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Open Sans ExtraBold"/>
      <p:bold r:id="rId26"/>
      <p:boldItalic r:id="rId27"/>
    </p:embeddedFont>
    <p:embeddedFont>
      <p:font typeface="Open Sans Light"/>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ExtraBold-bold.fntdata"/><Relationship Id="rId25" Type="http://schemas.openxmlformats.org/officeDocument/2006/relationships/font" Target="fonts/Lato-boldItalic.fntdata"/><Relationship Id="rId28" Type="http://schemas.openxmlformats.org/officeDocument/2006/relationships/font" Target="fonts/OpenSansLight-regular.fntdata"/><Relationship Id="rId27" Type="http://schemas.openxmlformats.org/officeDocument/2006/relationships/font" Target="fonts/OpenSans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Light-boldItalic.fntdata"/><Relationship Id="rId30" Type="http://schemas.openxmlformats.org/officeDocument/2006/relationships/font" Target="fonts/OpenSansLight-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Font typeface="Arial"/>
              <a:buNone/>
            </a:pPr>
            <a:r>
              <a:t/>
            </a:r>
            <a:endParaRPr/>
          </a:p>
        </p:txBody>
      </p:sp>
      <p:sp>
        <p:nvSpPr>
          <p:cNvPr id="174" name="Google Shape;17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Font typeface="Arial"/>
              <a:buNone/>
            </a:pPr>
            <a:r>
              <a:t/>
            </a:r>
            <a:endParaRPr/>
          </a:p>
        </p:txBody>
      </p:sp>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Font typeface="Arial"/>
              <a:buNone/>
            </a:pPr>
            <a:r>
              <a:t/>
            </a:r>
            <a:endParaRPr/>
          </a:p>
        </p:txBody>
      </p:sp>
      <p:sp>
        <p:nvSpPr>
          <p:cNvPr id="155" name="Google Shape;15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9" name="Shape 9"/>
        <p:cNvGrpSpPr/>
        <p:nvPr/>
      </p:nvGrpSpPr>
      <p:grpSpPr>
        <a:xfrm>
          <a:off x="0" y="0"/>
          <a:ext cx="0" cy="0"/>
          <a:chOff x="0" y="0"/>
          <a:chExt cx="0" cy="0"/>
        </a:xfrm>
      </p:grpSpPr>
      <p:sp>
        <p:nvSpPr>
          <p:cNvPr id="10" name="Google Shape;10;p2"/>
          <p:cNvSpPr txBox="1"/>
          <p:nvPr>
            <p:ph type="title"/>
          </p:nvPr>
        </p:nvSpPr>
        <p:spPr>
          <a:xfrm>
            <a:off x="311708" y="744574"/>
            <a:ext cx="8520600" cy="2052600"/>
          </a:xfrm>
          <a:prstGeom prst="rect">
            <a:avLst/>
          </a:prstGeom>
          <a:noFill/>
          <a:ln>
            <a:noFill/>
          </a:ln>
        </p:spPr>
        <p:txBody>
          <a:bodyPr anchorCtr="0" anchor="b" bIns="91400" lIns="91400" spcFirstLastPara="1" rIns="91400" wrap="square" tIns="91400">
            <a:no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311699" y="2834125"/>
            <a:ext cx="8520600" cy="792600"/>
          </a:xfrm>
          <a:prstGeom prst="rect">
            <a:avLst/>
          </a:prstGeom>
          <a:noFill/>
          <a:ln>
            <a:noFill/>
          </a:ln>
        </p:spPr>
        <p:txBody>
          <a:bodyPr anchorCtr="0" anchor="t" bIns="91400" lIns="91400" spcFirstLastPara="1" rIns="91400" wrap="square" tIns="91400">
            <a:no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2"/>
          <p:cNvSpPr txBox="1"/>
          <p:nvPr>
            <p:ph idx="12" type="sldNum"/>
          </p:nvPr>
        </p:nvSpPr>
        <p:spPr>
          <a:xfrm>
            <a:off x="8684345" y="4700819"/>
            <a:ext cx="336900" cy="318300"/>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4" name="Shape 74"/>
        <p:cNvGrpSpPr/>
        <p:nvPr/>
      </p:nvGrpSpPr>
      <p:grpSpPr>
        <a:xfrm>
          <a:off x="0" y="0"/>
          <a:ext cx="0" cy="0"/>
          <a:chOff x="0" y="0"/>
          <a:chExt cx="0" cy="0"/>
        </a:xfrm>
      </p:grpSpPr>
      <p:sp>
        <p:nvSpPr>
          <p:cNvPr id="75" name="Google Shape;75;p11"/>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6" name="Google Shape;76;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2"/>
          <p:cNvGrpSpPr/>
          <p:nvPr/>
        </p:nvGrpSpPr>
        <p:grpSpPr>
          <a:xfrm>
            <a:off x="830392" y="4169130"/>
            <a:ext cx="745763" cy="45826"/>
            <a:chOff x="4580561" y="2589004"/>
            <a:chExt cx="1064464" cy="25200"/>
          </a:xfrm>
        </p:grpSpPr>
        <p:sp>
          <p:nvSpPr>
            <p:cNvPr id="79" name="Google Shape;79;p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2"/>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2" name="Google Shape;82;p12"/>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83" name="Google Shape;83;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3"/>
          <p:cNvGrpSpPr/>
          <p:nvPr/>
        </p:nvGrpSpPr>
        <p:grpSpPr>
          <a:xfrm>
            <a:off x="830392" y="1191256"/>
            <a:ext cx="745763" cy="45826"/>
            <a:chOff x="4580561" y="2589004"/>
            <a:chExt cx="1064464" cy="25200"/>
          </a:xfrm>
        </p:grpSpPr>
        <p:sp>
          <p:nvSpPr>
            <p:cNvPr id="16" name="Google Shape;16;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9" name="Google Shape;19;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0" name="Google Shape;20;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21" name="Shape 21"/>
        <p:cNvGrpSpPr/>
        <p:nvPr/>
      </p:nvGrpSpPr>
      <p:grpSpPr>
        <a:xfrm>
          <a:off x="0" y="0"/>
          <a:ext cx="0" cy="0"/>
          <a:chOff x="0" y="0"/>
          <a:chExt cx="0" cy="0"/>
        </a:xfrm>
      </p:grpSpPr>
      <p:sp>
        <p:nvSpPr>
          <p:cNvPr id="22" name="Google Shape;22;p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 name="Google Shape;23;p4"/>
          <p:cNvGrpSpPr/>
          <p:nvPr/>
        </p:nvGrpSpPr>
        <p:grpSpPr>
          <a:xfrm>
            <a:off x="830392" y="1191256"/>
            <a:ext cx="745763" cy="45826"/>
            <a:chOff x="4580561" y="2589004"/>
            <a:chExt cx="1064464" cy="25200"/>
          </a:xfrm>
        </p:grpSpPr>
        <p:sp>
          <p:nvSpPr>
            <p:cNvPr id="24" name="Google Shape;24;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27" name="Google Shape;27;p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8" name="Google Shape;28;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5"/>
          <p:cNvGrpSpPr/>
          <p:nvPr/>
        </p:nvGrpSpPr>
        <p:grpSpPr>
          <a:xfrm>
            <a:off x="830392" y="1191256"/>
            <a:ext cx="745763" cy="45826"/>
            <a:chOff x="4580561" y="2589004"/>
            <a:chExt cx="1064464" cy="25200"/>
          </a:xfrm>
        </p:grpSpPr>
        <p:sp>
          <p:nvSpPr>
            <p:cNvPr id="31" name="Google Shape;31;p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4" name="Google Shape;34;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6"/>
          <p:cNvGrpSpPr/>
          <p:nvPr/>
        </p:nvGrpSpPr>
        <p:grpSpPr>
          <a:xfrm>
            <a:off x="830392" y="1191256"/>
            <a:ext cx="745763" cy="45826"/>
            <a:chOff x="4580561" y="2589004"/>
            <a:chExt cx="1064464" cy="25200"/>
          </a:xfrm>
        </p:grpSpPr>
        <p:sp>
          <p:nvSpPr>
            <p:cNvPr id="38" name="Google Shape;38;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1" name="Google Shape;41;p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2" name="Google Shape;42;p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7"/>
          <p:cNvGrpSpPr/>
          <p:nvPr/>
        </p:nvGrpSpPr>
        <p:grpSpPr>
          <a:xfrm>
            <a:off x="830392" y="1191256"/>
            <a:ext cx="745763" cy="45826"/>
            <a:chOff x="4580561" y="2589004"/>
            <a:chExt cx="1064464" cy="25200"/>
          </a:xfrm>
        </p:grpSpPr>
        <p:sp>
          <p:nvSpPr>
            <p:cNvPr id="47" name="Google Shape;47;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0" name="Google Shape;50;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8"/>
          <p:cNvGrpSpPr/>
          <p:nvPr/>
        </p:nvGrpSpPr>
        <p:grpSpPr>
          <a:xfrm>
            <a:off x="830392" y="1191256"/>
            <a:ext cx="745763" cy="45826"/>
            <a:chOff x="4580561" y="2589004"/>
            <a:chExt cx="1064464" cy="25200"/>
          </a:xfrm>
        </p:grpSpPr>
        <p:sp>
          <p:nvSpPr>
            <p:cNvPr id="54" name="Google Shape;54;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8"/>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7" name="Google Shape;57;p8"/>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8" name="Google Shape;58;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9"/>
          <p:cNvGrpSpPr/>
          <p:nvPr/>
        </p:nvGrpSpPr>
        <p:grpSpPr>
          <a:xfrm>
            <a:off x="830392" y="4169130"/>
            <a:ext cx="745763" cy="45826"/>
            <a:chOff x="4580561" y="2589004"/>
            <a:chExt cx="1064464" cy="25200"/>
          </a:xfrm>
        </p:grpSpPr>
        <p:sp>
          <p:nvSpPr>
            <p:cNvPr id="61" name="Google Shape;61;p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4" name="Google Shape;64;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1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 name="Google Shape;67;p10"/>
          <p:cNvGrpSpPr/>
          <p:nvPr/>
        </p:nvGrpSpPr>
        <p:grpSpPr>
          <a:xfrm>
            <a:off x="830392" y="1191256"/>
            <a:ext cx="745763" cy="45826"/>
            <a:chOff x="4580561" y="2589004"/>
            <a:chExt cx="1064464" cy="25200"/>
          </a:xfrm>
        </p:grpSpPr>
        <p:sp>
          <p:nvSpPr>
            <p:cNvPr id="68" name="Google Shape;68;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10"/>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71" name="Google Shape;71;p10"/>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2" name="Google Shape;72;p10"/>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3" name="Google Shape;73;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chemeClr val="accent1"/>
              </a:buClr>
              <a:buSzPts val="1000"/>
              <a:buFont typeface="Lato"/>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p:nvPr/>
        </p:nvSpPr>
        <p:spPr>
          <a:xfrm flipH="1" rot="10800000">
            <a:off x="-1" y="19"/>
            <a:ext cx="9163206" cy="5147982"/>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537899" y="1895175"/>
            <a:ext cx="3953100" cy="1376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b="0" i="0" lang="en-US" sz="3500" u="none" cap="none" strike="noStrike">
                <a:solidFill>
                  <a:srgbClr val="FFFFFF"/>
                </a:solidFill>
                <a:latin typeface="Open Sans ExtraBold"/>
                <a:ea typeface="Open Sans ExtraBold"/>
                <a:cs typeface="Open Sans ExtraBold"/>
                <a:sym typeface="Open Sans ExtraBold"/>
              </a:rPr>
              <a:t>Sprocket Central Pty Ltd</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537900" y="3315475"/>
            <a:ext cx="5550600" cy="5259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Open Sans Light"/>
              <a:buNone/>
            </a:pPr>
            <a:r>
              <a:rPr b="0" i="0" lang="en-US" sz="2000" u="none" cap="none" strike="noStrike">
                <a:solidFill>
                  <a:srgbClr val="FFFFFF"/>
                </a:solidFill>
                <a:latin typeface="Open Sans Light"/>
                <a:ea typeface="Open Sans Light"/>
                <a:cs typeface="Open Sans Light"/>
                <a:sym typeface="Open Sans Light"/>
              </a:rPr>
              <a:t>Data analytics approach</a:t>
            </a:r>
            <a:endParaRPr b="0" i="0" sz="1400" u="none" cap="none" strike="noStrike">
              <a:solidFill>
                <a:srgbClr val="000000"/>
              </a:solidFill>
              <a:latin typeface="Arial"/>
              <a:ea typeface="Arial"/>
              <a:cs typeface="Arial"/>
              <a:sym typeface="Arial"/>
            </a:endParaRPr>
          </a:p>
        </p:txBody>
      </p:sp>
      <p:pic>
        <p:nvPicPr>
          <p:cNvPr descr="Shape 57" id="93" name="Google Shape;93;p14"/>
          <p:cNvPicPr preferRelativeResize="0"/>
          <p:nvPr/>
        </p:nvPicPr>
        <p:blipFill rotWithShape="1">
          <a:blip r:embed="rId3">
            <a:alphaModFix/>
          </a:blip>
          <a:srcRect b="0" l="0" r="0" t="0"/>
          <a:stretch/>
        </p:blipFill>
        <p:spPr>
          <a:xfrm>
            <a:off x="614100" y="1275524"/>
            <a:ext cx="1982300" cy="238701"/>
          </a:xfrm>
          <a:prstGeom prst="rect">
            <a:avLst/>
          </a:prstGeom>
          <a:noFill/>
          <a:ln>
            <a:noFill/>
          </a:ln>
        </p:spPr>
      </p:pic>
      <p:sp>
        <p:nvSpPr>
          <p:cNvPr id="94" name="Google Shape;94;p14"/>
          <p:cNvSpPr/>
          <p:nvPr/>
        </p:nvSpPr>
        <p:spPr>
          <a:xfrm>
            <a:off x="537900" y="3666599"/>
            <a:ext cx="62496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1200"/>
              <a:buFont typeface="Open Sans Light"/>
              <a:buNone/>
            </a:pPr>
            <a:r>
              <a:rPr b="0" i="0" lang="en-US" sz="1200" u="none" cap="none" strike="noStrike">
                <a:solidFill>
                  <a:srgbClr val="FFFFFF"/>
                </a:solidFill>
                <a:latin typeface="Open Sans Light"/>
                <a:ea typeface="Open Sans Light"/>
                <a:cs typeface="Open Sans Light"/>
                <a:sym typeface="Open Sans Light"/>
              </a:rPr>
              <a:t>[Division Name] - [Engagement Manager], [Senior Consultant], [Junior Consultant]</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3"/>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a:off x="205025" y="263974"/>
            <a:ext cx="8565600" cy="75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Interpretation</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b="0" i="0" sz="1400" u="none" cap="none" strike="noStrike">
              <a:solidFill>
                <a:srgbClr val="000000"/>
              </a:solidFill>
              <a:latin typeface="Arial"/>
              <a:ea typeface="Arial"/>
              <a:cs typeface="Arial"/>
              <a:sym typeface="Arial"/>
            </a:endParaRPr>
          </a:p>
        </p:txBody>
      </p:sp>
      <p:sp>
        <p:nvSpPr>
          <p:cNvPr id="179" name="Google Shape;179;p23"/>
          <p:cNvSpPr/>
          <p:nvPr/>
        </p:nvSpPr>
        <p:spPr>
          <a:xfrm>
            <a:off x="304800" y="1364375"/>
            <a:ext cx="2652900" cy="64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Comic Sans MS"/>
              <a:buNone/>
            </a:pPr>
            <a:r>
              <a:rPr b="1" i="0" lang="en-US" sz="2000" u="none" cap="none" strike="noStrike">
                <a:solidFill>
                  <a:srgbClr val="000000"/>
                </a:solidFill>
                <a:latin typeface="Comic Sans MS"/>
                <a:ea typeface="Comic Sans MS"/>
                <a:cs typeface="Comic Sans MS"/>
                <a:sym typeface="Comic Sans MS"/>
              </a:rPr>
              <a:t>Wealth segments</a:t>
            </a:r>
            <a:endParaRPr b="1" i="0" sz="2000" u="none" cap="none" strike="noStrike">
              <a:solidFill>
                <a:srgbClr val="000000"/>
              </a:solidFill>
              <a:latin typeface="Comic Sans MS"/>
              <a:ea typeface="Comic Sans MS"/>
              <a:cs typeface="Comic Sans MS"/>
              <a:sym typeface="Comic Sans MS"/>
            </a:endParaRPr>
          </a:p>
        </p:txBody>
      </p:sp>
      <p:sp>
        <p:nvSpPr>
          <p:cNvPr id="180" name="Google Shape;180;p23"/>
          <p:cNvSpPr/>
          <p:nvPr/>
        </p:nvSpPr>
        <p:spPr>
          <a:xfrm>
            <a:off x="152400" y="2012975"/>
            <a:ext cx="4419600" cy="2124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In all ages, the number of Mass Customers is the highest so we should focus on this social class.</a:t>
            </a:r>
            <a:endParaRPr b="0" i="0" sz="1400" u="none" cap="none" strike="noStrike">
              <a:solidFill>
                <a:srgbClr val="000000"/>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After that, we should focus on High Net Customer.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Then Affluent Customers but mostly second and third quadrant</a:t>
            </a:r>
            <a:endParaRPr b="0" i="0" sz="1400" u="none" cap="none" strike="noStrike">
              <a:solidFill>
                <a:srgbClr val="000000"/>
              </a:solidFill>
              <a:latin typeface="Comic Sans MS"/>
              <a:ea typeface="Comic Sans MS"/>
              <a:cs typeface="Comic Sans MS"/>
              <a:sym typeface="Comic Sans MS"/>
            </a:endParaRPr>
          </a:p>
        </p:txBody>
      </p:sp>
      <p:pic>
        <p:nvPicPr>
          <p:cNvPr descr="A picture containing screenshot&#10;&#10;Description automatically generated" id="181" name="Google Shape;181;p23"/>
          <p:cNvPicPr preferRelativeResize="0"/>
          <p:nvPr/>
        </p:nvPicPr>
        <p:blipFill rotWithShape="1">
          <a:blip r:embed="rId3">
            <a:alphaModFix/>
          </a:blip>
          <a:srcRect b="0" l="0" r="0" t="0"/>
          <a:stretch/>
        </p:blipFill>
        <p:spPr>
          <a:xfrm>
            <a:off x="4619225" y="918750"/>
            <a:ext cx="3108300" cy="1630975"/>
          </a:xfrm>
          <a:prstGeom prst="rect">
            <a:avLst/>
          </a:prstGeom>
          <a:noFill/>
          <a:ln>
            <a:noFill/>
          </a:ln>
        </p:spPr>
      </p:pic>
      <p:pic>
        <p:nvPicPr>
          <p:cNvPr descr="A picture containing screenshot&#10;&#10;Description automatically generated" id="182" name="Google Shape;182;p23"/>
          <p:cNvPicPr preferRelativeResize="0"/>
          <p:nvPr/>
        </p:nvPicPr>
        <p:blipFill rotWithShape="1">
          <a:blip r:embed="rId4">
            <a:alphaModFix/>
          </a:blip>
          <a:srcRect b="0" l="0" r="0" t="0"/>
          <a:stretch/>
        </p:blipFill>
        <p:spPr>
          <a:xfrm>
            <a:off x="4619225" y="2647950"/>
            <a:ext cx="3108300" cy="1759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a:off x="205025" y="263974"/>
            <a:ext cx="8565600" cy="75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Interpretation</a:t>
            </a:r>
            <a:endParaRPr b="0" i="0" sz="1400" u="none" cap="none" strike="noStrike">
              <a:solidFill>
                <a:srgbClr val="000000"/>
              </a:solidFill>
              <a:latin typeface="Arial"/>
              <a:ea typeface="Arial"/>
              <a:cs typeface="Arial"/>
              <a:sym typeface="Arial"/>
            </a:endParaRPr>
          </a:p>
        </p:txBody>
      </p:sp>
      <p:sp>
        <p:nvSpPr>
          <p:cNvPr id="189" name="Google Shape;189;p24"/>
          <p:cNvSpPr/>
          <p:nvPr/>
        </p:nvSpPr>
        <p:spPr>
          <a:xfrm>
            <a:off x="205025" y="1222979"/>
            <a:ext cx="8565600" cy="8400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Comic Sans MS"/>
              <a:buNone/>
            </a:pPr>
            <a:r>
              <a:rPr b="1" i="0" lang="en-US" sz="2000" u="none" cap="none" strike="noStrike">
                <a:solidFill>
                  <a:srgbClr val="000000"/>
                </a:solidFill>
                <a:latin typeface="Comic Sans MS"/>
                <a:ea typeface="Comic Sans MS"/>
                <a:cs typeface="Comic Sans MS"/>
                <a:sym typeface="Comic Sans MS"/>
              </a:rPr>
              <a:t>Numbers of cars owned</a:t>
            </a:r>
            <a:endParaRPr b="0" i="0" sz="1400" u="none" cap="none" strike="noStrike">
              <a:solidFill>
                <a:srgbClr val="000000"/>
              </a:solidFill>
              <a:latin typeface="Arial"/>
              <a:ea typeface="Arial"/>
              <a:cs typeface="Arial"/>
              <a:sym typeface="Arial"/>
            </a:endParaRPr>
          </a:p>
        </p:txBody>
      </p:sp>
      <p:sp>
        <p:nvSpPr>
          <p:cNvPr id="190" name="Google Shape;190;p24"/>
          <p:cNvSpPr/>
          <p:nvPr/>
        </p:nvSpPr>
        <p:spPr>
          <a:xfrm>
            <a:off x="173080" y="1843120"/>
            <a:ext cx="4134600" cy="2149800"/>
          </a:xfrm>
          <a:prstGeom prst="rect">
            <a:avLst/>
          </a:prstGeom>
          <a:noFill/>
          <a:ln>
            <a:noFill/>
          </a:ln>
        </p:spPr>
        <p:txBody>
          <a:bodyPr anchorCtr="0" anchor="t" bIns="91400" lIns="91400" spcFirstLastPara="1" rIns="91400" wrap="square" tIns="91400">
            <a:noAutofit/>
          </a:bodyPr>
          <a:lstStyle/>
          <a:p>
            <a:pPr indent="-342900" lvl="0" marL="342900" marR="0" rtl="0" algn="l">
              <a:lnSpc>
                <a:spcPct val="115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NSW should be considered the most since numbers of customers don’t own cars is significantly larger than that own.</a:t>
            </a:r>
            <a:endParaRPr b="0" i="0" sz="1400" u="none" cap="none" strike="noStrike">
              <a:solidFill>
                <a:srgbClr val="000000"/>
              </a:solidFill>
              <a:latin typeface="Comic Sans MS"/>
              <a:ea typeface="Comic Sans MS"/>
              <a:cs typeface="Comic Sans MS"/>
              <a:sym typeface="Comic Sans MS"/>
            </a:endParaRPr>
          </a:p>
          <a:p>
            <a:pPr indent="-342900" lvl="0" marL="342900" marR="0" rtl="0" algn="l">
              <a:lnSpc>
                <a:spcPct val="115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VIC and QLD has more customers that own car that who don’t but we can try to have something so that those owns car will buy bikes.</a:t>
            </a:r>
            <a:endParaRPr b="0" i="0" sz="1400" u="none" cap="none" strike="noStrike">
              <a:solidFill>
                <a:srgbClr val="000000"/>
              </a:solidFill>
              <a:latin typeface="Arial"/>
              <a:ea typeface="Arial"/>
              <a:cs typeface="Arial"/>
              <a:sym typeface="Arial"/>
            </a:endParaRPr>
          </a:p>
          <a:p>
            <a:pPr indent="-254000" lvl="0" marL="342900" marR="0" rtl="0" algn="l">
              <a:lnSpc>
                <a:spcPct val="115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Comic Sans MS"/>
              <a:ea typeface="Comic Sans MS"/>
              <a:cs typeface="Comic Sans MS"/>
              <a:sym typeface="Comic Sans MS"/>
            </a:endParaRPr>
          </a:p>
        </p:txBody>
      </p:sp>
      <p:sp>
        <p:nvSpPr>
          <p:cNvPr id="191" name="Google Shape;191;p24"/>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b="0" i="0" sz="1400" u="none" cap="none" strike="noStrike">
              <a:solidFill>
                <a:srgbClr val="000000"/>
              </a:solidFill>
              <a:latin typeface="Arial"/>
              <a:ea typeface="Arial"/>
              <a:cs typeface="Arial"/>
              <a:sym typeface="Arial"/>
            </a:endParaRPr>
          </a:p>
        </p:txBody>
      </p:sp>
      <p:pic>
        <p:nvPicPr>
          <p:cNvPr descr="A picture containing screenshot&#10;&#10;Description automatically generated" id="192" name="Google Shape;192;p24"/>
          <p:cNvPicPr preferRelativeResize="0"/>
          <p:nvPr/>
        </p:nvPicPr>
        <p:blipFill rotWithShape="1">
          <a:blip r:embed="rId3">
            <a:alphaModFix/>
          </a:blip>
          <a:srcRect b="0" l="0" r="0" t="0"/>
          <a:stretch/>
        </p:blipFill>
        <p:spPr>
          <a:xfrm>
            <a:off x="4495800" y="1581150"/>
            <a:ext cx="4170929" cy="28279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p:nvPr/>
        </p:nvSpPr>
        <p:spPr>
          <a:xfrm flipH="1" rot="10800000">
            <a:off x="-1" y="19"/>
            <a:ext cx="9163206" cy="5147982"/>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5"/>
          <p:cNvSpPr/>
          <p:nvPr/>
        </p:nvSpPr>
        <p:spPr>
          <a:xfrm>
            <a:off x="537899" y="1895175"/>
            <a:ext cx="3953100" cy="779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lang="en-US" sz="3500">
                <a:solidFill>
                  <a:srgbClr val="FFFFFF"/>
                </a:solidFill>
                <a:latin typeface="Open Sans ExtraBold"/>
                <a:ea typeface="Open Sans ExtraBold"/>
                <a:cs typeface="Open Sans ExtraBold"/>
                <a:sym typeface="Open Sans ExtraBold"/>
              </a:rPr>
              <a:t>Thank you</a:t>
            </a:r>
            <a:endParaRPr b="0" i="0" sz="1400" u="none" cap="none" strike="noStrike">
              <a:solidFill>
                <a:srgbClr val="000000"/>
              </a:solidFill>
              <a:latin typeface="Arial"/>
              <a:ea typeface="Arial"/>
              <a:cs typeface="Arial"/>
              <a:sym typeface="Arial"/>
            </a:endParaRPr>
          </a:p>
        </p:txBody>
      </p:sp>
      <p:sp>
        <p:nvSpPr>
          <p:cNvPr id="199" name="Google Shape;199;p25"/>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a:off x="343874" y="1211200"/>
            <a:ext cx="5459400" cy="1708800"/>
          </a:xfrm>
          <a:prstGeom prst="rect">
            <a:avLst/>
          </a:prstGeom>
          <a:noFill/>
          <a:ln>
            <a:noFill/>
          </a:ln>
        </p:spPr>
        <p:txBody>
          <a:bodyPr anchorCtr="0" anchor="t" bIns="91400" lIns="91400" spcFirstLastPara="1" rIns="91400" wrap="square" tIns="91400">
            <a:noAutofit/>
          </a:bodyPr>
          <a:lstStyle/>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Introduction</a:t>
            </a:r>
            <a:endParaRPr b="0" i="0" sz="1400" u="none" cap="none" strike="noStrike">
              <a:solidFill>
                <a:srgbClr val="000000"/>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Data Exploration</a:t>
            </a:r>
            <a:endParaRPr b="0" i="0" sz="1400" u="none" cap="none" strike="noStrike">
              <a:solidFill>
                <a:srgbClr val="000000"/>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Model Development</a:t>
            </a:r>
            <a:endParaRPr b="0" i="0" sz="1400" u="none" cap="none" strike="noStrike">
              <a:solidFill>
                <a:srgbClr val="000000"/>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Interpretation</a:t>
            </a:r>
            <a:endParaRPr b="0" i="0" sz="1400" u="none" cap="none" strike="noStrike">
              <a:solidFill>
                <a:srgbClr val="000000"/>
              </a:solidFill>
              <a:latin typeface="Arial"/>
              <a:ea typeface="Arial"/>
              <a:cs typeface="Arial"/>
              <a:sym typeface="Arial"/>
            </a:endParaRPr>
          </a:p>
        </p:txBody>
      </p:sp>
      <p:sp>
        <p:nvSpPr>
          <p:cNvPr id="103" name="Google Shape;103;p15"/>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6"/>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110" name="Google Shape;110;p16"/>
          <p:cNvSpPr/>
          <p:nvPr/>
        </p:nvSpPr>
        <p:spPr>
          <a:xfrm>
            <a:off x="205025" y="1083299"/>
            <a:ext cx="8565600" cy="5103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Comic Sans MS"/>
              <a:buNone/>
            </a:pPr>
            <a:r>
              <a:rPr b="1" i="0" lang="en-US" sz="2000" u="none" cap="none" strike="noStrike">
                <a:solidFill>
                  <a:srgbClr val="000000"/>
                </a:solidFill>
                <a:latin typeface="Comic Sans MS"/>
                <a:ea typeface="Comic Sans MS"/>
                <a:cs typeface="Comic Sans MS"/>
                <a:sym typeface="Comic Sans MS"/>
              </a:rPr>
              <a:t>customers analysis</a:t>
            </a:r>
            <a:endParaRPr b="1" i="0" sz="2000" u="none" cap="none" strike="noStrike">
              <a:solidFill>
                <a:srgbClr val="000000"/>
              </a:solidFill>
              <a:latin typeface="Comic Sans MS"/>
              <a:ea typeface="Comic Sans MS"/>
              <a:cs typeface="Comic Sans MS"/>
              <a:sym typeface="Comic Sans MS"/>
            </a:endParaRPr>
          </a:p>
        </p:txBody>
      </p:sp>
      <p:sp>
        <p:nvSpPr>
          <p:cNvPr id="111" name="Google Shape;111;p16"/>
          <p:cNvSpPr/>
          <p:nvPr/>
        </p:nvSpPr>
        <p:spPr>
          <a:xfrm>
            <a:off x="205025" y="2164724"/>
            <a:ext cx="4134600" cy="1651200"/>
          </a:xfrm>
          <a:prstGeom prst="rect">
            <a:avLst/>
          </a:prstGeom>
          <a:noFill/>
          <a:ln>
            <a:noFill/>
          </a:ln>
        </p:spPr>
        <p:txBody>
          <a:bodyPr anchorCtr="0" anchor="t" bIns="91400" lIns="91400" spcFirstLastPara="1" rIns="91400" wrap="square" tIns="91400">
            <a:noAutofit/>
          </a:bodyPr>
          <a:lstStyle/>
          <a:p>
            <a:pPr indent="-285750" lvl="0" marL="285750" marR="0" rtl="0" algn="l">
              <a:lnSpc>
                <a:spcPct val="115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Age distributions</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Number of bike purchases in 3 years / percentages purchases</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Job industry category.</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Wealth segments</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Number of cars own on each states</a:t>
            </a:r>
            <a:endParaRPr b="0" i="0" sz="1500" u="none" cap="none" strike="noStrike">
              <a:solidFill>
                <a:srgbClr val="000000"/>
              </a:solidFill>
              <a:latin typeface="Comic Sans MS"/>
              <a:ea typeface="Comic Sans MS"/>
              <a:cs typeface="Comic Sans MS"/>
              <a:sym typeface="Comic Sans MS"/>
            </a:endParaRPr>
          </a:p>
        </p:txBody>
      </p:sp>
      <p:sp>
        <p:nvSpPr>
          <p:cNvPr id="112" name="Google Shape;112;p16"/>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a:off x="205025" y="263974"/>
            <a:ext cx="8565600" cy="75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a:off x="298800" y="1304275"/>
            <a:ext cx="8565600" cy="35595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Comic Sans MS"/>
              <a:buNone/>
            </a:pPr>
            <a:r>
              <a:rPr i="0" lang="en-US" sz="2000" u="none" cap="none" strike="noStrike">
                <a:solidFill>
                  <a:srgbClr val="000000"/>
                </a:solidFill>
                <a:latin typeface="Comic Sans MS"/>
                <a:ea typeface="Comic Sans MS"/>
                <a:cs typeface="Comic Sans MS"/>
                <a:sym typeface="Comic Sans MS"/>
              </a:rPr>
              <a:t>Data Exploration means understand the characteristics of given fields in underlying data such as variable distribution, whether data is skewed towards certain demographic and data validity.</a:t>
            </a:r>
            <a:endParaRPr i="0" sz="2000" u="none" cap="none" strike="noStrike">
              <a:solidFill>
                <a:srgbClr val="000000"/>
              </a:solidFill>
              <a:latin typeface="Comic Sans MS"/>
              <a:ea typeface="Comic Sans MS"/>
              <a:cs typeface="Comic Sans MS"/>
              <a:sym typeface="Comic Sans MS"/>
            </a:endParaRPr>
          </a:p>
          <a:p>
            <a:pPr indent="0" lvl="0" marL="0" marR="0" rtl="0" algn="l">
              <a:lnSpc>
                <a:spcPct val="115000"/>
              </a:lnSpc>
              <a:spcBef>
                <a:spcPts val="0"/>
              </a:spcBef>
              <a:spcAft>
                <a:spcPts val="0"/>
              </a:spcAft>
              <a:buClr>
                <a:srgbClr val="000000"/>
              </a:buClr>
              <a:buSzPts val="2000"/>
              <a:buFont typeface="Comic Sans MS"/>
              <a:buNone/>
            </a:pPr>
            <a:r>
              <a:rPr i="0" lang="en-US" sz="2000" u="none" cap="none" strike="noStrike">
                <a:solidFill>
                  <a:srgbClr val="000000"/>
                </a:solidFill>
                <a:latin typeface="Comic Sans MS"/>
                <a:ea typeface="Comic Sans MS"/>
                <a:cs typeface="Comic Sans MS"/>
                <a:sym typeface="Comic Sans MS"/>
              </a:rPr>
              <a:t>There are some limitations in given datasets like some values are missing and some datasets are different according to their value.</a:t>
            </a:r>
            <a:endParaRPr i="0" sz="2000" u="none" cap="none" strike="noStrike">
              <a:solidFill>
                <a:srgbClr val="000000"/>
              </a:solidFill>
              <a:latin typeface="Comic Sans MS"/>
              <a:ea typeface="Comic Sans MS"/>
              <a:cs typeface="Comic Sans MS"/>
              <a:sym typeface="Comic Sans MS"/>
            </a:endParaRPr>
          </a:p>
          <a:p>
            <a:pPr indent="0" lvl="0" marL="0" marR="0" rtl="0" algn="l">
              <a:lnSpc>
                <a:spcPct val="115000"/>
              </a:lnSpc>
              <a:spcBef>
                <a:spcPts val="0"/>
              </a:spcBef>
              <a:spcAft>
                <a:spcPts val="0"/>
              </a:spcAft>
              <a:buClr>
                <a:srgbClr val="000000"/>
              </a:buClr>
              <a:buSzPts val="2000"/>
              <a:buFont typeface="Comic Sans MS"/>
              <a:buNone/>
            </a:pPr>
            <a:r>
              <a:t/>
            </a:r>
            <a:endParaRPr i="0" sz="2000" u="none" cap="none" strike="noStrike">
              <a:solidFill>
                <a:srgbClr val="000000"/>
              </a:solidFill>
              <a:latin typeface="Comic Sans MS"/>
              <a:ea typeface="Comic Sans MS"/>
              <a:cs typeface="Comic Sans MS"/>
              <a:sym typeface="Comic Sans MS"/>
            </a:endParaRPr>
          </a:p>
          <a:p>
            <a:pPr indent="0" lvl="0" marL="0" marR="0" rtl="0" algn="l">
              <a:lnSpc>
                <a:spcPct val="115000"/>
              </a:lnSpc>
              <a:spcBef>
                <a:spcPts val="0"/>
              </a:spcBef>
              <a:spcAft>
                <a:spcPts val="0"/>
              </a:spcAft>
              <a:buClr>
                <a:srgbClr val="000000"/>
              </a:buClr>
              <a:buSzPts val="2000"/>
              <a:buFont typeface="Comic Sans MS"/>
              <a:buNone/>
            </a:pPr>
            <a:r>
              <a:rPr i="0" lang="en-US" sz="2000" u="none" cap="none" strike="noStrike">
                <a:solidFill>
                  <a:srgbClr val="000000"/>
                </a:solidFill>
                <a:latin typeface="Comic Sans MS"/>
                <a:ea typeface="Comic Sans MS"/>
                <a:cs typeface="Comic Sans MS"/>
                <a:sym typeface="Comic Sans MS"/>
              </a:rPr>
              <a:t>Furthermore, transformation is required for dataset so that it is in an appropriate format for analysis. This may include steps such as ensuring that the data types are appropriate and rolling data upto an aggregated level</a:t>
            </a:r>
            <a:endParaRPr i="0" sz="2000" u="none" cap="none" strike="noStrike">
              <a:solidFill>
                <a:srgbClr val="000000"/>
              </a:solidFill>
              <a:latin typeface="Comic Sans MS"/>
              <a:ea typeface="Comic Sans MS"/>
              <a:cs typeface="Comic Sans MS"/>
              <a:sym typeface="Comic Sans MS"/>
            </a:endParaRPr>
          </a:p>
        </p:txBody>
      </p:sp>
      <p:sp>
        <p:nvSpPr>
          <p:cNvPr id="120" name="Google Shape;120;p17"/>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a:off x="205025" y="1203150"/>
            <a:ext cx="8565600" cy="7200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400"/>
              <a:buFont typeface="Comic Sans MS"/>
              <a:buNone/>
            </a:pPr>
            <a:r>
              <a:rPr b="1" i="0" lang="en-US" sz="2400" u="none" cap="none" strike="noStrike">
                <a:solidFill>
                  <a:srgbClr val="000000"/>
                </a:solidFill>
                <a:latin typeface="Comic Sans MS"/>
                <a:ea typeface="Comic Sans MS"/>
                <a:cs typeface="Comic Sans MS"/>
                <a:sym typeface="Comic Sans MS"/>
              </a:rPr>
              <a:t>Customers’ age distribution</a:t>
            </a:r>
            <a:endParaRPr b="1" i="0" sz="2400" u="none" cap="none" strike="noStrike">
              <a:solidFill>
                <a:srgbClr val="000000"/>
              </a:solidFill>
              <a:latin typeface="Comic Sans MS"/>
              <a:ea typeface="Comic Sans MS"/>
              <a:cs typeface="Comic Sans MS"/>
              <a:sym typeface="Comic Sans MS"/>
            </a:endParaRPr>
          </a:p>
        </p:txBody>
      </p:sp>
      <p:sp>
        <p:nvSpPr>
          <p:cNvPr id="128" name="Google Shape;128;p18"/>
          <p:cNvSpPr/>
          <p:nvPr/>
        </p:nvSpPr>
        <p:spPr>
          <a:xfrm>
            <a:off x="152400" y="1834934"/>
            <a:ext cx="4134600" cy="2769900"/>
          </a:xfrm>
          <a:prstGeom prst="rect">
            <a:avLst/>
          </a:prstGeom>
          <a:noFill/>
          <a:ln>
            <a:noFill/>
          </a:ln>
        </p:spPr>
        <p:txBody>
          <a:bodyPr anchorCtr="0" anchor="t" bIns="91400" lIns="91400" spcFirstLastPara="1" rIns="91400" wrap="square" tIns="91400">
            <a:no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As we can see, mostly our new customers are between 25 to 48 years old.</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Comic Sans MS"/>
              <a:ea typeface="Comic Sans MS"/>
              <a:cs typeface="Comic Sans MS"/>
              <a:sym typeface="Comic Sans MS"/>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Number of customers from 48 to 59 years old has big drops on percentages.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Comic Sans MS"/>
              <a:ea typeface="Comic Sans MS"/>
              <a:cs typeface="Comic Sans MS"/>
              <a:sym typeface="Comic Sans MS"/>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There is a slightly increase in number of customers over 59 years old in term of percentages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Comic Sans MS"/>
              <a:ea typeface="Comic Sans MS"/>
              <a:cs typeface="Comic Sans MS"/>
              <a:sym typeface="Comic Sans MS"/>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It looks like the percentages of under 25 years old not really change.</a:t>
            </a:r>
            <a:endParaRPr b="0" i="0" sz="1400" u="none" cap="none" strike="noStrike">
              <a:solidFill>
                <a:srgbClr val="000000"/>
              </a:solidFill>
              <a:latin typeface="Comic Sans MS"/>
              <a:ea typeface="Comic Sans MS"/>
              <a:cs typeface="Comic Sans MS"/>
              <a:sym typeface="Comic Sans MS"/>
            </a:endParaRPr>
          </a:p>
        </p:txBody>
      </p:sp>
      <p:sp>
        <p:nvSpPr>
          <p:cNvPr id="129" name="Google Shape;129;p18"/>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b="0" i="0" sz="1400" u="none" cap="none" strike="noStrike">
              <a:solidFill>
                <a:srgbClr val="000000"/>
              </a:solidFill>
              <a:latin typeface="Arial"/>
              <a:ea typeface="Arial"/>
              <a:cs typeface="Arial"/>
              <a:sym typeface="Arial"/>
            </a:endParaRPr>
          </a:p>
        </p:txBody>
      </p:sp>
      <p:pic>
        <p:nvPicPr>
          <p:cNvPr descr="A picture containing screenshot&#10;&#10;Description automatically generated" id="130" name="Google Shape;130;p18"/>
          <p:cNvPicPr preferRelativeResize="0"/>
          <p:nvPr/>
        </p:nvPicPr>
        <p:blipFill rotWithShape="1">
          <a:blip r:embed="rId3">
            <a:alphaModFix/>
          </a:blip>
          <a:srcRect b="0" l="0" r="0" t="0"/>
          <a:stretch/>
        </p:blipFill>
        <p:spPr>
          <a:xfrm>
            <a:off x="4876800" y="742951"/>
            <a:ext cx="3317167" cy="2132464"/>
          </a:xfrm>
          <a:prstGeom prst="rect">
            <a:avLst/>
          </a:prstGeom>
          <a:noFill/>
          <a:ln>
            <a:noFill/>
          </a:ln>
        </p:spPr>
      </p:pic>
      <p:pic>
        <p:nvPicPr>
          <p:cNvPr descr="A screenshot of a cell phone&#10;&#10;Description automatically generated" id="131" name="Google Shape;131;p18"/>
          <p:cNvPicPr preferRelativeResize="0"/>
          <p:nvPr/>
        </p:nvPicPr>
        <p:blipFill rotWithShape="1">
          <a:blip r:embed="rId4">
            <a:alphaModFix/>
          </a:blip>
          <a:srcRect b="0" l="0" r="0" t="0"/>
          <a:stretch/>
        </p:blipFill>
        <p:spPr>
          <a:xfrm>
            <a:off x="4876800" y="2800350"/>
            <a:ext cx="3318932" cy="2133600"/>
          </a:xfrm>
          <a:prstGeom prst="rect">
            <a:avLst/>
          </a:prstGeom>
          <a:noFill/>
          <a:ln>
            <a:noFill/>
          </a:ln>
        </p:spPr>
      </p:pic>
      <p:sp>
        <p:nvSpPr>
          <p:cNvPr id="132" name="Google Shape;132;p18"/>
          <p:cNvSpPr txBox="1"/>
          <p:nvPr/>
        </p:nvSpPr>
        <p:spPr>
          <a:xfrm>
            <a:off x="7696200" y="895350"/>
            <a:ext cx="420900" cy="3078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0000"/>
              </a:buClr>
              <a:buSzPts val="1400"/>
              <a:buFont typeface="Arial"/>
              <a:buNone/>
            </a:pPr>
            <a:r>
              <a:rPr b="0" i="0" lang="en-US" sz="1400" u="none" cap="none" strike="noStrike">
                <a:solidFill>
                  <a:srgbClr val="FF0000"/>
                </a:solidFill>
                <a:latin typeface="Arial"/>
                <a:ea typeface="Arial"/>
                <a:cs typeface="Arial"/>
                <a:sym typeface="Arial"/>
              </a:rPr>
              <a:t>new</a:t>
            </a:r>
            <a:endParaRPr b="0" i="0" sz="1400" u="none" cap="none" strike="noStrike">
              <a:solidFill>
                <a:srgbClr val="FF0000"/>
              </a:solidFill>
              <a:latin typeface="Arial"/>
              <a:ea typeface="Arial"/>
              <a:cs typeface="Arial"/>
              <a:sym typeface="Arial"/>
            </a:endParaRPr>
          </a:p>
        </p:txBody>
      </p:sp>
      <p:sp>
        <p:nvSpPr>
          <p:cNvPr id="133" name="Google Shape;133;p18"/>
          <p:cNvSpPr txBox="1"/>
          <p:nvPr/>
        </p:nvSpPr>
        <p:spPr>
          <a:xfrm>
            <a:off x="7696200" y="2952750"/>
            <a:ext cx="331200" cy="3078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0000"/>
              </a:buClr>
              <a:buSzPts val="1400"/>
              <a:buFont typeface="Arial"/>
              <a:buNone/>
            </a:pPr>
            <a:r>
              <a:rPr b="0" i="0" lang="en-US" sz="1400" u="none" cap="none" strike="noStrike">
                <a:solidFill>
                  <a:srgbClr val="FF0000"/>
                </a:solidFill>
                <a:latin typeface="Arial"/>
                <a:ea typeface="Arial"/>
                <a:cs typeface="Arial"/>
                <a:sym typeface="Arial"/>
              </a:rPr>
              <a:t>old</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9"/>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Model Development</a:t>
            </a:r>
            <a:endParaRPr b="0" i="0" sz="1400" u="none" cap="none" strike="noStrike">
              <a:solidFill>
                <a:srgbClr val="000000"/>
              </a:solidFill>
              <a:latin typeface="Arial"/>
              <a:ea typeface="Arial"/>
              <a:cs typeface="Arial"/>
              <a:sym typeface="Arial"/>
            </a:endParaRPr>
          </a:p>
        </p:txBody>
      </p:sp>
      <p:sp>
        <p:nvSpPr>
          <p:cNvPr id="140" name="Google Shape;140;p19"/>
          <p:cNvSpPr/>
          <p:nvPr/>
        </p:nvSpPr>
        <p:spPr>
          <a:xfrm>
            <a:off x="205025" y="1206100"/>
            <a:ext cx="8565600" cy="35904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Comic Sans MS"/>
              <a:buNone/>
            </a:pPr>
            <a:r>
              <a:rPr i="0" lang="en-US" sz="2000" u="none" cap="none" strike="noStrike">
                <a:solidFill>
                  <a:srgbClr val="000000"/>
                </a:solidFill>
                <a:latin typeface="Comic Sans MS"/>
                <a:ea typeface="Comic Sans MS"/>
                <a:cs typeface="Comic Sans MS"/>
                <a:sym typeface="Comic Sans MS"/>
              </a:rPr>
              <a:t>Model Development involves setting up ways of collecting data, understanding and paying attention to what is important in data and finding statistical, mathematical or simulation model to gain understanding and make prediction</a:t>
            </a:r>
            <a:endParaRPr i="0" sz="2000" u="none" cap="none" strike="noStrike">
              <a:solidFill>
                <a:srgbClr val="000000"/>
              </a:solidFill>
              <a:latin typeface="Comic Sans MS"/>
              <a:ea typeface="Comic Sans MS"/>
              <a:cs typeface="Comic Sans MS"/>
              <a:sym typeface="Comic Sans MS"/>
            </a:endParaRPr>
          </a:p>
          <a:p>
            <a:pPr indent="0" lvl="0" marL="0" marR="0" rtl="0" algn="l">
              <a:lnSpc>
                <a:spcPct val="115000"/>
              </a:lnSpc>
              <a:spcBef>
                <a:spcPts val="0"/>
              </a:spcBef>
              <a:spcAft>
                <a:spcPts val="0"/>
              </a:spcAft>
              <a:buClr>
                <a:srgbClr val="000000"/>
              </a:buClr>
              <a:buSzPts val="2000"/>
              <a:buFont typeface="Comic Sans MS"/>
              <a:buNone/>
            </a:pPr>
            <a:r>
              <a:t/>
            </a:r>
            <a:endParaRPr i="0" sz="2000" u="none" cap="none" strike="noStrike">
              <a:solidFill>
                <a:srgbClr val="000000"/>
              </a:solidFill>
              <a:latin typeface="Comic Sans MS"/>
              <a:ea typeface="Comic Sans MS"/>
              <a:cs typeface="Comic Sans MS"/>
              <a:sym typeface="Comic Sans MS"/>
            </a:endParaRPr>
          </a:p>
          <a:p>
            <a:pPr indent="0" lvl="0" marL="0" marR="0" rtl="0" algn="l">
              <a:lnSpc>
                <a:spcPct val="115000"/>
              </a:lnSpc>
              <a:spcBef>
                <a:spcPts val="0"/>
              </a:spcBef>
              <a:spcAft>
                <a:spcPts val="0"/>
              </a:spcAft>
              <a:buClr>
                <a:srgbClr val="000000"/>
              </a:buClr>
              <a:buSzPts val="2000"/>
              <a:buFont typeface="Comic Sans MS"/>
              <a:buNone/>
            </a:pPr>
            <a:r>
              <a:rPr i="0" lang="en-US" sz="2000" u="none" cap="none" strike="noStrike">
                <a:solidFill>
                  <a:srgbClr val="000000"/>
                </a:solidFill>
                <a:latin typeface="Comic Sans MS"/>
                <a:ea typeface="Comic Sans MS"/>
                <a:cs typeface="Comic Sans MS"/>
                <a:sym typeface="Comic Sans MS"/>
              </a:rPr>
              <a:t>In our dataset we Develop a model to see the purchases of bike in last 3 years and check in which category people have purchased more bikes. After developing based on results if the female category has more percentage of people then advertisement should be more focused towards female customers</a:t>
            </a:r>
            <a:endParaRPr i="0" sz="2000" u="none" cap="none" strike="noStrike">
              <a:solidFill>
                <a:srgbClr val="000000"/>
              </a:solidFill>
              <a:latin typeface="Comic Sans MS"/>
              <a:ea typeface="Comic Sans MS"/>
              <a:cs typeface="Comic Sans MS"/>
              <a:sym typeface="Comic Sans MS"/>
            </a:endParaRPr>
          </a:p>
        </p:txBody>
      </p:sp>
      <p:sp>
        <p:nvSpPr>
          <p:cNvPr id="141" name="Google Shape;141;p19"/>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0"/>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Model Development</a:t>
            </a:r>
            <a:endParaRPr b="0" i="0" sz="1400" u="none" cap="none" strike="noStrike">
              <a:solidFill>
                <a:srgbClr val="000000"/>
              </a:solidFill>
              <a:latin typeface="Arial"/>
              <a:ea typeface="Arial"/>
              <a:cs typeface="Arial"/>
              <a:sym typeface="Arial"/>
            </a:endParaRPr>
          </a:p>
        </p:txBody>
      </p:sp>
      <p:sp>
        <p:nvSpPr>
          <p:cNvPr id="148" name="Google Shape;148;p20"/>
          <p:cNvSpPr/>
          <p:nvPr/>
        </p:nvSpPr>
        <p:spPr>
          <a:xfrm>
            <a:off x="205025" y="1456800"/>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Comic Sans MS"/>
              <a:buNone/>
            </a:pPr>
            <a:r>
              <a:rPr b="1" i="0" lang="en-US" sz="2000" u="none" cap="none" strike="noStrike">
                <a:solidFill>
                  <a:srgbClr val="000000"/>
                </a:solidFill>
                <a:latin typeface="Comic Sans MS"/>
                <a:ea typeface="Comic Sans MS"/>
                <a:cs typeface="Comic Sans MS"/>
                <a:sym typeface="Comic Sans MS"/>
              </a:rPr>
              <a:t>Bike purchases last 3 years</a:t>
            </a:r>
            <a:endParaRPr b="1" i="0" sz="2000" u="none" cap="none" strike="noStrike">
              <a:solidFill>
                <a:srgbClr val="000000"/>
              </a:solidFill>
              <a:latin typeface="Comic Sans MS"/>
              <a:ea typeface="Comic Sans MS"/>
              <a:cs typeface="Comic Sans MS"/>
              <a:sym typeface="Comic Sans MS"/>
            </a:endParaRPr>
          </a:p>
        </p:txBody>
      </p:sp>
      <p:sp>
        <p:nvSpPr>
          <p:cNvPr id="149" name="Google Shape;149;p20"/>
          <p:cNvSpPr/>
          <p:nvPr/>
        </p:nvSpPr>
        <p:spPr>
          <a:xfrm>
            <a:off x="205025" y="2164724"/>
            <a:ext cx="4134600" cy="1919100"/>
          </a:xfrm>
          <a:prstGeom prst="rect">
            <a:avLst/>
          </a:prstGeom>
          <a:noFill/>
          <a:ln>
            <a:noFill/>
          </a:ln>
        </p:spPr>
        <p:txBody>
          <a:bodyPr anchorCtr="0" anchor="t" bIns="91400" lIns="91400" spcFirstLastPara="1" rIns="91400" wrap="square" tIns="91400">
            <a:noAutofit/>
          </a:bodyPr>
          <a:lstStyle/>
          <a:p>
            <a:pPr indent="-285750" lvl="0" marL="285750" marR="0" rtl="0" algn="l">
              <a:lnSpc>
                <a:spcPct val="115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As we can see, our new customers mostly Female with 50.6% purchases with total of 25,212 bikes</a:t>
            </a:r>
            <a:endParaRPr b="0" i="0" sz="1400" u="none" cap="none" strike="noStrike">
              <a:solidFill>
                <a:srgbClr val="000000"/>
              </a:solidFill>
              <a:latin typeface="Comic Sans MS"/>
              <a:ea typeface="Comic Sans MS"/>
              <a:cs typeface="Comic Sans MS"/>
              <a:sym typeface="Comic Sans MS"/>
            </a:endParaRPr>
          </a:p>
          <a:p>
            <a:pPr indent="-285750" lvl="0" marL="285750" marR="0" rtl="0" algn="l">
              <a:lnSpc>
                <a:spcPct val="115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Male contributed to 47.7% purchases with 23,765 bikes</a:t>
            </a:r>
            <a:endParaRPr b="0" i="0" sz="1400" u="none" cap="none" strike="noStrike">
              <a:solidFill>
                <a:srgbClr val="000000"/>
              </a:solidFill>
              <a:latin typeface="Comic Sans MS"/>
              <a:ea typeface="Comic Sans MS"/>
              <a:cs typeface="Comic Sans MS"/>
              <a:sym typeface="Comic Sans MS"/>
            </a:endParaRPr>
          </a:p>
          <a:p>
            <a:pPr indent="-285750" lvl="0" marL="285750" marR="0" rtl="0" algn="l">
              <a:lnSpc>
                <a:spcPct val="115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So we should focus on advertises on Female customers than Male customers</a:t>
            </a:r>
            <a:endParaRPr b="0" i="0" sz="1400" u="none" cap="none" strike="noStrike">
              <a:solidFill>
                <a:srgbClr val="000000"/>
              </a:solidFill>
              <a:latin typeface="Comic Sans MS"/>
              <a:ea typeface="Comic Sans MS"/>
              <a:cs typeface="Comic Sans MS"/>
              <a:sym typeface="Comic Sans MS"/>
            </a:endParaRPr>
          </a:p>
        </p:txBody>
      </p:sp>
      <p:sp>
        <p:nvSpPr>
          <p:cNvPr id="150" name="Google Shape;150;p20"/>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b="0" i="0" sz="1400" u="none" cap="none" strike="noStrike">
              <a:solidFill>
                <a:srgbClr val="000000"/>
              </a:solidFill>
              <a:latin typeface="Arial"/>
              <a:ea typeface="Arial"/>
              <a:cs typeface="Arial"/>
              <a:sym typeface="Arial"/>
            </a:endParaRPr>
          </a:p>
        </p:txBody>
      </p:sp>
      <p:pic>
        <p:nvPicPr>
          <p:cNvPr descr="A screenshot of a cell phone&#10;&#10;Description automatically generated" id="151" name="Google Shape;151;p20"/>
          <p:cNvPicPr preferRelativeResize="0"/>
          <p:nvPr/>
        </p:nvPicPr>
        <p:blipFill rotWithShape="1">
          <a:blip r:embed="rId3">
            <a:alphaModFix/>
          </a:blip>
          <a:srcRect b="0" l="0" r="0" t="0"/>
          <a:stretch/>
        </p:blipFill>
        <p:spPr>
          <a:xfrm>
            <a:off x="5105400" y="742950"/>
            <a:ext cx="3321812" cy="2151919"/>
          </a:xfrm>
          <a:prstGeom prst="rect">
            <a:avLst/>
          </a:prstGeom>
          <a:noFill/>
          <a:ln>
            <a:noFill/>
          </a:ln>
        </p:spPr>
      </p:pic>
      <p:pic>
        <p:nvPicPr>
          <p:cNvPr descr="A screenshot of a cell phone&#10;&#10;Description automatically generated" id="152" name="Google Shape;152;p20"/>
          <p:cNvPicPr preferRelativeResize="0"/>
          <p:nvPr/>
        </p:nvPicPr>
        <p:blipFill rotWithShape="1">
          <a:blip r:embed="rId4">
            <a:alphaModFix/>
          </a:blip>
          <a:srcRect b="0" l="0" r="0" t="0"/>
          <a:stretch/>
        </p:blipFill>
        <p:spPr>
          <a:xfrm>
            <a:off x="4953000" y="2800351"/>
            <a:ext cx="3461366" cy="21537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1"/>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Interpretation</a:t>
            </a:r>
            <a:endParaRPr b="0" i="0" sz="1400" u="none" cap="none" strike="noStrike">
              <a:solidFill>
                <a:srgbClr val="000000"/>
              </a:solidFill>
              <a:latin typeface="Arial"/>
              <a:ea typeface="Arial"/>
              <a:cs typeface="Arial"/>
              <a:sym typeface="Arial"/>
            </a:endParaRPr>
          </a:p>
        </p:txBody>
      </p:sp>
      <p:sp>
        <p:nvSpPr>
          <p:cNvPr id="159" name="Google Shape;159;p21"/>
          <p:cNvSpPr/>
          <p:nvPr/>
        </p:nvSpPr>
        <p:spPr>
          <a:xfrm>
            <a:off x="205025" y="1334150"/>
            <a:ext cx="8565600" cy="32481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Comic Sans MS"/>
              <a:buNone/>
            </a:pPr>
            <a:r>
              <a:rPr i="0" lang="en-US" sz="2000" u="none" cap="none" strike="noStrike">
                <a:solidFill>
                  <a:srgbClr val="000000"/>
                </a:solidFill>
                <a:latin typeface="Comic Sans MS"/>
                <a:ea typeface="Comic Sans MS"/>
                <a:cs typeface="Comic Sans MS"/>
                <a:sym typeface="Comic Sans MS"/>
              </a:rPr>
              <a:t>Data interpretation refers to implementation of processes through which data is reviewed for the purpose of arriving at an informed conclusion.</a:t>
            </a:r>
            <a:endParaRPr i="0" sz="2000" u="none" cap="none" strike="noStrike">
              <a:solidFill>
                <a:srgbClr val="000000"/>
              </a:solidFill>
              <a:latin typeface="Comic Sans MS"/>
              <a:ea typeface="Comic Sans MS"/>
              <a:cs typeface="Comic Sans MS"/>
              <a:sym typeface="Comic Sans MS"/>
            </a:endParaRPr>
          </a:p>
          <a:p>
            <a:pPr indent="0" lvl="0" marL="0" marR="0" rtl="0" algn="l">
              <a:lnSpc>
                <a:spcPct val="115000"/>
              </a:lnSpc>
              <a:spcBef>
                <a:spcPts val="0"/>
              </a:spcBef>
              <a:spcAft>
                <a:spcPts val="0"/>
              </a:spcAft>
              <a:buClr>
                <a:srgbClr val="000000"/>
              </a:buClr>
              <a:buSzPts val="2000"/>
              <a:buFont typeface="Comic Sans MS"/>
              <a:buNone/>
            </a:pPr>
            <a:r>
              <a:t/>
            </a:r>
            <a:endParaRPr i="0" sz="2000" u="none" cap="none" strike="noStrike">
              <a:solidFill>
                <a:srgbClr val="000000"/>
              </a:solidFill>
              <a:latin typeface="Comic Sans MS"/>
              <a:ea typeface="Comic Sans MS"/>
              <a:cs typeface="Comic Sans MS"/>
              <a:sym typeface="Comic Sans MS"/>
            </a:endParaRPr>
          </a:p>
          <a:p>
            <a:pPr indent="0" lvl="0" marL="0" marR="0" rtl="0" algn="l">
              <a:lnSpc>
                <a:spcPct val="115000"/>
              </a:lnSpc>
              <a:spcBef>
                <a:spcPts val="0"/>
              </a:spcBef>
              <a:spcAft>
                <a:spcPts val="0"/>
              </a:spcAft>
              <a:buClr>
                <a:srgbClr val="000000"/>
              </a:buClr>
              <a:buSzPts val="2000"/>
              <a:buFont typeface="Comic Sans MS"/>
              <a:buNone/>
            </a:pPr>
            <a:r>
              <a:rPr i="0" lang="en-US" sz="2000" u="none" cap="none" strike="noStrike">
                <a:solidFill>
                  <a:srgbClr val="000000"/>
                </a:solidFill>
                <a:latin typeface="Comic Sans MS"/>
                <a:ea typeface="Comic Sans MS"/>
                <a:cs typeface="Comic Sans MS"/>
                <a:sym typeface="Comic Sans MS"/>
              </a:rPr>
              <a:t>The interpretation of data assigns a meaning to the information analyzed and determining the conclusions, significance and implementation of the findings</a:t>
            </a:r>
            <a:endParaRPr i="0" sz="2000" u="none" cap="none" strike="noStrike">
              <a:solidFill>
                <a:srgbClr val="000000"/>
              </a:solidFill>
              <a:latin typeface="Comic Sans MS"/>
              <a:ea typeface="Comic Sans MS"/>
              <a:cs typeface="Comic Sans MS"/>
              <a:sym typeface="Comic Sans MS"/>
            </a:endParaRPr>
          </a:p>
        </p:txBody>
      </p:sp>
      <p:sp>
        <p:nvSpPr>
          <p:cNvPr id="160" name="Google Shape;160;p21"/>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2"/>
          <p:cNvSpPr/>
          <p:nvPr/>
        </p:nvSpPr>
        <p:spPr>
          <a:xfrm>
            <a:off x="205025" y="263974"/>
            <a:ext cx="8565600" cy="75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Interpretation</a:t>
            </a:r>
            <a:endParaRPr b="0" i="0" sz="1400" u="none" cap="none" strike="noStrike">
              <a:solidFill>
                <a:srgbClr val="000000"/>
              </a:solidFill>
              <a:latin typeface="Arial"/>
              <a:ea typeface="Arial"/>
              <a:cs typeface="Arial"/>
              <a:sym typeface="Arial"/>
            </a:endParaRPr>
          </a:p>
        </p:txBody>
      </p:sp>
      <p:sp>
        <p:nvSpPr>
          <p:cNvPr id="167" name="Google Shape;167;p22"/>
          <p:cNvSpPr/>
          <p:nvPr/>
        </p:nvSpPr>
        <p:spPr>
          <a:xfrm>
            <a:off x="228600" y="1336900"/>
            <a:ext cx="8565600" cy="7587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Comic Sans MS"/>
              <a:buNone/>
            </a:pPr>
            <a:r>
              <a:rPr b="1" i="0" lang="en-US" sz="2000" u="none" cap="none" strike="noStrike">
                <a:solidFill>
                  <a:srgbClr val="000000"/>
                </a:solidFill>
                <a:latin typeface="Comic Sans MS"/>
                <a:ea typeface="Comic Sans MS"/>
                <a:cs typeface="Comic Sans MS"/>
                <a:sym typeface="Comic Sans MS"/>
              </a:rPr>
              <a:t>Job industry category</a:t>
            </a:r>
            <a:endParaRPr b="1" i="0" sz="2000" u="none" cap="none" strike="noStrike">
              <a:solidFill>
                <a:srgbClr val="000000"/>
              </a:solidFill>
              <a:latin typeface="Comic Sans MS"/>
              <a:ea typeface="Comic Sans MS"/>
              <a:cs typeface="Comic Sans MS"/>
              <a:sym typeface="Comic Sans MS"/>
            </a:endParaRPr>
          </a:p>
        </p:txBody>
      </p:sp>
      <p:sp>
        <p:nvSpPr>
          <p:cNvPr id="168" name="Google Shape;168;p22"/>
          <p:cNvSpPr/>
          <p:nvPr/>
        </p:nvSpPr>
        <p:spPr>
          <a:xfrm>
            <a:off x="228600" y="2316500"/>
            <a:ext cx="3727800" cy="2028000"/>
          </a:xfrm>
          <a:prstGeom prst="rect">
            <a:avLst/>
          </a:prstGeom>
          <a:noFill/>
          <a:ln>
            <a:noFill/>
          </a:ln>
        </p:spPr>
        <p:txBody>
          <a:bodyPr anchorCtr="0" anchor="t" bIns="91400" lIns="91400" spcFirstLastPara="1" rIns="91400" wrap="square" tIns="91400">
            <a:noAutofit/>
          </a:bodyPr>
          <a:lstStyle/>
          <a:p>
            <a:pPr indent="-285750" lvl="0" marL="285750" marR="0" rtl="0" algn="l">
              <a:lnSpc>
                <a:spcPct val="115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Mostly our new customers are on Finance industry and our Manufacturing customers are still on top 2.</a:t>
            </a:r>
            <a:endParaRPr b="0" i="0" sz="1400" u="none" cap="none" strike="noStrike">
              <a:solidFill>
                <a:srgbClr val="000000"/>
              </a:solidFill>
              <a:latin typeface="Comic Sans MS"/>
              <a:ea typeface="Comic Sans MS"/>
              <a:cs typeface="Comic Sans MS"/>
              <a:sym typeface="Comic Sans MS"/>
            </a:endParaRPr>
          </a:p>
          <a:p>
            <a:pPr indent="-285750" lvl="0" marL="285750" marR="0" rtl="0" algn="l">
              <a:lnSpc>
                <a:spcPct val="115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omic Sans MS"/>
                <a:ea typeface="Comic Sans MS"/>
                <a:cs typeface="Comic Sans MS"/>
                <a:sym typeface="Comic Sans MS"/>
              </a:rPr>
              <a:t>The rest industries is still same </a:t>
            </a:r>
            <a:endParaRPr b="0" i="0" sz="1400" u="none" cap="none" strike="noStrike">
              <a:solidFill>
                <a:srgbClr val="000000"/>
              </a:solidFill>
              <a:latin typeface="Arial"/>
              <a:ea typeface="Arial"/>
              <a:cs typeface="Arial"/>
              <a:sym typeface="Arial"/>
            </a:endParaRPr>
          </a:p>
        </p:txBody>
      </p:sp>
      <p:sp>
        <p:nvSpPr>
          <p:cNvPr id="169" name="Google Shape;169;p22"/>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b="0" i="0" sz="1400" u="none" cap="none" strike="noStrike">
              <a:solidFill>
                <a:srgbClr val="000000"/>
              </a:solidFill>
              <a:latin typeface="Arial"/>
              <a:ea typeface="Arial"/>
              <a:cs typeface="Arial"/>
              <a:sym typeface="Arial"/>
            </a:endParaRPr>
          </a:p>
        </p:txBody>
      </p:sp>
      <p:pic>
        <p:nvPicPr>
          <p:cNvPr descr="A screenshot of a cell phone&#10;&#10;Description automatically generated" id="170" name="Google Shape;170;p22"/>
          <p:cNvPicPr preferRelativeResize="0"/>
          <p:nvPr/>
        </p:nvPicPr>
        <p:blipFill rotWithShape="1">
          <a:blip r:embed="rId3">
            <a:alphaModFix/>
          </a:blip>
          <a:srcRect b="0" l="0" r="0" t="0"/>
          <a:stretch/>
        </p:blipFill>
        <p:spPr>
          <a:xfrm>
            <a:off x="4572000" y="1037050"/>
            <a:ext cx="3154700" cy="1758225"/>
          </a:xfrm>
          <a:prstGeom prst="rect">
            <a:avLst/>
          </a:prstGeom>
          <a:noFill/>
          <a:ln>
            <a:noFill/>
          </a:ln>
        </p:spPr>
      </p:pic>
      <p:pic>
        <p:nvPicPr>
          <p:cNvPr descr="A screenshot of a cell phone&#10;&#10;Description automatically generated" id="171" name="Google Shape;171;p22"/>
          <p:cNvPicPr preferRelativeResize="0"/>
          <p:nvPr/>
        </p:nvPicPr>
        <p:blipFill rotWithShape="1">
          <a:blip r:embed="rId4">
            <a:alphaModFix/>
          </a:blip>
          <a:srcRect b="0" l="0" r="0" t="0"/>
          <a:stretch/>
        </p:blipFill>
        <p:spPr>
          <a:xfrm>
            <a:off x="4572000" y="3011800"/>
            <a:ext cx="3154700" cy="20280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