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68" r:id="rId7"/>
    <p:sldId id="273" r:id="rId8"/>
    <p:sldId id="272" r:id="rId9"/>
    <p:sldId id="271" r:id="rId10"/>
    <p:sldId id="270"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73" d="100"/>
          <a:sy n="73" d="100"/>
        </p:scale>
        <p:origin x="-600" y="-108"/>
      </p:cViewPr>
      <p:guideLst>
        <p:guide orient="horz" pos="2160"/>
        <p:guide pos="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github.com/p4rz1v4l26/MM-ArgFallacy202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https://aclanthology.org/P19-146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i="0" u="none" strike="noStrike" dirty="0">
                <a:solidFill>
                  <a:srgbClr val="000000"/>
                </a:solidFill>
                <a:effectLst/>
                <a:latin typeface="Cambria" panose="02040503050406030204" pitchFamily="18" charset="0"/>
                <a:ea typeface="Cambria" panose="02040503050406030204" pitchFamily="18" charset="0"/>
              </a:rPr>
              <a:t>Multimodal Argumentative Fallacy Detection and Classification on Political Debates</a:t>
            </a:r>
            <a:r>
              <a:rPr lang="en-US" dirty="0">
                <a:latin typeface="Cambria" panose="02040503050406030204" pitchFamily="18" charset="0"/>
                <a:ea typeface="Cambria" panose="02040503050406030204" pitchFamily="18" charset="0"/>
              </a:rPr>
              <a:t>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US" altLang="en-GB" dirty="0">
                <a:latin typeface="Cambria" panose="02040503050406030204" pitchFamily="18" charset="0"/>
                <a:ea typeface="Cambria" panose="02040503050406030204" pitchFamily="18" charset="0"/>
              </a:rPr>
              <a:t>CSE_CST_CAP_0</a:t>
            </a:r>
            <a:r>
              <a:rPr lang="en-GB" altLang="en-US" dirty="0">
                <a:latin typeface="Cambria" panose="02040503050406030204" pitchFamily="18" charset="0"/>
                <a:ea typeface="Cambria" panose="02040503050406030204" pitchFamily="18" charset="0"/>
              </a:rPr>
              <a:t>8</a:t>
            </a:r>
            <a:endParaRPr lang="en-GB" altLang="en-US"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21489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0"/>
              </a:spcBef>
              <a:spcAft>
                <a:spcPts val="0"/>
              </a:spcAft>
              <a:buClr>
                <a:srgbClr val="17365D"/>
              </a:buClr>
              <a:buSzPts val="2000"/>
              <a:buFont typeface="Arial" panose="020B0604020202020204"/>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Sandeep</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Albert</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0000"/>
          </a:bodyPr>
          <a:lstStyle/>
          <a:p>
            <a:pPr marL="0" marR="0" lvl="0" indent="0" algn="ctr" rtl="0">
              <a:spcBef>
                <a:spcPts val="0"/>
              </a:spcBef>
              <a:spcAft>
                <a:spcPts val="0"/>
              </a:spcAft>
              <a:buClr>
                <a:srgbClr val="17365D"/>
              </a:buClr>
              <a:buSzPct val="100000"/>
              <a:buFont typeface="Arial" panose="020B0604020202020204"/>
              <a:buNone/>
            </a:pP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alt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4004 UNIVERSITY PROJECT </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.Tech</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Computer Science &amp; Technology(AI&amp;ML)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Dr.Saira</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Banu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Atham</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 Manjula(AP)</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Abdul Khadar A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nvGraphicFramePr>
        <p:xfrm>
          <a:off x="345813" y="2698449"/>
          <a:ext cx="5190922" cy="1753571"/>
        </p:xfrm>
        <a:graphic>
          <a:graphicData uri="http://schemas.openxmlformats.org/drawingml/2006/table">
            <a:tbl>
              <a:tblPr firstRow="1" bandRow="1"/>
              <a:tblGrid>
                <a:gridCol w="2595461"/>
                <a:gridCol w="2595461"/>
              </a:tblGrid>
              <a:tr h="380311">
                <a:tc>
                  <a:txBody>
                    <a:bodyPr/>
                    <a:lstStyle/>
                    <a:p>
                      <a:endParaRPr lang="en-IN" dirty="0"/>
                    </a:p>
                  </a:txBody>
                  <a:tcPr/>
                </a:tc>
                <a:tc>
                  <a:txBody>
                    <a:bodyPr/>
                    <a:lstStyle/>
                    <a:p>
                      <a:endParaRPr lang="en-IN" dirty="0"/>
                    </a:p>
                  </a:txBody>
                  <a:tcPr/>
                </a:tc>
              </a:tr>
              <a:tr h="343315">
                <a:tc>
                  <a:txBody>
                    <a:bodyPr/>
                    <a:lstStyle/>
                    <a:p>
                      <a:r>
                        <a:rPr lang="en-IN" dirty="0">
                          <a:latin typeface="Times New Roman" panose="02020603050405020304" charset="0"/>
                          <a:cs typeface="Times New Roman" panose="02020603050405020304" charset="0"/>
                        </a:rPr>
                        <a:t>20211CST0067</a:t>
                      </a:r>
                      <a:endParaRPr lang="en-IN" dirty="0">
                        <a:latin typeface="Times New Roman" panose="02020603050405020304" charset="0"/>
                        <a:cs typeface="Times New Roman" panose="02020603050405020304" charset="0"/>
                      </a:endParaRPr>
                    </a:p>
                  </a:txBody>
                  <a:tcPr/>
                </a:tc>
                <a:tc>
                  <a:txBody>
                    <a:bodyPr/>
                    <a:lstStyle/>
                    <a:p>
                      <a:r>
                        <a:rPr lang="en-IN" dirty="0">
                          <a:latin typeface="Times New Roman" panose="02020603050405020304" charset="0"/>
                          <a:cs typeface="Times New Roman" panose="02020603050405020304" charset="0"/>
                        </a:rPr>
                        <a:t>WARALE AVINASH KALYAN</a:t>
                      </a:r>
                      <a:endParaRPr lang="en-IN" dirty="0">
                        <a:latin typeface="Times New Roman" panose="02020603050405020304" charset="0"/>
                        <a:cs typeface="Times New Roman" panose="02020603050405020304" charset="0"/>
                      </a:endParaRPr>
                    </a:p>
                  </a:txBody>
                  <a:tcPr/>
                </a:tc>
              </a:tr>
              <a:tr h="343315">
                <a:tc>
                  <a:txBody>
                    <a:bodyPr/>
                    <a:lstStyle/>
                    <a:p>
                      <a:r>
                        <a:rPr lang="en-IN" dirty="0">
                          <a:latin typeface="Times New Roman" panose="02020603050405020304" charset="0"/>
                          <a:cs typeface="Times New Roman" panose="02020603050405020304" charset="0"/>
                        </a:rPr>
                        <a:t>20211CST0059</a:t>
                      </a:r>
                      <a:endParaRPr lang="en-IN" dirty="0">
                        <a:latin typeface="Times New Roman" panose="02020603050405020304" charset="0"/>
                        <a:cs typeface="Times New Roman" panose="02020603050405020304" charset="0"/>
                      </a:endParaRPr>
                    </a:p>
                  </a:txBody>
                  <a:tcPr/>
                </a:tc>
                <a:tc>
                  <a:txBody>
                    <a:bodyPr/>
                    <a:lstStyle/>
                    <a:p>
                      <a:r>
                        <a:rPr lang="en-IN" dirty="0">
                          <a:latin typeface="Times New Roman" panose="02020603050405020304" charset="0"/>
                          <a:cs typeface="Times New Roman" panose="02020603050405020304" charset="0"/>
                        </a:rPr>
                        <a:t>SIDDHARTH PAGARIA</a:t>
                      </a:r>
                      <a:endParaRPr lang="en-IN" dirty="0">
                        <a:latin typeface="Times New Roman" panose="02020603050405020304" charset="0"/>
                        <a:cs typeface="Times New Roman" panose="02020603050405020304" charset="0"/>
                      </a:endParaRPr>
                    </a:p>
                  </a:txBody>
                  <a:tcPr/>
                </a:tc>
              </a:tr>
              <a:tr h="343315">
                <a:tc>
                  <a:txBody>
                    <a:bodyPr/>
                    <a:lstStyle/>
                    <a:p>
                      <a:r>
                        <a:rPr lang="en-IN" dirty="0">
                          <a:latin typeface="Times New Roman" panose="02020603050405020304" charset="0"/>
                          <a:cs typeface="Times New Roman" panose="02020603050405020304" charset="0"/>
                        </a:rPr>
                        <a:t>20211CST0076</a:t>
                      </a:r>
                      <a:endParaRPr lang="en-IN" dirty="0">
                        <a:latin typeface="Times New Roman" panose="02020603050405020304" charset="0"/>
                        <a:cs typeface="Times New Roman" panose="02020603050405020304" charset="0"/>
                      </a:endParaRPr>
                    </a:p>
                  </a:txBody>
                  <a:tcPr/>
                </a:tc>
                <a:tc>
                  <a:txBody>
                    <a:bodyPr/>
                    <a:lstStyle/>
                    <a:p>
                      <a:r>
                        <a:rPr lang="en-IN" dirty="0">
                          <a:latin typeface="Times New Roman" panose="02020603050405020304" charset="0"/>
                          <a:cs typeface="Times New Roman" panose="02020603050405020304" charset="0"/>
                        </a:rPr>
                        <a:t>CHAITRA V</a:t>
                      </a:r>
                      <a:endParaRPr lang="en-IN" dirty="0">
                        <a:latin typeface="Times New Roman" panose="02020603050405020304" charset="0"/>
                        <a:cs typeface="Times New Roman" panose="02020603050405020304" charset="0"/>
                      </a:endParaRPr>
                    </a:p>
                  </a:txBody>
                  <a:tcPr/>
                </a:tc>
              </a:tr>
              <a:tr h="343315">
                <a:tc>
                  <a:txBody>
                    <a:bodyPr/>
                    <a:lstStyle/>
                    <a:p>
                      <a:r>
                        <a:rPr lang="en-IN" dirty="0">
                          <a:latin typeface="Times New Roman" panose="02020603050405020304" charset="0"/>
                          <a:cs typeface="Times New Roman" panose="02020603050405020304" charset="0"/>
                        </a:rPr>
                        <a:t>20211CST0085</a:t>
                      </a:r>
                      <a:endParaRPr lang="en-IN" dirty="0">
                        <a:latin typeface="Times New Roman" panose="02020603050405020304" charset="0"/>
                        <a:cs typeface="Times New Roman" panose="02020603050405020304" charset="0"/>
                      </a:endParaRPr>
                    </a:p>
                  </a:txBody>
                  <a:tcPr/>
                </a:tc>
                <a:tc>
                  <a:txBody>
                    <a:bodyPr/>
                    <a:lstStyle/>
                    <a:p>
                      <a:r>
                        <a:rPr lang="en-IN" dirty="0">
                          <a:latin typeface="Times New Roman" panose="02020603050405020304" charset="0"/>
                          <a:cs typeface="Times New Roman" panose="02020603050405020304" charset="0"/>
                        </a:rPr>
                        <a:t>SPOORTHI HG</a:t>
                      </a:r>
                      <a:endParaRPr lang="en-IN"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charset="0"/>
                <a:ea typeface="Cambria" panose="02040503050406030204" pitchFamily="18" charset="0"/>
                <a:cs typeface="Times New Roman" panose="02020603050405020304" charset="0"/>
              </a:rPr>
              <a:t>Problem Statement</a:t>
            </a:r>
            <a:endParaRPr lang="en-US" dirty="0">
              <a:latin typeface="Times New Roman" panose="02020603050405020304" charset="0"/>
              <a:ea typeface="Cambria" panose="02040503050406030204" pitchFamily="18" charset="0"/>
              <a:cs typeface="Times New Roman" panose="02020603050405020304" charset="0"/>
            </a:endParaRPr>
          </a:p>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charset="0"/>
                <a:ea typeface="Cambria" panose="02040503050406030204" pitchFamily="18" charset="0"/>
                <a:cs typeface="Times New Roman" panose="02020603050405020304" charset="0"/>
              </a:rPr>
              <a:t>Github Link</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charset="0"/>
                <a:ea typeface="Cambria" panose="02040503050406030204" pitchFamily="18" charset="0"/>
                <a:cs typeface="Times New Roman" panose="02020603050405020304" charset="0"/>
              </a:rPr>
              <a:t>Analysis of Problem Statement</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charset="0"/>
                <a:ea typeface="Cambria" panose="02040503050406030204" pitchFamily="18" charset="0"/>
                <a:cs typeface="Times New Roman" panose="02020603050405020304" charset="0"/>
              </a:rPr>
              <a:t>Timeline of the Project</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charset="0"/>
                <a:ea typeface="Cambria" panose="02040503050406030204" pitchFamily="18" charset="0"/>
                <a:cs typeface="Times New Roman" panose="02020603050405020304" charset="0"/>
              </a:rPr>
              <a:t>References</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N/A</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spcBef>
                <a:spcPts val="0"/>
              </a:spcBef>
              <a:buNone/>
            </a:pPr>
            <a:r>
              <a:rPr lang="en-US" sz="9600" dirty="0">
                <a:latin typeface="Times New Roman" panose="02020603050405020304" charset="0"/>
                <a:ea typeface="Cambria" panose="02040503050406030204" pitchFamily="18" charset="0"/>
                <a:cs typeface="Times New Roman" panose="02020603050405020304" charset="0"/>
              </a:rPr>
              <a:t>Organization: </a:t>
            </a:r>
            <a:r>
              <a:rPr lang="en-US" altLang="en-GB" sz="9600" dirty="0">
                <a:latin typeface="Times New Roman" panose="02020603050405020304" charset="0"/>
                <a:ea typeface="Cambria" panose="02040503050406030204" pitchFamily="18" charset="0"/>
                <a:cs typeface="Times New Roman" panose="02020603050405020304" charset="0"/>
              </a:rPr>
              <a:t>The 12th Workshop on Argument Mining</a:t>
            </a:r>
            <a:endParaRPr lang="en-US" altLang="en-GB" sz="9600" dirty="0">
              <a:latin typeface="Times New Roman" panose="02020603050405020304" charset="0"/>
              <a:ea typeface="Cambria" panose="02040503050406030204" pitchFamily="18" charset="0"/>
              <a:cs typeface="Times New Roman" panose="02020603050405020304" charset="0"/>
            </a:endParaRPr>
          </a:p>
          <a:p>
            <a:pPr marL="342900" lvl="0" indent="-190500" algn="just">
              <a:lnSpc>
                <a:spcPct val="200000"/>
              </a:lnSpc>
              <a:spcBef>
                <a:spcPts val="0"/>
              </a:spcBef>
              <a:buNone/>
            </a:pPr>
            <a:r>
              <a:rPr lang="en-US" sz="9600" dirty="0">
                <a:latin typeface="Times New Roman" panose="02020603050405020304" charset="0"/>
                <a:ea typeface="Cambria" panose="02040503050406030204" pitchFamily="18" charset="0"/>
                <a:cs typeface="Times New Roman" panose="02020603050405020304" charset="0"/>
              </a:rPr>
              <a:t>Category : Software</a:t>
            </a:r>
            <a:endParaRPr lang="en-US" sz="9600" dirty="0">
              <a:latin typeface="Times New Roman" panose="02020603050405020304" charset="0"/>
              <a:ea typeface="Cambria" panose="02040503050406030204" pitchFamily="18" charset="0"/>
              <a:cs typeface="Times New Roman" panose="02020603050405020304" charset="0"/>
            </a:endParaRPr>
          </a:p>
          <a:p>
            <a:pPr marL="342900" lvl="0" indent="-190500" algn="just">
              <a:lnSpc>
                <a:spcPct val="200000"/>
              </a:lnSpc>
              <a:spcBef>
                <a:spcPts val="0"/>
              </a:spcBef>
              <a:buNone/>
            </a:pPr>
            <a:r>
              <a:rPr lang="en-US" sz="9600" dirty="0">
                <a:latin typeface="Times New Roman" panose="02020603050405020304" charset="0"/>
                <a:ea typeface="Cambria" panose="02040503050406030204" pitchFamily="18" charset="0"/>
                <a:cs typeface="Times New Roman" panose="02020603050405020304" charset="0"/>
              </a:rPr>
              <a:t>Problem Description: </a:t>
            </a:r>
            <a:endParaRPr lang="en-US" sz="9600" dirty="0">
              <a:latin typeface="Times New Roman" panose="02020603050405020304" charset="0"/>
              <a:ea typeface="Cambria" panose="02040503050406030204" pitchFamily="18" charset="0"/>
              <a:cs typeface="Times New Roman" panose="02020603050405020304" charset="0"/>
            </a:endParaRPr>
          </a:p>
          <a:p>
            <a:pPr marL="342900" lvl="0" indent="457200" algn="just">
              <a:lnSpc>
                <a:spcPct val="200000"/>
              </a:lnSpc>
              <a:spcBef>
                <a:spcPts val="0"/>
              </a:spcBef>
              <a:buNone/>
            </a:pPr>
            <a:r>
              <a:rPr lang="en-US" sz="6400" dirty="0">
                <a:latin typeface="Times New Roman" panose="02020603050405020304" charset="0"/>
                <a:ea typeface="Cambria" panose="02040503050406030204" pitchFamily="18" charset="0"/>
                <a:cs typeface="Times New Roman" panose="02020603050405020304" charset="0"/>
              </a:rPr>
              <a:t>Political debates often include misleading arguments, called fallacies, that can confuse people. Most tools for detecting fallacies focus only on text, but debates also involve tone of voice, facial expressions, and gestures. This project aims to build an AI system that detects and classifies fallacies using text, audio, and video. By analyzing speech, expressions, and words, the system will identify misleading arguments. The main challenges include understanding context, speaking styles, and debate formats. This project will help journalists, researchers, and the public recognize false arguments, promoting more informed discussions and reducing misinformation.</a:t>
            </a:r>
            <a:endParaRPr lang="en-US" sz="6400" dirty="0">
              <a:latin typeface="Times New Roman" panose="02020603050405020304" charset="0"/>
              <a:ea typeface="Cambria" panose="02040503050406030204" pitchFamily="18" charset="0"/>
              <a:cs typeface="Times New Roman" panose="02020603050405020304" charset="0"/>
            </a:endParaRPr>
          </a:p>
          <a:p>
            <a:pPr marL="342900" lvl="0" indent="-190500" algn="just">
              <a:lnSpc>
                <a:spcPct val="200000"/>
              </a:lnSpc>
              <a:spcBef>
                <a:spcPts val="0"/>
              </a:spcBef>
              <a:buNone/>
            </a:pPr>
            <a:endParaRPr sz="9600"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Times New Roman" panose="02020603050405020304" charset="0"/>
                <a:ea typeface="Cambria" panose="02040503050406030204" pitchFamily="18" charset="0"/>
                <a:cs typeface="Times New Roman" panose="02020603050405020304" charset="0"/>
              </a:rPr>
              <a:t>The Github link provided should have public access permission.</a:t>
            </a: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spcBef>
                <a:spcPts val="0"/>
              </a:spcBef>
              <a:buSzPct val="100000"/>
              <a:buFont typeface="Arial" panose="020B0604020202020204"/>
              <a:buNone/>
            </a:pPr>
            <a:r>
              <a:rPr lang="en-US" b="1" dirty="0" err="1">
                <a:solidFill>
                  <a:schemeClr val="accent2">
                    <a:lumMod val="75000"/>
                  </a:schemeClr>
                </a:solidFill>
                <a:latin typeface="Times New Roman" panose="02020603050405020304" charset="0"/>
                <a:ea typeface="Cambria" panose="02040503050406030204" pitchFamily="18" charset="0"/>
                <a:cs typeface="Times New Roman" panose="02020603050405020304" charset="0"/>
              </a:rPr>
              <a:t>Github</a:t>
            </a:r>
            <a:r>
              <a:rPr lang="en-US" b="1" dirty="0">
                <a:solidFill>
                  <a:schemeClr val="accent2">
                    <a:lumMod val="75000"/>
                  </a:schemeClr>
                </a:solidFill>
                <a:latin typeface="Times New Roman" panose="02020603050405020304" charset="0"/>
                <a:ea typeface="Cambria" panose="02040503050406030204" pitchFamily="18" charset="0"/>
                <a:cs typeface="Times New Roman" panose="02020603050405020304" charset="0"/>
              </a:rPr>
              <a:t> Link :- </a:t>
            </a:r>
            <a:r>
              <a:rPr lang="en-GB" altLang="en-US" b="1" dirty="0">
                <a:solidFill>
                  <a:schemeClr val="accent2">
                    <a:lumMod val="75000"/>
                  </a:schemeClr>
                </a:solidFill>
                <a:latin typeface="Times New Roman" panose="02020603050405020304" charset="0"/>
                <a:ea typeface="Cambria" panose="02040503050406030204" pitchFamily="18" charset="0"/>
                <a:cs typeface="Times New Roman" panose="02020603050405020304" charset="0"/>
              </a:rPr>
              <a:t> </a:t>
            </a:r>
            <a:r>
              <a:rPr lang="en-US" altLang="en-GB" b="1" dirty="0">
                <a:solidFill>
                  <a:schemeClr val="accent2">
                    <a:lumMod val="75000"/>
                  </a:schemeClr>
                </a:solidFill>
                <a:latin typeface="Times New Roman" panose="02020603050405020304" charset="0"/>
                <a:ea typeface="Cambria" panose="02040503050406030204" pitchFamily="18" charset="0"/>
                <a:cs typeface="Times New Roman" panose="02020603050405020304" charset="0"/>
                <a:hlinkClick r:id="rId1" action="ppaction://hlinkfile"/>
              </a:rPr>
              <a:t>https://github.com/p4rz1v4l26/MM-ArgFallacy2025</a:t>
            </a:r>
            <a:endParaRPr lang="en-US" altLang="en-GB" b="1" dirty="0">
              <a:solidFill>
                <a:schemeClr val="accent2">
                  <a:lumMod val="75000"/>
                </a:schemeClr>
              </a:solidFill>
              <a:latin typeface="Times New Roman" panose="02020603050405020304" charset="0"/>
              <a:ea typeface="Cambria" panose="02040503050406030204" pitchFamily="18" charset="0"/>
              <a:cs typeface="Times New Roman" panose="02020603050405020304" charset="0"/>
            </a:endParaRPr>
          </a:p>
          <a:p>
            <a:pPr marL="342900" indent="-190500" algn="just">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spcBef>
                <a:spcPts val="0"/>
              </a:spcBef>
              <a:spcAft>
                <a:spcPts val="0"/>
              </a:spcAft>
              <a:buClr>
                <a:schemeClr val="dk1"/>
              </a:buClr>
              <a:buSzPct val="100000"/>
              <a:buNone/>
            </a:pPr>
            <a:r>
              <a:rPr lang="en-US" dirty="0">
                <a:latin typeface="Times New Roman" panose="02020603050405020304" charset="0"/>
                <a:ea typeface="Cambria" panose="02040503050406030204" pitchFamily="18" charset="0"/>
                <a:cs typeface="Times New Roman" panose="02020603050405020304" charset="0"/>
              </a:rPr>
              <a:t>Technology Stack Components:</a:t>
            </a:r>
            <a:endParaRPr lang="en-US"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200" dirty="0" err="1">
                <a:latin typeface="Times New Roman" panose="02020603050405020304" charset="0"/>
                <a:ea typeface="Cambria" panose="02040503050406030204" pitchFamily="18" charset="0"/>
                <a:cs typeface="Times New Roman" panose="02020603050405020304" charset="0"/>
              </a:rPr>
              <a:t>DataCollection</a:t>
            </a:r>
            <a:r>
              <a:rPr lang="en-GB" altLang="en-US" sz="2200" dirty="0" err="1">
                <a:latin typeface="Times New Roman" panose="02020603050405020304" charset="0"/>
                <a:ea typeface="Cambria" panose="02040503050406030204" pitchFamily="18" charset="0"/>
                <a:cs typeface="Times New Roman" panose="02020603050405020304" charset="0"/>
              </a:rPr>
              <a:t> </a:t>
            </a:r>
            <a:r>
              <a:rPr lang="en-US" sz="2200" dirty="0" err="1">
                <a:latin typeface="Times New Roman" panose="02020603050405020304" charset="0"/>
                <a:ea typeface="Cambria" panose="02040503050406030204" pitchFamily="18" charset="0"/>
                <a:cs typeface="Times New Roman" panose="02020603050405020304" charset="0"/>
              </a:rPr>
              <a:t>&amp;</a:t>
            </a:r>
            <a:r>
              <a:rPr lang="en-GB" altLang="en-US" sz="2200" dirty="0" err="1">
                <a:latin typeface="Times New Roman" panose="02020603050405020304" charset="0"/>
                <a:ea typeface="Cambria" panose="02040503050406030204" pitchFamily="18" charset="0"/>
                <a:cs typeface="Times New Roman" panose="02020603050405020304" charset="0"/>
              </a:rPr>
              <a:t> </a:t>
            </a:r>
            <a:r>
              <a:rPr lang="en-US" sz="2200" dirty="0" err="1">
                <a:latin typeface="Times New Roman" panose="02020603050405020304" charset="0"/>
                <a:ea typeface="Cambria" panose="02040503050406030204" pitchFamily="18" charset="0"/>
                <a:cs typeface="Times New Roman" panose="02020603050405020304" charset="0"/>
              </a:rPr>
              <a:t>Preprocessing</a:t>
            </a:r>
            <a:r>
              <a:rPr lang="en-US" sz="2200" dirty="0">
                <a:latin typeface="Times New Roman" panose="02020603050405020304" charset="0"/>
                <a:ea typeface="Cambria" panose="02040503050406030204" pitchFamily="18" charset="0"/>
                <a:cs typeface="Times New Roman" panose="02020603050405020304" charset="0"/>
              </a:rPr>
              <a:t>: Datasets, </a:t>
            </a:r>
            <a:r>
              <a:rPr lang="en-US" sz="2200" dirty="0" err="1">
                <a:latin typeface="Times New Roman" panose="02020603050405020304" charset="0"/>
                <a:ea typeface="Cambria" panose="02040503050406030204" pitchFamily="18" charset="0"/>
                <a:cs typeface="Times New Roman" panose="02020603050405020304" charset="0"/>
              </a:rPr>
              <a:t>TextProcessing</a:t>
            </a:r>
            <a:r>
              <a:rPr lang="en-GB" altLang="en-US" sz="2200" dirty="0" err="1">
                <a:latin typeface="Times New Roman" panose="02020603050405020304" charset="0"/>
                <a:ea typeface="Cambria" panose="02040503050406030204" pitchFamily="18" charset="0"/>
                <a:cs typeface="Times New Roman" panose="02020603050405020304" charset="0"/>
              </a:rPr>
              <a:t> &amp;</a:t>
            </a:r>
            <a:r>
              <a:rPr lang="en-US" sz="2200" dirty="0">
                <a:latin typeface="Times New Roman" panose="02020603050405020304" charset="0"/>
                <a:ea typeface="Cambria" panose="02040503050406030204" pitchFamily="18" charset="0"/>
                <a:cs typeface="Times New Roman" panose="02020603050405020304" charset="0"/>
              </a:rPr>
              <a:t> Audio</a:t>
            </a:r>
            <a:r>
              <a:rPr lang="en-US" sz="2200" dirty="0" err="1">
                <a:latin typeface="Times New Roman" panose="02020603050405020304" charset="0"/>
                <a:ea typeface="Cambria" panose="02040503050406030204" pitchFamily="18" charset="0"/>
                <a:cs typeface="Times New Roman" panose="02020603050405020304" charset="0"/>
              </a:rPr>
              <a:t>Processing</a:t>
            </a:r>
            <a:r>
              <a:rPr lang="en-US" sz="2200" dirty="0">
                <a:latin typeface="Times New Roman" panose="02020603050405020304" charset="0"/>
                <a:ea typeface="Cambria" panose="02040503050406030204" pitchFamily="18" charset="0"/>
                <a:cs typeface="Times New Roman" panose="02020603050405020304" charset="0"/>
              </a:rPr>
              <a:t>.</a:t>
            </a:r>
            <a:endParaRPr lang="en-US" sz="2200" dirty="0">
              <a:latin typeface="Times New Roman" panose="02020603050405020304" charset="0"/>
              <a:ea typeface="Cambria" panose="02040503050406030204" pitchFamily="18" charset="0"/>
              <a:cs typeface="Times New Roman" panose="02020603050405020304"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200" dirty="0">
                <a:latin typeface="Times New Roman" panose="02020603050405020304" charset="0"/>
                <a:ea typeface="Cambria" panose="02040503050406030204" pitchFamily="18" charset="0"/>
                <a:cs typeface="Times New Roman" panose="02020603050405020304" charset="0"/>
              </a:rPr>
              <a:t>Data Storage: </a:t>
            </a:r>
            <a:r>
              <a:rPr lang="en-GB" altLang="en-US" sz="2200" dirty="0">
                <a:latin typeface="Times New Roman" panose="02020603050405020304" charset="0"/>
                <a:ea typeface="Cambria" panose="02040503050406030204" pitchFamily="18" charset="0"/>
                <a:cs typeface="Times New Roman" panose="02020603050405020304" charset="0"/>
              </a:rPr>
              <a:t>MAMkit </a:t>
            </a:r>
            <a:r>
              <a:rPr lang="en-US" sz="2200" dirty="0">
                <a:latin typeface="Times New Roman" panose="02020603050405020304" charset="0"/>
                <a:ea typeface="Cambria" panose="02040503050406030204" pitchFamily="18" charset="0"/>
                <a:cs typeface="Times New Roman" panose="02020603050405020304" charset="0"/>
              </a:rPr>
              <a:t>Databases.</a:t>
            </a:r>
            <a:endParaRPr lang="en-US" sz="2200" dirty="0">
              <a:latin typeface="Times New Roman" panose="02020603050405020304" charset="0"/>
              <a:ea typeface="Cambria" panose="02040503050406030204" pitchFamily="18" charset="0"/>
              <a:cs typeface="Times New Roman" panose="02020603050405020304" charset="0"/>
            </a:endParaRPr>
          </a:p>
          <a:p>
            <a:pPr marL="495300" indent="-342900" algn="just">
              <a:lnSpc>
                <a:spcPct val="150000"/>
              </a:lnSpc>
              <a:spcBef>
                <a:spcPts val="0"/>
              </a:spcBef>
              <a:buSzPct val="100000"/>
              <a:buFont typeface="Arial" panose="020B0604020202020204" pitchFamily="34" charset="0"/>
              <a:buChar char="•"/>
            </a:pPr>
            <a:r>
              <a:rPr lang="en-US" sz="2200" spc="0" dirty="0">
                <a:effectLst/>
                <a:latin typeface="Times New Roman" panose="02020603050405020304" charset="0"/>
                <a:ea typeface="Cambria" panose="02040503050406030204" pitchFamily="18" charset="0"/>
                <a:cs typeface="Times New Roman" panose="02020603050405020304" charset="0"/>
              </a:rPr>
              <a:t>NLP:</a:t>
            </a:r>
            <a:r>
              <a:rPr lang="en-US" sz="2200" spc="-6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Preprocessing</a:t>
            </a:r>
            <a:r>
              <a:rPr lang="en-US" sz="2200" spc="-6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libraries,</a:t>
            </a:r>
            <a:r>
              <a:rPr lang="en-US" sz="2200" spc="-6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language</a:t>
            </a:r>
            <a:r>
              <a:rPr lang="en-US" sz="2200" spc="-60" dirty="0">
                <a:effectLst/>
                <a:latin typeface="Times New Roman" panose="02020603050405020304" charset="0"/>
                <a:ea typeface="Cambria" panose="02040503050406030204" pitchFamily="18" charset="0"/>
                <a:cs typeface="Times New Roman" panose="02020603050405020304" charset="0"/>
              </a:rPr>
              <a:t> </a:t>
            </a:r>
            <a:r>
              <a:rPr lang="en-US" sz="2200" spc="-10" dirty="0">
                <a:effectLst/>
                <a:latin typeface="Times New Roman" panose="02020603050405020304" charset="0"/>
                <a:ea typeface="Cambria" panose="02040503050406030204" pitchFamily="18" charset="0"/>
                <a:cs typeface="Times New Roman" panose="02020603050405020304" charset="0"/>
              </a:rPr>
              <a:t>models.</a:t>
            </a:r>
            <a:endParaRPr lang="en-IN" sz="2200" spc="0" dirty="0">
              <a:effectLst/>
              <a:latin typeface="Times New Roman" panose="02020603050405020304" charset="0"/>
              <a:ea typeface="Cambria" panose="02040503050406030204" pitchFamily="18" charset="0"/>
              <a:cs typeface="Times New Roman" panose="02020603050405020304" charset="0"/>
            </a:endParaRPr>
          </a:p>
          <a:p>
            <a:pPr marL="495300" indent="-342900" algn="just">
              <a:lnSpc>
                <a:spcPct val="150000"/>
              </a:lnSpc>
              <a:spcBef>
                <a:spcPts val="0"/>
              </a:spcBef>
              <a:buSzPct val="100000"/>
              <a:buFont typeface="Arial" panose="020B0604020202020204" pitchFamily="34" charset="0"/>
              <a:buChar char="•"/>
            </a:pPr>
            <a:r>
              <a:rPr lang="en-US" sz="2200" spc="0" dirty="0">
                <a:effectLst/>
                <a:latin typeface="Times New Roman" panose="02020603050405020304" charset="0"/>
                <a:ea typeface="Cambria" panose="02040503050406030204" pitchFamily="18" charset="0"/>
                <a:cs typeface="Times New Roman" panose="02020603050405020304" charset="0"/>
              </a:rPr>
              <a:t>Machine</a:t>
            </a:r>
            <a:r>
              <a:rPr lang="en-US" sz="2200" spc="-10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Learning:</a:t>
            </a:r>
            <a:r>
              <a:rPr lang="en-US" sz="2200" spc="-9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Training</a:t>
            </a:r>
            <a:r>
              <a:rPr lang="en-US" sz="2200" spc="-9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frameworks,</a:t>
            </a:r>
            <a:r>
              <a:rPr lang="en-US" sz="2200" spc="-9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pre-trained</a:t>
            </a:r>
            <a:r>
              <a:rPr lang="en-US" sz="2200" spc="-90" dirty="0">
                <a:effectLst/>
                <a:latin typeface="Times New Roman" panose="02020603050405020304" charset="0"/>
                <a:ea typeface="Cambria" panose="02040503050406030204" pitchFamily="18" charset="0"/>
                <a:cs typeface="Times New Roman" panose="02020603050405020304" charset="0"/>
              </a:rPr>
              <a:t> </a:t>
            </a:r>
            <a:r>
              <a:rPr lang="en-US" sz="2200" spc="-10" dirty="0">
                <a:effectLst/>
                <a:latin typeface="Times New Roman" panose="02020603050405020304" charset="0"/>
                <a:ea typeface="Cambria" panose="02040503050406030204" pitchFamily="18" charset="0"/>
                <a:cs typeface="Times New Roman" panose="02020603050405020304" charset="0"/>
              </a:rPr>
              <a:t>models.</a:t>
            </a:r>
            <a:endParaRPr lang="en-IN" sz="2200" spc="0" dirty="0">
              <a:effectLst/>
              <a:latin typeface="Times New Roman" panose="02020603050405020304" charset="0"/>
              <a:ea typeface="Cambria" panose="02040503050406030204" pitchFamily="18" charset="0"/>
              <a:cs typeface="Times New Roman" panose="02020603050405020304" charset="0"/>
            </a:endParaRPr>
          </a:p>
          <a:p>
            <a:pPr marL="495300" indent="-342900" algn="just">
              <a:lnSpc>
                <a:spcPct val="150000"/>
              </a:lnSpc>
              <a:spcBef>
                <a:spcPts val="0"/>
              </a:spcBef>
              <a:buSzPct val="100000"/>
              <a:buFont typeface="Arial" panose="020B0604020202020204" pitchFamily="34" charset="0"/>
              <a:buChar char="•"/>
            </a:pPr>
            <a:r>
              <a:rPr lang="en-US" sz="2200" spc="0" dirty="0">
                <a:effectLst/>
                <a:latin typeface="Times New Roman" panose="02020603050405020304" charset="0"/>
                <a:ea typeface="Cambria" panose="02040503050406030204" pitchFamily="18" charset="0"/>
                <a:cs typeface="Times New Roman" panose="02020603050405020304" charset="0"/>
              </a:rPr>
              <a:t>Model</a:t>
            </a:r>
            <a:r>
              <a:rPr lang="en-US" sz="2200" spc="-8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Training</a:t>
            </a:r>
            <a:r>
              <a:rPr lang="en-US" sz="2200" spc="-8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&amp;</a:t>
            </a:r>
            <a:r>
              <a:rPr lang="en-US" sz="2200" spc="-8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Evaluation:</a:t>
            </a:r>
            <a:r>
              <a:rPr lang="en-US" sz="2200" spc="-8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Computing</a:t>
            </a:r>
            <a:r>
              <a:rPr lang="en-US" sz="2200" spc="-8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resources,</a:t>
            </a:r>
            <a:r>
              <a:rPr lang="en-US" sz="2200" spc="-8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evaluation</a:t>
            </a:r>
            <a:r>
              <a:rPr lang="en-US" sz="2200" spc="-75" dirty="0">
                <a:effectLst/>
                <a:latin typeface="Times New Roman" panose="02020603050405020304" charset="0"/>
                <a:ea typeface="Cambria" panose="02040503050406030204" pitchFamily="18" charset="0"/>
                <a:cs typeface="Times New Roman" panose="02020603050405020304" charset="0"/>
              </a:rPr>
              <a:t> </a:t>
            </a:r>
            <a:r>
              <a:rPr lang="en-US" sz="2200" spc="-10" dirty="0">
                <a:effectLst/>
                <a:latin typeface="Times New Roman" panose="02020603050405020304" charset="0"/>
                <a:ea typeface="Cambria" panose="02040503050406030204" pitchFamily="18" charset="0"/>
                <a:cs typeface="Times New Roman" panose="02020603050405020304" charset="0"/>
              </a:rPr>
              <a:t>metrics.</a:t>
            </a:r>
            <a:endParaRPr lang="en-US" sz="2200" spc="-10" dirty="0">
              <a:effectLst/>
              <a:latin typeface="Times New Roman" panose="02020603050405020304" charset="0"/>
              <a:ea typeface="Cambria" panose="02040503050406030204" pitchFamily="18" charset="0"/>
              <a:cs typeface="Times New Roman" panose="02020603050405020304" charset="0"/>
            </a:endParaRPr>
          </a:p>
          <a:p>
            <a:pPr marL="495300" indent="-342900" algn="just">
              <a:lnSpc>
                <a:spcPct val="150000"/>
              </a:lnSpc>
              <a:spcBef>
                <a:spcPts val="0"/>
              </a:spcBef>
              <a:buSzPct val="100000"/>
              <a:buFont typeface="Arial" panose="020B0604020202020204" pitchFamily="34" charset="0"/>
              <a:buChar char="•"/>
            </a:pPr>
            <a:r>
              <a:rPr lang="en-US" sz="2200" spc="0" dirty="0">
                <a:effectLst/>
                <a:latin typeface="Times New Roman" panose="02020603050405020304" charset="0"/>
                <a:ea typeface="Cambria" panose="02040503050406030204" pitchFamily="18" charset="0"/>
                <a:cs typeface="Times New Roman" panose="02020603050405020304" charset="0"/>
              </a:rPr>
              <a:t>Feature</a:t>
            </a:r>
            <a:r>
              <a:rPr lang="en-US" sz="2200" spc="-10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Engineering:</a:t>
            </a:r>
            <a:r>
              <a:rPr lang="en-US" sz="2200" spc="-95" dirty="0">
                <a:effectLst/>
                <a:latin typeface="Times New Roman" panose="02020603050405020304" charset="0"/>
                <a:ea typeface="Cambria" panose="02040503050406030204" pitchFamily="18" charset="0"/>
                <a:cs typeface="Times New Roman" panose="02020603050405020304" charset="0"/>
              </a:rPr>
              <a:t> </a:t>
            </a:r>
            <a:r>
              <a:rPr lang="en-US" sz="2200" dirty="0">
                <a:latin typeface="Times New Roman" panose="02020603050405020304" charset="0"/>
                <a:ea typeface="Cambria" panose="02040503050406030204" pitchFamily="18" charset="0"/>
                <a:cs typeface="Times New Roman" panose="02020603050405020304" charset="0"/>
              </a:rPr>
              <a:t>text features, audio features, video features.</a:t>
            </a:r>
            <a:endParaRPr lang="en-IN" sz="2200" dirty="0">
              <a:latin typeface="Times New Roman" panose="02020603050405020304" charset="0"/>
              <a:ea typeface="Cambria" panose="02040503050406030204" pitchFamily="18" charset="0"/>
              <a:cs typeface="Times New Roman" panose="02020603050405020304" charset="0"/>
            </a:endParaRPr>
          </a:p>
          <a:p>
            <a:pPr marL="495300" indent="-342900" algn="just">
              <a:lnSpc>
                <a:spcPct val="150000"/>
              </a:lnSpc>
              <a:spcBef>
                <a:spcPts val="0"/>
              </a:spcBef>
              <a:buSzPct val="100000"/>
              <a:buFont typeface="Arial" panose="020B0604020202020204" pitchFamily="34" charset="0"/>
              <a:buChar char="•"/>
            </a:pPr>
            <a:r>
              <a:rPr lang="en-US" sz="2200" spc="0" dirty="0">
                <a:effectLst/>
                <a:latin typeface="Times New Roman" panose="02020603050405020304" charset="0"/>
                <a:ea typeface="Cambria" panose="02040503050406030204" pitchFamily="18" charset="0"/>
                <a:cs typeface="Times New Roman" panose="02020603050405020304" charset="0"/>
              </a:rPr>
              <a:t>Deployment:</a:t>
            </a:r>
            <a:r>
              <a:rPr lang="en-US" sz="2200" spc="-5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Model</a:t>
            </a:r>
            <a:r>
              <a:rPr lang="en-US" sz="2200" spc="-4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serving,</a:t>
            </a:r>
            <a:r>
              <a:rPr lang="en-US" sz="2200" spc="-4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scalable</a:t>
            </a:r>
            <a:r>
              <a:rPr lang="en-US" sz="2200" spc="-40" dirty="0">
                <a:effectLst/>
                <a:latin typeface="Times New Roman" panose="02020603050405020304" charset="0"/>
                <a:ea typeface="Cambria" panose="02040503050406030204" pitchFamily="18" charset="0"/>
                <a:cs typeface="Times New Roman" panose="02020603050405020304" charset="0"/>
              </a:rPr>
              <a:t> </a:t>
            </a:r>
            <a:r>
              <a:rPr lang="en-US" sz="2200" spc="-10" dirty="0">
                <a:effectLst/>
                <a:latin typeface="Times New Roman" panose="02020603050405020304" charset="0"/>
                <a:ea typeface="Cambria" panose="02040503050406030204" pitchFamily="18" charset="0"/>
                <a:cs typeface="Times New Roman" panose="02020603050405020304" charset="0"/>
              </a:rPr>
              <a:t>deployment.</a:t>
            </a:r>
            <a:endParaRPr lang="en-IN" sz="2200" dirty="0">
              <a:latin typeface="Times New Roman" panose="02020603050405020304" charset="0"/>
              <a:ea typeface="Cambria" panose="02040503050406030204" pitchFamily="18" charset="0"/>
              <a:cs typeface="Times New Roman" panose="02020603050405020304" charset="0"/>
            </a:endParaRPr>
          </a:p>
          <a:p>
            <a:pPr marL="495300" indent="-342900" algn="just">
              <a:lnSpc>
                <a:spcPct val="150000"/>
              </a:lnSpc>
              <a:spcBef>
                <a:spcPts val="0"/>
              </a:spcBef>
              <a:buSzPct val="100000"/>
              <a:buFont typeface="Arial" panose="020B0604020202020204" pitchFamily="34" charset="0"/>
              <a:buChar char="•"/>
            </a:pPr>
            <a:r>
              <a:rPr lang="en-US" sz="2200" spc="0" dirty="0">
                <a:effectLst/>
                <a:latin typeface="Times New Roman" panose="02020603050405020304" charset="0"/>
                <a:ea typeface="Cambria" panose="02040503050406030204" pitchFamily="18" charset="0"/>
                <a:cs typeface="Times New Roman" panose="02020603050405020304" charset="0"/>
              </a:rPr>
              <a:t>User</a:t>
            </a:r>
            <a:r>
              <a:rPr lang="en-US" sz="2200" spc="-6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Interface:</a:t>
            </a:r>
            <a:r>
              <a:rPr lang="en-US" sz="2200" spc="-6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Web</a:t>
            </a:r>
            <a:r>
              <a:rPr lang="en-US" sz="2200" spc="-6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application</a:t>
            </a:r>
            <a:endParaRPr lang="en-IN" sz="2200" dirty="0">
              <a:latin typeface="Times New Roman" panose="02020603050405020304" charset="0"/>
              <a:ea typeface="Cambria" panose="02040503050406030204" pitchFamily="18" charset="0"/>
              <a:cs typeface="Times New Roman" panose="02020603050405020304" charset="0"/>
            </a:endParaRPr>
          </a:p>
          <a:p>
            <a:pPr marL="495300" indent="-342900" algn="just">
              <a:lnSpc>
                <a:spcPct val="150000"/>
              </a:lnSpc>
              <a:spcBef>
                <a:spcPts val="0"/>
              </a:spcBef>
              <a:buSzPct val="100000"/>
              <a:buFont typeface="Arial" panose="020B0604020202020204" pitchFamily="34" charset="0"/>
              <a:buChar char="•"/>
            </a:pPr>
            <a:r>
              <a:rPr lang="en-US" sz="2200" spc="0" dirty="0">
                <a:effectLst/>
                <a:latin typeface="Times New Roman" panose="02020603050405020304" charset="0"/>
                <a:ea typeface="Cambria" panose="02040503050406030204" pitchFamily="18" charset="0"/>
                <a:cs typeface="Times New Roman" panose="02020603050405020304" charset="0"/>
              </a:rPr>
              <a:t>Monitoring</a:t>
            </a:r>
            <a:r>
              <a:rPr lang="en-US" sz="2200" spc="-4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&amp;</a:t>
            </a:r>
            <a:r>
              <a:rPr lang="en-US" sz="2200" spc="-3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Maintenance:</a:t>
            </a:r>
            <a:r>
              <a:rPr lang="en-US" sz="2200" spc="-40"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Logging,</a:t>
            </a:r>
            <a:r>
              <a:rPr lang="en-US" sz="2200" spc="-35" dirty="0">
                <a:effectLst/>
                <a:latin typeface="Times New Roman" panose="02020603050405020304" charset="0"/>
                <a:ea typeface="Cambria" panose="02040503050406030204" pitchFamily="18" charset="0"/>
                <a:cs typeface="Times New Roman" panose="02020603050405020304" charset="0"/>
              </a:rPr>
              <a:t> </a:t>
            </a:r>
            <a:r>
              <a:rPr lang="en-US" sz="2200" spc="0" dirty="0">
                <a:effectLst/>
                <a:latin typeface="Times New Roman" panose="02020603050405020304" charset="0"/>
                <a:ea typeface="Cambria" panose="02040503050406030204" pitchFamily="18" charset="0"/>
                <a:cs typeface="Times New Roman" panose="02020603050405020304" charset="0"/>
              </a:rPr>
              <a:t>model</a:t>
            </a:r>
            <a:r>
              <a:rPr lang="en-US" sz="2200" spc="-35" dirty="0">
                <a:effectLst/>
                <a:latin typeface="Times New Roman" panose="02020603050405020304" charset="0"/>
                <a:ea typeface="Cambria" panose="02040503050406030204" pitchFamily="18" charset="0"/>
                <a:cs typeface="Times New Roman" panose="02020603050405020304" charset="0"/>
              </a:rPr>
              <a:t> </a:t>
            </a:r>
            <a:r>
              <a:rPr lang="en-US" sz="2200" spc="-10" dirty="0">
                <a:effectLst/>
                <a:latin typeface="Times New Roman" panose="02020603050405020304" charset="0"/>
                <a:ea typeface="Cambria" panose="02040503050406030204" pitchFamily="18" charset="0"/>
                <a:cs typeface="Times New Roman" panose="02020603050405020304" charset="0"/>
              </a:rPr>
              <a:t>updating.</a:t>
            </a:r>
            <a:endParaRPr lang="en-IN" sz="2200" spc="0" dirty="0">
              <a:effectLst/>
              <a:latin typeface="Times New Roman" panose="02020603050405020304" charset="0"/>
              <a:ea typeface="Cambria" panose="02040503050406030204" pitchFamily="18" charset="0"/>
              <a:cs typeface="Times New Roman" panose="02020603050405020304" charset="0"/>
            </a:endParaRPr>
          </a:p>
          <a:p>
            <a:pPr marL="495300" indent="-342900" algn="just">
              <a:spcBef>
                <a:spcPts val="0"/>
              </a:spcBef>
              <a:buSzPct val="100000"/>
              <a:buFont typeface="Arial" panose="020B0604020202020204" pitchFamily="34" charset="0"/>
              <a:buChar char="•"/>
            </a:pPr>
            <a:endParaRPr lang="en-IN" sz="2200" spc="0" dirty="0">
              <a:effectLst/>
              <a:latin typeface="Times New Roman" panose="02020603050405020304" charset="0"/>
              <a:ea typeface="Cambria" panose="02040503050406030204" pitchFamily="18" charset="0"/>
              <a:cs typeface="Times New Roman" panose="02020603050405020304" charset="0"/>
            </a:endParaRPr>
          </a:p>
          <a:p>
            <a:pPr marL="495300" lvl="0" indent="-342900" algn="just" rtl="0">
              <a:spcBef>
                <a:spcPts val="0"/>
              </a:spcBef>
              <a:spcAft>
                <a:spcPts val="0"/>
              </a:spcAft>
              <a:buClr>
                <a:schemeClr val="dk1"/>
              </a:buClr>
              <a:buSzPct val="100000"/>
              <a:buFont typeface="Arial" panose="020B0604020202020204" pitchFamily="34" charset="0"/>
              <a:buChar char="•"/>
            </a:pPr>
            <a:endParaRPr lang="en-US" sz="2200" dirty="0">
              <a:latin typeface="Times New Roman" panose="02020603050405020304" charset="0"/>
              <a:ea typeface="Cambria" panose="02040503050406030204" pitchFamily="18" charset="0"/>
              <a:cs typeface="Times New Roman" panose="02020603050405020304" charset="0"/>
            </a:endParaRPr>
          </a:p>
          <a:p>
            <a:pPr marL="342900" lvl="0" indent="-190500" algn="just" rtl="0">
              <a:spcBef>
                <a:spcPts val="0"/>
              </a:spcBef>
              <a:spcAft>
                <a:spcPts val="0"/>
              </a:spcAft>
              <a:buClr>
                <a:schemeClr val="dk1"/>
              </a:buClr>
              <a:buSzPct val="100000"/>
              <a:buNone/>
            </a:pPr>
            <a:endParaRPr lang="en-US" dirty="0">
              <a:latin typeface="Times New Roman" panose="02020603050405020304" charset="0"/>
              <a:ea typeface="Cambria" panose="02040503050406030204" pitchFamily="18" charset="0"/>
              <a:cs typeface="Times New Roman" panose="02020603050405020304" charset="0"/>
            </a:endParaRPr>
          </a:p>
          <a:p>
            <a:pPr marL="342900" lvl="0" indent="-190500" algn="just" rtl="0">
              <a:spcBef>
                <a:spcPts val="0"/>
              </a:spcBef>
              <a:spcAft>
                <a:spcPts val="0"/>
              </a:spcAft>
              <a:buClr>
                <a:schemeClr val="dk1"/>
              </a:buClr>
              <a:buSzPct val="100000"/>
              <a:buNone/>
            </a:pPr>
            <a:endParaRPr lang="en-US"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Times New Roman" panose="02020603050405020304" charset="0"/>
                <a:ea typeface="Cambria" panose="02040503050406030204" pitchFamily="18" charset="0"/>
                <a:cs typeface="Times New Roman" panose="02020603050405020304" charset="0"/>
              </a:rPr>
              <a:t>Software Requirements: </a:t>
            </a:r>
            <a:endParaRPr lang="en-US" dirty="0">
              <a:latin typeface="Times New Roman" panose="02020603050405020304" charset="0"/>
              <a:ea typeface="Cambria" panose="02040503050406030204" pitchFamily="18" charset="0"/>
              <a:cs typeface="Times New Roman" panose="02020603050405020304" charset="0"/>
            </a:endParaRPr>
          </a:p>
          <a:p>
            <a:pPr marL="495300" indent="-342900" algn="just">
              <a:lnSpc>
                <a:spcPct val="200000"/>
              </a:lnSpc>
              <a:spcBef>
                <a:spcPts val="0"/>
              </a:spcBef>
              <a:buSzPct val="100000"/>
            </a:pPr>
            <a:r>
              <a:rPr lang="en-US" sz="2200" spc="-10" dirty="0">
                <a:effectLst/>
                <a:latin typeface="Times New Roman" panose="02020603050405020304" charset="0"/>
                <a:ea typeface="Cambria" panose="02040503050406030204" pitchFamily="18" charset="0"/>
                <a:cs typeface="Times New Roman" panose="02020603050405020304" charset="0"/>
              </a:rPr>
              <a:t>Python</a:t>
            </a:r>
            <a:endParaRPr lang="en-IN" sz="2200" dirty="0">
              <a:latin typeface="Times New Roman" panose="02020603050405020304" charset="0"/>
              <a:ea typeface="Cambria" panose="02040503050406030204" pitchFamily="18" charset="0"/>
              <a:cs typeface="Times New Roman" panose="02020603050405020304" charset="0"/>
            </a:endParaRPr>
          </a:p>
          <a:p>
            <a:pPr marL="495300" indent="-342900" algn="just">
              <a:lnSpc>
                <a:spcPct val="200000"/>
              </a:lnSpc>
              <a:spcBef>
                <a:spcPts val="0"/>
              </a:spcBef>
              <a:buSzPct val="100000"/>
            </a:pPr>
            <a:r>
              <a:rPr lang="en-US" altLang="en-GB" sz="2200" spc="-10" dirty="0">
                <a:effectLst/>
                <a:latin typeface="Times New Roman" panose="02020603050405020304" charset="0"/>
                <a:ea typeface="Cambria" panose="02040503050406030204" pitchFamily="18" charset="0"/>
                <a:cs typeface="Times New Roman" panose="02020603050405020304" charset="0"/>
              </a:rPr>
              <a:t> PyTorch/TensorFlow + Hugging Face Transformers</a:t>
            </a:r>
            <a:endParaRPr lang="en-US" altLang="en-GB" sz="2200" spc="-10" dirty="0">
              <a:effectLst/>
              <a:latin typeface="Times New Roman" panose="02020603050405020304" charset="0"/>
              <a:ea typeface="Cambria" panose="02040503050406030204" pitchFamily="18" charset="0"/>
              <a:cs typeface="Times New Roman" panose="02020603050405020304" charset="0"/>
            </a:endParaRPr>
          </a:p>
          <a:p>
            <a:pPr marL="495300" indent="-342900" algn="just">
              <a:lnSpc>
                <a:spcPct val="200000"/>
              </a:lnSpc>
              <a:spcBef>
                <a:spcPts val="0"/>
              </a:spcBef>
              <a:buSzPct val="100000"/>
            </a:pPr>
            <a:r>
              <a:rPr lang="en-US" altLang="en-GB" sz="2200" spc="0" dirty="0">
                <a:effectLst/>
                <a:latin typeface="Times New Roman" panose="02020603050405020304" charset="0"/>
                <a:ea typeface="Cambria" panose="02040503050406030204" pitchFamily="18" charset="0"/>
                <a:cs typeface="Times New Roman" panose="02020603050405020304" charset="0"/>
              </a:rPr>
              <a:t>Audio Processing: Librosa, TorchAudio, OpenSmile.</a:t>
            </a:r>
            <a:endParaRPr lang="en-US" altLang="en-GB" sz="2200" spc="0" dirty="0">
              <a:effectLst/>
              <a:latin typeface="Times New Roman" panose="02020603050405020304" charset="0"/>
              <a:ea typeface="Cambria" panose="02040503050406030204" pitchFamily="18" charset="0"/>
              <a:cs typeface="Times New Roman" panose="02020603050405020304" charset="0"/>
            </a:endParaRPr>
          </a:p>
          <a:p>
            <a:pPr marL="495300" indent="-342900" algn="just">
              <a:lnSpc>
                <a:spcPct val="200000"/>
              </a:lnSpc>
              <a:spcBef>
                <a:spcPts val="0"/>
              </a:spcBef>
              <a:buSzPct val="100000"/>
            </a:pPr>
            <a:r>
              <a:rPr lang="en-US" altLang="en-GB" sz="2200" spc="0" dirty="0">
                <a:effectLst/>
                <a:latin typeface="Times New Roman" panose="02020603050405020304" charset="0"/>
                <a:ea typeface="Cambria" panose="02040503050406030204" pitchFamily="18" charset="0"/>
                <a:cs typeface="Times New Roman" panose="02020603050405020304" charset="0"/>
              </a:rPr>
              <a:t>Speech-to-Text: Whisper, SpeechRecognition (Python).</a:t>
            </a:r>
            <a:endParaRPr lang="en-US" altLang="en-GB" sz="2200" spc="0" dirty="0">
              <a:effectLst/>
              <a:latin typeface="Times New Roman" panose="02020603050405020304" charset="0"/>
              <a:ea typeface="Cambria" panose="02040503050406030204" pitchFamily="18" charset="0"/>
              <a:cs typeface="Times New Roman" panose="02020603050405020304" charset="0"/>
            </a:endParaRPr>
          </a:p>
          <a:p>
            <a:pPr marL="495300" indent="-342900" algn="just">
              <a:lnSpc>
                <a:spcPct val="200000"/>
              </a:lnSpc>
              <a:spcBef>
                <a:spcPts val="0"/>
              </a:spcBef>
              <a:buSzPct val="100000"/>
            </a:pPr>
            <a:r>
              <a:rPr lang="en-US" spc="-10" dirty="0">
                <a:effectLst/>
                <a:latin typeface="Times New Roman" panose="02020603050405020304" charset="0"/>
                <a:ea typeface="Cambria" panose="02040503050406030204" pitchFamily="18" charset="0"/>
                <a:cs typeface="Times New Roman" panose="02020603050405020304" charset="0"/>
                <a:sym typeface="+mn-ea"/>
              </a:rPr>
              <a:t>Web</a:t>
            </a:r>
            <a:r>
              <a:rPr lang="en-US" spc="-65" dirty="0">
                <a:effectLst/>
                <a:latin typeface="Times New Roman" panose="02020603050405020304" charset="0"/>
                <a:ea typeface="Cambria" panose="02040503050406030204" pitchFamily="18" charset="0"/>
                <a:cs typeface="Times New Roman" panose="02020603050405020304" charset="0"/>
                <a:sym typeface="+mn-ea"/>
              </a:rPr>
              <a:t> </a:t>
            </a:r>
            <a:r>
              <a:rPr lang="en-US" spc="-10" dirty="0">
                <a:effectLst/>
                <a:latin typeface="Times New Roman" panose="02020603050405020304" charset="0"/>
                <a:ea typeface="Cambria" panose="02040503050406030204" pitchFamily="18" charset="0"/>
                <a:cs typeface="Times New Roman" panose="02020603050405020304" charset="0"/>
                <a:sym typeface="+mn-ea"/>
              </a:rPr>
              <a:t>frameworks</a:t>
            </a:r>
            <a:r>
              <a:rPr lang="en-US" spc="-60" dirty="0">
                <a:latin typeface="Times New Roman" panose="02020603050405020304" charset="0"/>
                <a:ea typeface="Cambria" panose="02040503050406030204" pitchFamily="18" charset="0"/>
                <a:cs typeface="Times New Roman" panose="02020603050405020304" charset="0"/>
                <a:sym typeface="+mn-ea"/>
              </a:rPr>
              <a:t>(</a:t>
            </a:r>
            <a:r>
              <a:rPr lang="en-GB" altLang="en-US" spc="-60" dirty="0">
                <a:latin typeface="Times New Roman" panose="02020603050405020304" charset="0"/>
                <a:ea typeface="Cambria" panose="02040503050406030204" pitchFamily="18" charset="0"/>
                <a:cs typeface="Times New Roman" panose="02020603050405020304" charset="0"/>
                <a:sym typeface="+mn-ea"/>
              </a:rPr>
              <a:t>Streamlit</a:t>
            </a:r>
            <a:r>
              <a:rPr lang="en-US" spc="-60" dirty="0">
                <a:latin typeface="Times New Roman" panose="02020603050405020304" charset="0"/>
                <a:ea typeface="Cambria" panose="02040503050406030204" pitchFamily="18" charset="0"/>
                <a:cs typeface="Times New Roman" panose="02020603050405020304" charset="0"/>
                <a:sym typeface="+mn-ea"/>
              </a:rPr>
              <a:t>)</a:t>
            </a:r>
            <a:endParaRPr lang="en-US" spc="-60" dirty="0">
              <a:latin typeface="Times New Roman" panose="02020603050405020304" charset="0"/>
              <a:ea typeface="Cambria" panose="02040503050406030204" pitchFamily="18" charset="0"/>
              <a:cs typeface="Times New Roman" panose="02020603050405020304" charset="0"/>
            </a:endParaRPr>
          </a:p>
          <a:p>
            <a:pPr marL="152400" indent="0" algn="just">
              <a:lnSpc>
                <a:spcPct val="200000"/>
              </a:lnSpc>
              <a:spcBef>
                <a:spcPts val="0"/>
              </a:spcBef>
              <a:buSzPct val="100000"/>
              <a:buNone/>
            </a:pPr>
            <a:endParaRPr lang="en-US"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altLang="en-GB" sz="1800" dirty="0">
                <a:latin typeface="Times New Roman" panose="02020603050405020304" charset="0"/>
                <a:ea typeface="Cambria" panose="02040503050406030204" pitchFamily="18" charset="0"/>
                <a:cs typeface="Times New Roman" panose="02020603050405020304" charset="0"/>
              </a:rPr>
              <a:t>To build a system that detects logical fallacies in text-audio arguments, we’ll use datasets provided by MAMkit , which offers standardized access to annotated multimodal argument datasets (text + audio), storing raw data in MAMkit-compatible formats .</a:t>
            </a:r>
            <a:endParaRPr lang="en-US" altLang="en-GB" sz="1800"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150000"/>
              </a:lnSpc>
              <a:spcBef>
                <a:spcPts val="0"/>
              </a:spcBef>
              <a:spcAft>
                <a:spcPts val="0"/>
              </a:spcAft>
              <a:buClr>
                <a:schemeClr val="dk1"/>
              </a:buClr>
              <a:buSzPct val="100000"/>
              <a:buNone/>
            </a:pPr>
            <a:r>
              <a:rPr lang="en-US" altLang="en-GB" sz="1800" dirty="0">
                <a:latin typeface="Times New Roman" panose="02020603050405020304" charset="0"/>
                <a:ea typeface="Cambria" panose="02040503050406030204" pitchFamily="18" charset="0"/>
                <a:cs typeface="Times New Roman" panose="02020603050405020304" charset="0"/>
              </a:rPr>
              <a:t>For Natural Language Processing (NLP) and Audio Processing, we’ll leverage MAMkit’s built-in utilities for dataset loading and preprocessing, alongside SpaCy for linguistic analysis, OpenAI Whisper for speech-to-text, and PyTorch-based models (e.g., Wav2Vec 2.0 for audio, BERT for text) for multimodal feature fusion.</a:t>
            </a:r>
            <a:endParaRPr lang="en-US" altLang="en-GB" sz="1800"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150000"/>
              </a:lnSpc>
              <a:spcBef>
                <a:spcPts val="0"/>
              </a:spcBef>
              <a:spcAft>
                <a:spcPts val="0"/>
              </a:spcAft>
              <a:buClr>
                <a:schemeClr val="dk1"/>
              </a:buClr>
              <a:buSzPct val="100000"/>
              <a:buNone/>
            </a:pPr>
            <a:r>
              <a:rPr lang="en-US" altLang="en-GB" sz="1800" dirty="0">
                <a:latin typeface="Times New Roman" panose="02020603050405020304" charset="0"/>
                <a:ea typeface="Cambria" panose="02040503050406030204" pitchFamily="18" charset="0"/>
                <a:cs typeface="Times New Roman" panose="02020603050405020304" charset="0"/>
              </a:rPr>
              <a:t>Model Training and Evaluation will use MAMkit’s benchmarking tools and PyTorch Lightning for scalable training on cloud platforms (AWS/GCP), with evaluation metrics like class-specific F1-score and cross-modal robustness checks.</a:t>
            </a:r>
            <a:endParaRPr lang="en-US" altLang="en-GB" sz="1800" dirty="0">
              <a:latin typeface="Times New Roman" panose="02020603050405020304" charset="0"/>
              <a:ea typeface="Cambria" panose="02040503050406030204" pitchFamily="18" charset="0"/>
              <a:cs typeface="Times New Roman" panose="02020603050405020304" charset="0"/>
            </a:endParaRPr>
          </a:p>
          <a:p>
            <a:pPr marL="342900" lvl="0" indent="-190500" algn="just" rtl="0">
              <a:lnSpc>
                <a:spcPct val="150000"/>
              </a:lnSpc>
              <a:spcBef>
                <a:spcPts val="0"/>
              </a:spcBef>
              <a:spcAft>
                <a:spcPts val="0"/>
              </a:spcAft>
              <a:buClr>
                <a:schemeClr val="dk1"/>
              </a:buClr>
              <a:buSzPct val="100000"/>
              <a:buNone/>
            </a:pPr>
            <a:r>
              <a:rPr lang="en-US" altLang="en-GB" sz="1800" dirty="0">
                <a:latin typeface="Times New Roman" panose="02020603050405020304" charset="0"/>
                <a:ea typeface="Cambria" panose="02040503050406030204" pitchFamily="18" charset="0"/>
                <a:cs typeface="Times New Roman" panose="02020603050405020304" charset="0"/>
              </a:rPr>
              <a:t>The User Interface will be a web app with </a:t>
            </a:r>
            <a:r>
              <a:rPr lang="en-GB" altLang="en-US" sz="1800" dirty="0">
                <a:latin typeface="Times New Roman" panose="02020603050405020304" charset="0"/>
                <a:ea typeface="Cambria" panose="02040503050406030204" pitchFamily="18" charset="0"/>
                <a:cs typeface="Times New Roman" panose="02020603050405020304" charset="0"/>
              </a:rPr>
              <a:t>Streamlit</a:t>
            </a:r>
            <a:r>
              <a:rPr lang="en-US" altLang="en-GB" sz="1800" dirty="0">
                <a:latin typeface="Times New Roman" panose="02020603050405020304" charset="0"/>
                <a:ea typeface="Cambria" panose="02040503050406030204" pitchFamily="18" charset="0"/>
                <a:cs typeface="Times New Roman" panose="02020603050405020304" charset="0"/>
              </a:rPr>
              <a:t>, integrating MAMkit’s API for dataset/model access, plus an Admin Dashboard for real-time monitoring of model performance and data annotations.</a:t>
            </a:r>
            <a:endParaRPr lang="en-US" altLang="en-GB" sz="1800"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descr="WhatsApp Image 2025-01-31 at 15.29.55_49ba15ec"/>
          <p:cNvPicPr>
            <a:picLocks noChangeAspect="1"/>
          </p:cNvPicPr>
          <p:nvPr/>
        </p:nvPicPr>
        <p:blipFill>
          <a:blip r:embed="rId1"/>
          <a:stretch>
            <a:fillRect/>
          </a:stretch>
        </p:blipFill>
        <p:spPr>
          <a:xfrm>
            <a:off x="933450" y="1277620"/>
            <a:ext cx="10324465" cy="4432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nSpc>
                <a:spcPct val="150000"/>
              </a:lnSpc>
              <a:spcBef>
                <a:spcPts val="0"/>
              </a:spcBef>
            </a:pPr>
            <a:r>
              <a:rPr lang="en-GB" b="1">
                <a:latin typeface="Times New Roman" panose="02020603050405020304" charset="0"/>
                <a:ea typeface="Cambria" panose="02040503050406030204"/>
                <a:cs typeface="Times New Roman" panose="02020603050405020304" charset="0"/>
                <a:sym typeface="Cambria" panose="02040503050406030204"/>
              </a:rPr>
              <a:t>Goffredo et al.</a:t>
            </a:r>
            <a:r>
              <a:rPr lang="en-GB">
                <a:latin typeface="Times New Roman" panose="02020603050405020304" charset="0"/>
                <a:ea typeface="Cambria" panose="02040503050406030204"/>
                <a:cs typeface="Times New Roman" panose="02020603050405020304" charset="0"/>
                <a:sym typeface="Cambria" panose="02040503050406030204"/>
              </a:rPr>
              <a:t> (2022) Fallacious Argument Classification in Political Debates </a:t>
            </a:r>
            <a:r>
              <a:rPr lang="en-US" altLang="en-GB" u="sng">
                <a:solidFill>
                  <a:srgbClr val="0000FF"/>
                </a:solidFill>
                <a:latin typeface="Times New Roman" panose="02020603050405020304" charset="0"/>
                <a:ea typeface="Cambria" panose="02040503050406030204"/>
                <a:cs typeface="Times New Roman" panose="02020603050405020304" charset="0"/>
                <a:sym typeface="Cambria" panose="02040503050406030204"/>
              </a:rPr>
              <a:t>https://doi.org/10.24963/ijcai.2022/575</a:t>
            </a:r>
            <a:endParaRPr lang="en-US" altLang="en-GB" u="sng">
              <a:solidFill>
                <a:srgbClr val="0000FF"/>
              </a:solidFill>
              <a:latin typeface="Times New Roman" panose="02020603050405020304" charset="0"/>
              <a:ea typeface="Cambria" panose="02040503050406030204"/>
              <a:cs typeface="Times New Roman" panose="02020603050405020304" charset="0"/>
              <a:sym typeface="Cambria" panose="02040503050406030204"/>
            </a:endParaRPr>
          </a:p>
          <a:p>
            <a:pPr marL="495300" indent="-342900">
              <a:lnSpc>
                <a:spcPct val="150000"/>
              </a:lnSpc>
              <a:spcBef>
                <a:spcPts val="0"/>
              </a:spcBef>
            </a:pPr>
            <a:r>
              <a:rPr lang="en-GB" b="1">
                <a:latin typeface="Times New Roman" panose="02020603050405020304" charset="0"/>
                <a:ea typeface="Cambria" panose="02040503050406030204"/>
                <a:cs typeface="Times New Roman" panose="02020603050405020304" charset="0"/>
                <a:sym typeface="Cambria" panose="02040503050406030204"/>
              </a:rPr>
              <a:t>Haddadan et al. </a:t>
            </a:r>
            <a:r>
              <a:rPr lang="en-GB">
                <a:latin typeface="Times New Roman" panose="02020603050405020304" charset="0"/>
                <a:ea typeface="Cambria" panose="02040503050406030204"/>
                <a:cs typeface="Times New Roman" panose="02020603050405020304" charset="0"/>
                <a:sym typeface="Cambria" panose="02040503050406030204"/>
              </a:rPr>
              <a:t>(2019) </a:t>
            </a:r>
            <a:r>
              <a:rPr lang="en-US" altLang="en-GB">
                <a:latin typeface="Times New Roman" panose="02020603050405020304" charset="0"/>
                <a:ea typeface="Cambria" panose="02040503050406030204"/>
                <a:cs typeface="Times New Roman" panose="02020603050405020304" charset="0"/>
                <a:sym typeface="Cambria" panose="02040503050406030204"/>
              </a:rPr>
              <a:t>Yes, we can!</a:t>
            </a:r>
            <a:r>
              <a:rPr lang="en-GB" altLang="en-US">
                <a:latin typeface="Times New Roman" panose="02020603050405020304" charset="0"/>
                <a:ea typeface="Cambria" panose="02040503050406030204"/>
                <a:cs typeface="Times New Roman" panose="02020603050405020304" charset="0"/>
                <a:sym typeface="Cambria" panose="02040503050406030204"/>
              </a:rPr>
              <a:t> </a:t>
            </a:r>
            <a:r>
              <a:rPr lang="en-US" altLang="en-GB">
                <a:latin typeface="Times New Roman" panose="02020603050405020304" charset="0"/>
                <a:ea typeface="Cambria" panose="02040503050406030204"/>
                <a:cs typeface="Times New Roman" panose="02020603050405020304" charset="0"/>
                <a:sym typeface="Cambria" panose="02040503050406030204"/>
              </a:rPr>
              <a:t>Mining Arguments in 50 Years of US Presidential Campaign Debates</a:t>
            </a:r>
            <a:r>
              <a:rPr lang="en-GB" altLang="en-US">
                <a:latin typeface="Times New Roman" panose="02020603050405020304" charset="0"/>
                <a:ea typeface="Cambria" panose="02040503050406030204"/>
                <a:cs typeface="Times New Roman" panose="02020603050405020304" charset="0"/>
                <a:sym typeface="Cambria" panose="02040503050406030204"/>
              </a:rPr>
              <a:t> </a:t>
            </a:r>
            <a:r>
              <a:rPr lang="en-US" altLang="en-GB">
                <a:latin typeface="Times New Roman" panose="02020603050405020304" charset="0"/>
                <a:ea typeface="Cambria" panose="02040503050406030204"/>
                <a:cs typeface="Times New Roman" panose="02020603050405020304" charset="0"/>
                <a:sym typeface="Cambria" panose="02040503050406030204"/>
                <a:hlinkClick r:id="rId1" action="ppaction://hlinkfile"/>
              </a:rPr>
              <a:t>https://aclanthology.org/P19-1463.pdf</a:t>
            </a:r>
            <a:endParaRPr lang="en-US" altLang="en-GB">
              <a:latin typeface="Times New Roman" panose="02020603050405020304" charset="0"/>
              <a:ea typeface="Cambria" panose="02040503050406030204"/>
              <a:cs typeface="Times New Roman" panose="02020603050405020304" charset="0"/>
              <a:sym typeface="Cambria" panose="02040503050406030204"/>
            </a:endParaRPr>
          </a:p>
          <a:p>
            <a:pPr marL="152400" indent="0">
              <a:spcBef>
                <a:spcPts val="0"/>
              </a:spcBef>
              <a:buNone/>
            </a:pPr>
            <a:r>
              <a:rPr lang="en-US" dirty="0">
                <a:latin typeface="Times New Roman" panose="02020603050405020304" charset="0"/>
                <a:ea typeface="Cambria" panose="02040503050406030204" pitchFamily="18" charset="0"/>
                <a:cs typeface="Times New Roman" panose="02020603050405020304" charset="0"/>
              </a:rPr>
              <a:t> </a:t>
            </a:r>
            <a:endParaRPr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3772</Words>
  <Application>WPS Presentation</Application>
  <PresentationFormat>Custom</PresentationFormat>
  <Paragraphs>125</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Verdana</vt:lpstr>
      <vt:lpstr>Bookman Old Style</vt:lpstr>
      <vt:lpstr>Segoe Print</vt:lpstr>
      <vt:lpstr>Cambria</vt:lpstr>
      <vt:lpstr>Times New Roman</vt:lpstr>
      <vt:lpstr>Cambria</vt:lpstr>
      <vt:lpstr>Microsoft YaHei</vt:lpstr>
      <vt:lpstr>Arial Unicode MS</vt:lpstr>
      <vt:lpstr>Bioinformatics</vt:lpstr>
      <vt:lpstr>Multimodal Argumentative Fallacy Detection and Classification on Political Debates </vt:lpstr>
      <vt:lpstr>Content</vt:lpstr>
      <vt:lpstr>Problem Statement Number: N/A</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waral</cp:lastModifiedBy>
  <cp:revision>55</cp:revision>
  <dcterms:created xsi:type="dcterms:W3CDTF">2025-01-30T18:11:00Z</dcterms:created>
  <dcterms:modified xsi:type="dcterms:W3CDTF">2025-02-16T06:40:02Z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5F0104BB358142BFB558AD5042D84D57_13</vt:lpwstr>
  </property>
  <property fmtid="{D5CDD505-2E9C-101B-9397-08002B2CF9AE}" pid="3" name="KSOProductBuildVer">
    <vt:lpwstr>2057-12.2.0.19821</vt:lpwstr>
  </property>
</Properties>
</file>