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27"/>
  </p:notesMasterIdLst>
  <p:handoutMasterIdLst>
    <p:handoutMasterId r:id="rId28"/>
  </p:handoutMasterIdLst>
  <p:sldIdLst>
    <p:sldId id="256" r:id="rId5"/>
    <p:sldId id="423" r:id="rId6"/>
    <p:sldId id="450" r:id="rId7"/>
    <p:sldId id="362" r:id="rId8"/>
    <p:sldId id="451" r:id="rId9"/>
    <p:sldId id="262" r:id="rId10"/>
    <p:sldId id="453" r:id="rId11"/>
    <p:sldId id="424" r:id="rId12"/>
    <p:sldId id="454" r:id="rId13"/>
    <p:sldId id="455" r:id="rId14"/>
    <p:sldId id="456" r:id="rId15"/>
    <p:sldId id="458" r:id="rId16"/>
    <p:sldId id="457" r:id="rId17"/>
    <p:sldId id="459" r:id="rId18"/>
    <p:sldId id="460" r:id="rId19"/>
    <p:sldId id="461" r:id="rId20"/>
    <p:sldId id="462" r:id="rId21"/>
    <p:sldId id="463" r:id="rId22"/>
    <p:sldId id="464" r:id="rId23"/>
    <p:sldId id="465" r:id="rId24"/>
    <p:sldId id="466"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10/31/2025</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10/31/2025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9B8ACA-7904-40BD-B38E-FD81EA5319F6}" type="slidenum">
              <a:rPr lang="en-US" smtClean="0"/>
              <a:t>4</a:t>
            </a:fld>
            <a:endParaRPr lang="en-US" dirty="0"/>
          </a:p>
        </p:txBody>
      </p:sp>
    </p:spTree>
    <p:extLst>
      <p:ext uri="{BB962C8B-B14F-4D97-AF65-F5344CB8AC3E}">
        <p14:creationId xmlns:p14="http://schemas.microsoft.com/office/powerpoint/2010/main" val="2690126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22</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10/31/2025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10/31/2025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10/31/2025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cipe Layout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453128" y="457200"/>
            <a:ext cx="6858000" cy="609411"/>
          </a:xfrm>
          <a:prstGeom prst="rect">
            <a:avLst/>
          </a:prstGeom>
        </p:spPr>
        <p:txBody>
          <a:bodyPr lIns="91440" tIns="0" bIns="0" anchor="t" anchorCtr="0">
            <a:noAutofit/>
          </a:bodyPr>
          <a:lstStyle>
            <a:lvl1pPr>
              <a:lnSpc>
                <a:spcPct val="90000"/>
              </a:lnSpc>
              <a:defRPr sz="3800">
                <a:solidFill>
                  <a:schemeClr val="tx1">
                    <a:lumMod val="85000"/>
                    <a:lumOff val="15000"/>
                  </a:schemeClr>
                </a:solidFill>
                <a:latin typeface="+mj-lt"/>
              </a:defRPr>
            </a:lvl1pPr>
          </a:lstStyle>
          <a:p>
            <a:r>
              <a:rPr lang="en-US" dirty="0"/>
              <a:t>Click to add title</a:t>
            </a:r>
          </a:p>
        </p:txBody>
      </p:sp>
      <p:sp>
        <p:nvSpPr>
          <p:cNvPr id="20" name="Subtitle 2">
            <a:extLst>
              <a:ext uri="{FF2B5EF4-FFF2-40B4-BE49-F238E27FC236}">
                <a16:creationId xmlns:a16="http://schemas.microsoft.com/office/drawing/2014/main" id="{F41F7CAD-B5BC-36F0-94FE-05FCE6E68801}"/>
              </a:ext>
            </a:extLst>
          </p:cNvPr>
          <p:cNvSpPr>
            <a:spLocks noGrp="1"/>
          </p:cNvSpPr>
          <p:nvPr>
            <p:ph type="subTitle" idx="11" hasCustomPrompt="1"/>
          </p:nvPr>
        </p:nvSpPr>
        <p:spPr>
          <a:xfrm>
            <a:off x="4453127" y="1234440"/>
            <a:ext cx="6857999"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Picture Placeholder 4">
            <a:extLst>
              <a:ext uri="{FF2B5EF4-FFF2-40B4-BE49-F238E27FC236}">
                <a16:creationId xmlns:a16="http://schemas.microsoft.com/office/drawing/2014/main" id="{E2097EA0-E1A4-437B-A23F-488927B95FE3}"/>
              </a:ext>
            </a:extLst>
          </p:cNvPr>
          <p:cNvSpPr>
            <a:spLocks noGrp="1"/>
          </p:cNvSpPr>
          <p:nvPr>
            <p:ph type="pic" sz="quarter" idx="10" hasCustomPrompt="1"/>
          </p:nvPr>
        </p:nvSpPr>
        <p:spPr>
          <a:xfrm>
            <a:off x="0" y="0"/>
            <a:ext cx="3971109" cy="6858000"/>
          </a:xfrm>
          <a:noFill/>
        </p:spPr>
        <p:txBody>
          <a:bodyPr anchor="ctr"/>
          <a:lstStyle>
            <a:lvl1pPr marL="0" indent="0" algn="ctr">
              <a:buNone/>
              <a:defRPr/>
            </a:lvl1pPr>
          </a:lstStyle>
          <a:p>
            <a:r>
              <a:rPr lang="en-US" dirty="0"/>
              <a:t>Add a picture </a:t>
            </a:r>
          </a:p>
        </p:txBody>
      </p:sp>
      <p:sp>
        <p:nvSpPr>
          <p:cNvPr id="22" name="Text Placeholder 3">
            <a:extLst>
              <a:ext uri="{FF2B5EF4-FFF2-40B4-BE49-F238E27FC236}">
                <a16:creationId xmlns:a16="http://schemas.microsoft.com/office/drawing/2014/main" id="{286B12DA-FA09-A9F6-13EE-795F5152B5B7}"/>
              </a:ext>
            </a:extLst>
          </p:cNvPr>
          <p:cNvSpPr>
            <a:spLocks noGrp="1"/>
          </p:cNvSpPr>
          <p:nvPr>
            <p:ph type="body" sz="half" idx="12"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7360E21A-8528-AA7D-38F2-EF7EFC92CF36}"/>
              </a:ext>
            </a:extLst>
          </p:cNvPr>
          <p:cNvSpPr>
            <a:spLocks noGrp="1"/>
          </p:cNvSpPr>
          <p:nvPr>
            <p:ph type="body" sz="half" idx="13" hasCustomPrompt="1"/>
          </p:nvPr>
        </p:nvSpPr>
        <p:spPr>
          <a:xfrm>
            <a:off x="4453128" y="2194559"/>
            <a:ext cx="3291840" cy="2000923"/>
          </a:xfrm>
        </p:spPr>
        <p:txBody>
          <a:bodyPr numCol="1">
            <a:noAutofit/>
          </a:bodyPr>
          <a:lstStyle>
            <a:lvl1pPr marL="228600" indent="-228600" hangingPunct="0">
              <a:lnSpc>
                <a:spcPts val="1400"/>
              </a:lnSpc>
              <a:spcBef>
                <a:spcPts val="0"/>
              </a:spcBef>
              <a:spcAft>
                <a:spcPts val="700"/>
              </a:spcAft>
              <a:buFont typeface="Arial" panose="020B0604020202020204" pitchFamily="34" charset="0"/>
              <a:buChar char="•"/>
              <a:tabLst>
                <a:tab pos="112713" algn="r"/>
                <a:tab pos="233363" algn="l"/>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6" name="Text Placeholder 27">
            <a:extLst>
              <a:ext uri="{FF2B5EF4-FFF2-40B4-BE49-F238E27FC236}">
                <a16:creationId xmlns:a16="http://schemas.microsoft.com/office/drawing/2014/main" id="{EF397C28-0C1D-A853-FDE9-F0E8F3CE6ADA}"/>
              </a:ext>
            </a:extLst>
          </p:cNvPr>
          <p:cNvSpPr>
            <a:spLocks noGrp="1"/>
          </p:cNvSpPr>
          <p:nvPr>
            <p:ph type="body" sz="quarter" idx="16" hasCustomPrompt="1"/>
          </p:nvPr>
        </p:nvSpPr>
        <p:spPr>
          <a:xfrm>
            <a:off x="4453127" y="4447715"/>
            <a:ext cx="2382677" cy="1373775"/>
          </a:xfrm>
          <a:noFill/>
          <a:ln w="25400">
            <a:solidFill>
              <a:schemeClr val="bg2"/>
            </a:solidFill>
          </a:ln>
        </p:spPr>
        <p:txBody>
          <a:bodyPr lIns="182880" tIns="13716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5">
            <a:extLst>
              <a:ext uri="{FF2B5EF4-FFF2-40B4-BE49-F238E27FC236}">
                <a16:creationId xmlns:a16="http://schemas.microsoft.com/office/drawing/2014/main" id="{75FF0A15-82B0-95DF-9F8F-19D2C68E1CC8}"/>
              </a:ext>
            </a:extLst>
          </p:cNvPr>
          <p:cNvSpPr>
            <a:spLocks noGrp="1"/>
          </p:cNvSpPr>
          <p:nvPr>
            <p:ph type="body" sz="quarter" idx="18" hasCustomPrompt="1"/>
          </p:nvPr>
        </p:nvSpPr>
        <p:spPr>
          <a:xfrm>
            <a:off x="4536228" y="4831975"/>
            <a:ext cx="2214282" cy="913533"/>
          </a:xfrm>
        </p:spPr>
        <p:txBody>
          <a:bodyPr/>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a:t>
            </a:r>
          </a:p>
        </p:txBody>
      </p:sp>
      <p:sp>
        <p:nvSpPr>
          <p:cNvPr id="24" name="Text Placeholder 3">
            <a:extLst>
              <a:ext uri="{FF2B5EF4-FFF2-40B4-BE49-F238E27FC236}">
                <a16:creationId xmlns:a16="http://schemas.microsoft.com/office/drawing/2014/main" id="{D873DCFF-5889-873A-FEF4-22E59DC24696}"/>
              </a:ext>
            </a:extLst>
          </p:cNvPr>
          <p:cNvSpPr>
            <a:spLocks noGrp="1"/>
          </p:cNvSpPr>
          <p:nvPr>
            <p:ph type="body" sz="half" idx="14"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5FAC96DB-FC65-87E4-1980-B1FF3C628DB0}"/>
              </a:ext>
            </a:extLst>
          </p:cNvPr>
          <p:cNvSpPr>
            <a:spLocks noGrp="1"/>
          </p:cNvSpPr>
          <p:nvPr>
            <p:ph type="body" sz="half" idx="15" hasCustomPrompt="1"/>
          </p:nvPr>
        </p:nvSpPr>
        <p:spPr>
          <a:xfrm>
            <a:off x="8001000" y="2194559"/>
            <a:ext cx="3291840" cy="3550949"/>
          </a:xfrm>
        </p:spPr>
        <p:txBody>
          <a:bodyPr numCol="1">
            <a:noAutofit/>
          </a:bodyPr>
          <a:lstStyle>
            <a:lvl1pPr marL="0" indent="0">
              <a:spcBef>
                <a:spcPts val="600"/>
              </a:spcBef>
              <a:spcAft>
                <a:spcPts val="1000"/>
              </a:spcAft>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7" name="Text Placeholder 3">
            <a:extLst>
              <a:ext uri="{FF2B5EF4-FFF2-40B4-BE49-F238E27FC236}">
                <a16:creationId xmlns:a16="http://schemas.microsoft.com/office/drawing/2014/main" id="{39717C9F-E573-041C-8212-A9E04D40638D}"/>
              </a:ext>
            </a:extLst>
          </p:cNvPr>
          <p:cNvSpPr>
            <a:spLocks noGrp="1"/>
          </p:cNvSpPr>
          <p:nvPr>
            <p:ph type="body" sz="half" idx="17" hasCustomPrompt="1"/>
          </p:nvPr>
        </p:nvSpPr>
        <p:spPr>
          <a:xfrm>
            <a:off x="4453127" y="6061039"/>
            <a:ext cx="6821425" cy="38548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16" name="Slide Number Placeholder 5">
            <a:extLst>
              <a:ext uri="{FF2B5EF4-FFF2-40B4-BE49-F238E27FC236}">
                <a16:creationId xmlns:a16="http://schemas.microsoft.com/office/drawing/2014/main" id="{7B87CD47-95A7-4ABC-AD12-8F916194D62B}"/>
              </a:ext>
            </a:extLst>
          </p:cNvPr>
          <p:cNvSpPr>
            <a:spLocks noGrp="1"/>
          </p:cNvSpPr>
          <p:nvPr>
            <p:ph type="sldNum" sz="quarter" idx="4"/>
          </p:nvPr>
        </p:nvSpPr>
        <p:spPr>
          <a:xfrm>
            <a:off x="11274552" y="6061039"/>
            <a:ext cx="457200" cy="385480"/>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294575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0EBF2F49-7BE2-47B1-8BC4-A7641CB89A23}"/>
              </a:ext>
            </a:extLst>
          </p:cNvPr>
          <p:cNvSpPr>
            <a:spLocks noGrp="1"/>
          </p:cNvSpPr>
          <p:nvPr>
            <p:ph type="pic" sz="quarter" idx="10" hasCustomPrompt="1"/>
          </p:nvPr>
        </p:nvSpPr>
        <p:spPr>
          <a:xfrm>
            <a:off x="0" y="0"/>
            <a:ext cx="12192000" cy="6858000"/>
          </a:xfrm>
          <a:noFill/>
        </p:spPr>
        <p:txBody>
          <a:bodyPr anchor="ctr"/>
          <a:lstStyle>
            <a:lvl1pPr marL="0" indent="0" algn="ctr">
              <a:buNone/>
              <a:defRPr/>
            </a:lvl1pPr>
          </a:lstStyle>
          <a:p>
            <a:r>
              <a:rPr lang="en-US" dirty="0"/>
              <a:t>Add a picture </a:t>
            </a:r>
          </a:p>
        </p:txBody>
      </p:sp>
      <p:sp>
        <p:nvSpPr>
          <p:cNvPr id="10" name="Title 1">
            <a:extLst>
              <a:ext uri="{FF2B5EF4-FFF2-40B4-BE49-F238E27FC236}">
                <a16:creationId xmlns:a16="http://schemas.microsoft.com/office/drawing/2014/main" id="{C5B73CD6-4AD9-41DA-9481-BA512E885FE5}"/>
              </a:ext>
            </a:extLst>
          </p:cNvPr>
          <p:cNvSpPr>
            <a:spLocks noGrp="1"/>
          </p:cNvSpPr>
          <p:nvPr>
            <p:ph type="title" hasCustomPrompt="1"/>
          </p:nvPr>
        </p:nvSpPr>
        <p:spPr>
          <a:xfrm>
            <a:off x="467711" y="457200"/>
            <a:ext cx="11256579" cy="1280160"/>
          </a:xfrm>
          <a:prstGeom prst="rect">
            <a:avLst/>
          </a:prstGeom>
        </p:spPr>
        <p:txBody>
          <a:bodyPr tIns="0" anchor="t" anchorCtr="0">
            <a:noAutofit/>
          </a:bodyPr>
          <a:lstStyle>
            <a:lvl1pPr algn="l">
              <a:lnSpc>
                <a:spcPct val="90000"/>
              </a:lnSpc>
              <a:defRPr sz="720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704637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Recipe Layout 2">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7BA88D-F843-4122-A255-381B3A7EE79F}"/>
              </a:ext>
            </a:extLst>
          </p:cNvPr>
          <p:cNvSpPr>
            <a:spLocks noGrp="1"/>
          </p:cNvSpPr>
          <p:nvPr>
            <p:ph type="title" hasCustomPrompt="1"/>
          </p:nvPr>
        </p:nvSpPr>
        <p:spPr>
          <a:xfrm>
            <a:off x="4453128" y="457200"/>
            <a:ext cx="6858000" cy="731520"/>
          </a:xfrm>
          <a:prstGeom prst="rect">
            <a:avLst/>
          </a:prstGeom>
        </p:spPr>
        <p:txBody>
          <a:bodyPr lIns="91440" tIns="0" bIns="91440" anchor="t" anchorCtr="0">
            <a:noAutofit/>
          </a:bodyPr>
          <a:lstStyle>
            <a:lvl1pPr>
              <a:defRPr sz="3800">
                <a:solidFill>
                  <a:schemeClr val="tx1">
                    <a:lumMod val="85000"/>
                    <a:lumOff val="15000"/>
                  </a:schemeClr>
                </a:solidFill>
                <a:latin typeface="+mj-lt"/>
              </a:defRPr>
            </a:lvl1pPr>
          </a:lstStyle>
          <a:p>
            <a:r>
              <a:rPr lang="en-US" dirty="0"/>
              <a:t>Click to add title</a:t>
            </a:r>
          </a:p>
        </p:txBody>
      </p:sp>
      <p:sp>
        <p:nvSpPr>
          <p:cNvPr id="20" name="Subtitle 2">
            <a:extLst>
              <a:ext uri="{FF2B5EF4-FFF2-40B4-BE49-F238E27FC236}">
                <a16:creationId xmlns:a16="http://schemas.microsoft.com/office/drawing/2014/main" id="{14C40663-56FC-4BDA-A2FD-599A32A8CD21}"/>
              </a:ext>
            </a:extLst>
          </p:cNvPr>
          <p:cNvSpPr>
            <a:spLocks noGrp="1"/>
          </p:cNvSpPr>
          <p:nvPr>
            <p:ph type="subTitle" idx="10" hasCustomPrompt="1"/>
          </p:nvPr>
        </p:nvSpPr>
        <p:spPr>
          <a:xfrm>
            <a:off x="4453128" y="1234440"/>
            <a:ext cx="6858000" cy="365760"/>
          </a:xfrm>
        </p:spPr>
        <p:txBody>
          <a:bodyPr>
            <a:noAutofit/>
          </a:bodyPr>
          <a:lstStyle>
            <a:lvl1pPr marL="0" indent="0" algn="l">
              <a:buNone/>
              <a:defRPr sz="1100" b="1" i="1">
                <a:solidFill>
                  <a:schemeClr val="tx1">
                    <a:lumMod val="85000"/>
                    <a:lumOff val="1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0" name="Picture Placeholder 29" descr="An empty placeholder to add an image. Click on the placeholder and select the image that you wish to add.">
            <a:extLst>
              <a:ext uri="{FF2B5EF4-FFF2-40B4-BE49-F238E27FC236}">
                <a16:creationId xmlns:a16="http://schemas.microsoft.com/office/drawing/2014/main" id="{69A9EAF2-ED61-42E4-B65B-25E4AA320B13}"/>
              </a:ext>
            </a:extLst>
          </p:cNvPr>
          <p:cNvSpPr>
            <a:spLocks noGrp="1"/>
          </p:cNvSpPr>
          <p:nvPr>
            <p:ph type="pic" sz="quarter" idx="17" hasCustomPrompt="1"/>
          </p:nvPr>
        </p:nvSpPr>
        <p:spPr>
          <a:xfrm>
            <a:off x="0" y="0"/>
            <a:ext cx="3968496" cy="6858000"/>
          </a:xfrm>
          <a:noFill/>
        </p:spPr>
        <p:txBody>
          <a:bodyPr anchor="ctr" anchorCtr="0"/>
          <a:lstStyle>
            <a:lvl1pPr marL="0" indent="0" algn="ctr">
              <a:buNone/>
              <a:defRPr/>
            </a:lvl1pPr>
          </a:lstStyle>
          <a:p>
            <a:r>
              <a:rPr lang="en-US" dirty="0"/>
              <a:t>Add a picture</a:t>
            </a:r>
          </a:p>
        </p:txBody>
      </p:sp>
      <p:sp>
        <p:nvSpPr>
          <p:cNvPr id="22" name="Text Placeholder 3">
            <a:extLst>
              <a:ext uri="{FF2B5EF4-FFF2-40B4-BE49-F238E27FC236}">
                <a16:creationId xmlns:a16="http://schemas.microsoft.com/office/drawing/2014/main" id="{425F942B-DAF3-40B3-B77F-A8C9BE692B7D}"/>
              </a:ext>
            </a:extLst>
          </p:cNvPr>
          <p:cNvSpPr>
            <a:spLocks noGrp="1"/>
          </p:cNvSpPr>
          <p:nvPr>
            <p:ph type="body" sz="half" idx="11" hasCustomPrompt="1"/>
          </p:nvPr>
        </p:nvSpPr>
        <p:spPr>
          <a:xfrm>
            <a:off x="4453128"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3" name="Text Placeholder 3">
            <a:extLst>
              <a:ext uri="{FF2B5EF4-FFF2-40B4-BE49-F238E27FC236}">
                <a16:creationId xmlns:a16="http://schemas.microsoft.com/office/drawing/2014/main" id="{8FC874B6-474C-46DC-AB76-6E061A973B8A}"/>
              </a:ext>
            </a:extLst>
          </p:cNvPr>
          <p:cNvSpPr>
            <a:spLocks noGrp="1"/>
          </p:cNvSpPr>
          <p:nvPr>
            <p:ph type="body" sz="half" idx="12" hasCustomPrompt="1"/>
          </p:nvPr>
        </p:nvSpPr>
        <p:spPr>
          <a:xfrm>
            <a:off x="4453128" y="2194559"/>
            <a:ext cx="3291840" cy="3657600"/>
          </a:xfrm>
        </p:spPr>
        <p:txBody>
          <a:bodyPr numCol="1">
            <a:noAutofit/>
          </a:bodyPr>
          <a:lstStyle>
            <a:lvl1pPr marL="228600" indent="-228600">
              <a:lnSpc>
                <a:spcPts val="1400"/>
              </a:lnSpc>
              <a:spcBef>
                <a:spcPts val="0"/>
              </a:spcBef>
              <a:spcAft>
                <a:spcPts val="700"/>
              </a:spcAft>
              <a:buFont typeface="Arial" panose="020B0604020202020204" pitchFamily="34" charset="0"/>
              <a:buChar char="•"/>
              <a:tabLst/>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4" name="Text Placeholder 3">
            <a:extLst>
              <a:ext uri="{FF2B5EF4-FFF2-40B4-BE49-F238E27FC236}">
                <a16:creationId xmlns:a16="http://schemas.microsoft.com/office/drawing/2014/main" id="{C7B6AD5B-AEF5-4540-940C-B1E1FEA3BCAB}"/>
              </a:ext>
            </a:extLst>
          </p:cNvPr>
          <p:cNvSpPr>
            <a:spLocks noGrp="1"/>
          </p:cNvSpPr>
          <p:nvPr>
            <p:ph type="body" sz="half" idx="13" hasCustomPrompt="1"/>
          </p:nvPr>
        </p:nvSpPr>
        <p:spPr>
          <a:xfrm>
            <a:off x="8001000" y="1828800"/>
            <a:ext cx="3291840" cy="365760"/>
          </a:xfrm>
        </p:spPr>
        <p:txBody>
          <a:bodyPr>
            <a:noAutofit/>
          </a:bodyPr>
          <a:lstStyle>
            <a:lvl1pPr marL="0" indent="0" algn="l">
              <a:buNone/>
              <a:defRPr sz="1400" b="1" i="0" cap="all" spc="100" baseline="0">
                <a:solidFill>
                  <a:schemeClr val="tx1">
                    <a:lumMod val="85000"/>
                    <a:lumOff val="15000"/>
                  </a:schemeClr>
                </a:solidFill>
                <a:latin typeface="Franklin Gothic Medium" panose="020B06030201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5" name="Text Placeholder 3">
            <a:extLst>
              <a:ext uri="{FF2B5EF4-FFF2-40B4-BE49-F238E27FC236}">
                <a16:creationId xmlns:a16="http://schemas.microsoft.com/office/drawing/2014/main" id="{02D6ECAC-8814-4C60-BF83-103E85E412C4}"/>
              </a:ext>
            </a:extLst>
          </p:cNvPr>
          <p:cNvSpPr>
            <a:spLocks noGrp="1"/>
          </p:cNvSpPr>
          <p:nvPr>
            <p:ph type="body" sz="half" idx="14" hasCustomPrompt="1"/>
          </p:nvPr>
        </p:nvSpPr>
        <p:spPr>
          <a:xfrm>
            <a:off x="8001000" y="2194560"/>
            <a:ext cx="3291840" cy="2011680"/>
          </a:xfrm>
        </p:spPr>
        <p:txBody>
          <a:bodyPr numCol="1">
            <a:noAutofit/>
          </a:bodyPr>
          <a:lstStyle>
            <a:lvl1pPr marL="0" indent="0">
              <a:buClr>
                <a:schemeClr val="accent2">
                  <a:lumMod val="50000"/>
                </a:schemeClr>
              </a:buClr>
              <a:buSzPct val="120000"/>
              <a:buFont typeface="+mj-lt"/>
              <a:buNone/>
              <a:defRPr sz="12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28" name="Text Placeholder 27">
            <a:extLst>
              <a:ext uri="{FF2B5EF4-FFF2-40B4-BE49-F238E27FC236}">
                <a16:creationId xmlns:a16="http://schemas.microsoft.com/office/drawing/2014/main" id="{2BBF59D2-23BC-4077-814F-E2E3AE580999}"/>
              </a:ext>
            </a:extLst>
          </p:cNvPr>
          <p:cNvSpPr>
            <a:spLocks noGrp="1"/>
          </p:cNvSpPr>
          <p:nvPr>
            <p:ph type="body" sz="quarter" idx="16" hasCustomPrompt="1"/>
          </p:nvPr>
        </p:nvSpPr>
        <p:spPr>
          <a:xfrm>
            <a:off x="8001000" y="4379256"/>
            <a:ext cx="2286000" cy="1472903"/>
          </a:xfrm>
          <a:noFill/>
          <a:ln w="25400">
            <a:solidFill>
              <a:schemeClr val="bg2"/>
            </a:solidFill>
          </a:ln>
        </p:spPr>
        <p:txBody>
          <a:bodyPr lIns="182880" tIns="182880" rIns="182880" bIns="182880" anchor="t" anchorCtr="0">
            <a:noAutofit/>
          </a:bodyPr>
          <a:lstStyle>
            <a:lvl1pPr marL="0" indent="0" algn="l">
              <a:lnSpc>
                <a:spcPct val="100000"/>
              </a:lnSpc>
              <a:spcBef>
                <a:spcPts val="0"/>
              </a:spcBef>
              <a:buNone/>
              <a:defRPr sz="1400" b="1" i="0" cap="all" baseline="0">
                <a:solidFill>
                  <a:schemeClr val="accent2">
                    <a:lumMod val="50000"/>
                  </a:schemeClr>
                </a:solidFill>
                <a:latin typeface="Franklin Gothic Medium" panose="020B06030201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6" name="Text Placeholder 5">
            <a:extLst>
              <a:ext uri="{FF2B5EF4-FFF2-40B4-BE49-F238E27FC236}">
                <a16:creationId xmlns:a16="http://schemas.microsoft.com/office/drawing/2014/main" id="{0D26317B-51D7-0B25-F2DE-D12AF43DC82A}"/>
              </a:ext>
            </a:extLst>
          </p:cNvPr>
          <p:cNvSpPr>
            <a:spLocks noGrp="1"/>
          </p:cNvSpPr>
          <p:nvPr>
            <p:ph type="body" sz="quarter" idx="18" hasCustomPrompt="1"/>
          </p:nvPr>
        </p:nvSpPr>
        <p:spPr>
          <a:xfrm>
            <a:off x="8104372" y="4831415"/>
            <a:ext cx="2102035" cy="923926"/>
          </a:xfrm>
        </p:spPr>
        <p:txBody>
          <a:bodyPr/>
          <a:lstStyle>
            <a:lvl1pPr marL="0" indent="0">
              <a:buNone/>
              <a:defRPr sz="1200">
                <a:solidFill>
                  <a:schemeClr val="tx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add text </a:t>
            </a:r>
          </a:p>
        </p:txBody>
      </p:sp>
      <p:sp>
        <p:nvSpPr>
          <p:cNvPr id="26" name="Text Placeholder 3">
            <a:extLst>
              <a:ext uri="{FF2B5EF4-FFF2-40B4-BE49-F238E27FC236}">
                <a16:creationId xmlns:a16="http://schemas.microsoft.com/office/drawing/2014/main" id="{65B16179-CC8B-4981-9526-8E3E08E72C6A}"/>
              </a:ext>
            </a:extLst>
          </p:cNvPr>
          <p:cNvSpPr>
            <a:spLocks noGrp="1"/>
          </p:cNvSpPr>
          <p:nvPr>
            <p:ph type="body" sz="half" idx="15" hasCustomPrompt="1"/>
          </p:nvPr>
        </p:nvSpPr>
        <p:spPr>
          <a:xfrm>
            <a:off x="4453128" y="6078071"/>
            <a:ext cx="6821424" cy="365760"/>
          </a:xfrm>
        </p:spPr>
        <p:txBody>
          <a:bodyPr bIns="0" numCol="1" anchor="t" anchorCtr="0">
            <a:noAutofit/>
          </a:bodyPr>
          <a:lstStyle>
            <a:lvl1pPr marL="0" indent="0">
              <a:lnSpc>
                <a:spcPts val="1400"/>
              </a:lnSpc>
              <a:buNone/>
              <a:defRPr sz="1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 name="Slide Number Placeholder 5">
            <a:extLst>
              <a:ext uri="{FF2B5EF4-FFF2-40B4-BE49-F238E27FC236}">
                <a16:creationId xmlns:a16="http://schemas.microsoft.com/office/drawing/2014/main" id="{08A89469-622B-8F34-ABA7-F43C49266D49}"/>
              </a:ext>
            </a:extLst>
          </p:cNvPr>
          <p:cNvSpPr>
            <a:spLocks noGrp="1"/>
          </p:cNvSpPr>
          <p:nvPr>
            <p:ph type="sldNum" sz="quarter" idx="4"/>
          </p:nvPr>
        </p:nvSpPr>
        <p:spPr>
          <a:xfrm>
            <a:off x="11274552" y="6078071"/>
            <a:ext cx="457200" cy="368448"/>
          </a:xfrm>
          <a:prstGeom prst="rect">
            <a:avLst/>
          </a:prstGeom>
        </p:spPr>
        <p:txBody>
          <a:bodyPr vert="horz" lIns="0" tIns="0" rIns="0" bIns="0" rtlCol="0" anchor="b" anchorCtr="0"/>
          <a:lstStyle>
            <a:lvl1pPr algn="r">
              <a:lnSpc>
                <a:spcPts val="1680"/>
              </a:lnSpc>
              <a:defRPr sz="1600" b="1" i="1">
                <a:solidFill>
                  <a:schemeClr val="tx1">
                    <a:lumMod val="85000"/>
                    <a:lumOff val="15000"/>
                  </a:schemeClr>
                </a:solidFill>
                <a:latin typeface="+mj-lt"/>
              </a:defRPr>
            </a:lvl1pPr>
          </a:lstStyle>
          <a:p>
            <a:fld id="{745CA84A-544F-4B6B-BC9A-925394EE73B5}" type="slidenum">
              <a:rPr lang="en-US" smtClean="0"/>
              <a:pPr/>
              <a:t>‹#›</a:t>
            </a:fld>
            <a:endParaRPr lang="en-US" dirty="0"/>
          </a:p>
        </p:txBody>
      </p:sp>
    </p:spTree>
    <p:extLst>
      <p:ext uri="{BB962C8B-B14F-4D97-AF65-F5344CB8AC3E}">
        <p14:creationId xmlns:p14="http://schemas.microsoft.com/office/powerpoint/2010/main" val="419730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10/31/2025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10/31/2025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10/31/2025</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10/31/2025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10/31/2025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10/31/2025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10/31/2025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10/31/2025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10/31/2025</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7" r:id="rId14"/>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390187" cy="5571066"/>
          </a:xfrm>
          <a:prstGeom prst="rect">
            <a:avLst/>
          </a:prstGeom>
        </p:spPr>
        <p:txBody>
          <a:bodyPr lIns="0" rIns="180000">
            <a:normAutofit/>
          </a:bodyPr>
          <a:lstStyle/>
          <a:p>
            <a:r>
              <a:rPr lang="en-US" sz="7200" b="1" dirty="0">
                <a:solidFill>
                  <a:schemeClr val="tx1"/>
                </a:solidFill>
              </a:rPr>
              <a:t>AI POWERED FOOD RECOMMENDATION SYSTEM</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341219" y="5262465"/>
            <a:ext cx="3281614" cy="952068"/>
          </a:xfrm>
          <a:prstGeom prst="rect">
            <a:avLst/>
          </a:prstGeom>
        </p:spPr>
        <p:txBody>
          <a:bodyPr lIns="0" rIns="0">
            <a:normAutofit fontScale="70000" lnSpcReduction="20000"/>
          </a:bodyPr>
          <a:lstStyle/>
          <a:p>
            <a:r>
              <a:rPr lang="en-US" sz="2800" dirty="0">
                <a:solidFill>
                  <a:schemeClr val="tx1"/>
                </a:solidFill>
                <a:latin typeface="Times New Roman" panose="02020603050405020304" pitchFamily="18" charset="0"/>
                <a:cs typeface="Times New Roman" panose="02020603050405020304" pitchFamily="18" charset="0"/>
              </a:rPr>
              <a:t>Created By~</a:t>
            </a:r>
          </a:p>
          <a:p>
            <a:r>
              <a:rPr lang="en-US" sz="2800" dirty="0">
                <a:solidFill>
                  <a:schemeClr val="tx1"/>
                </a:solidFill>
                <a:latin typeface="Times New Roman" panose="02020603050405020304" pitchFamily="18" charset="0"/>
                <a:cs typeface="Times New Roman" panose="02020603050405020304" pitchFamily="18" charset="0"/>
              </a:rPr>
              <a:t>            Chaitra B</a:t>
            </a:r>
          </a:p>
          <a:p>
            <a:r>
              <a:rPr lang="en-US" sz="2800" dirty="0">
                <a:solidFill>
                  <a:schemeClr val="tx1"/>
                </a:solidFill>
                <a:latin typeface="Times New Roman" panose="02020603050405020304" pitchFamily="18" charset="0"/>
                <a:cs typeface="Times New Roman" panose="02020603050405020304" pitchFamily="18" charset="0"/>
              </a:rPr>
              <a:t>             232008</a:t>
            </a:r>
          </a:p>
          <a:p>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reeform 14">
            <a:extLst>
              <a:ext uri="{FF2B5EF4-FFF2-40B4-BE49-F238E27FC236}">
                <a16:creationId xmlns:a16="http://schemas.microsoft.com/office/drawing/2014/main" id="{5AA4EF01-9178-0583-99B4-3FA84D3895A8}"/>
              </a:ext>
            </a:extLst>
          </p:cNvPr>
          <p:cNvSpPr/>
          <p:nvPr/>
        </p:nvSpPr>
        <p:spPr>
          <a:xfrm>
            <a:off x="335902" y="314029"/>
            <a:ext cx="3882137" cy="1337790"/>
          </a:xfrm>
          <a:custGeom>
            <a:avLst/>
            <a:gdLst/>
            <a:ahLst/>
            <a:cxnLst/>
            <a:rect l="l" t="t" r="r" b="b"/>
            <a:pathLst>
              <a:path w="7658796" h="3117524">
                <a:moveTo>
                  <a:pt x="0" y="0"/>
                </a:moveTo>
                <a:lnTo>
                  <a:pt x="7658797" y="0"/>
                </a:lnTo>
                <a:lnTo>
                  <a:pt x="7658797" y="3117524"/>
                </a:lnTo>
                <a:lnTo>
                  <a:pt x="0" y="3117524"/>
                </a:lnTo>
                <a:lnTo>
                  <a:pt x="0" y="0"/>
                </a:lnTo>
                <a:close/>
              </a:path>
            </a:pathLst>
          </a:custGeom>
          <a:blipFill>
            <a:blip r:embed="rId4"/>
            <a:stretch>
              <a:fillRect l="-2196" t="-7302" r="-1543" b="-7302"/>
            </a:stretch>
          </a:blipFill>
        </p:spPr>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3B151-B6AA-A102-2FB1-647DCF156A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D335B7-E9D1-0226-47F3-C4D5F4B5A438}"/>
              </a:ext>
            </a:extLst>
          </p:cNvPr>
          <p:cNvSpPr>
            <a:spLocks noGrp="1"/>
          </p:cNvSpPr>
          <p:nvPr>
            <p:ph type="title"/>
          </p:nvPr>
        </p:nvSpPr>
        <p:spPr>
          <a:xfrm>
            <a:off x="4453128" y="457200"/>
            <a:ext cx="6858000" cy="731520"/>
          </a:xfrm>
        </p:spPr>
        <p:txBody>
          <a:bodyPr/>
          <a:lstStyle/>
          <a:p>
            <a:r>
              <a:rPr lang="en-US" dirty="0"/>
              <a:t>Model/algorithm used</a:t>
            </a:r>
          </a:p>
        </p:txBody>
      </p:sp>
      <p:sp>
        <p:nvSpPr>
          <p:cNvPr id="4" name="Subtitle 3">
            <a:extLst>
              <a:ext uri="{FF2B5EF4-FFF2-40B4-BE49-F238E27FC236}">
                <a16:creationId xmlns:a16="http://schemas.microsoft.com/office/drawing/2014/main" id="{4BD9B6AF-41E5-3DE5-9163-B144B2FDC22D}"/>
              </a:ext>
            </a:extLst>
          </p:cNvPr>
          <p:cNvSpPr>
            <a:spLocks noGrp="1"/>
          </p:cNvSpPr>
          <p:nvPr>
            <p:ph type="subTitle" idx="10"/>
          </p:nvPr>
        </p:nvSpPr>
        <p:spPr>
          <a:xfrm>
            <a:off x="830425" y="1234439"/>
            <a:ext cx="10916816" cy="5091715"/>
          </a:xfrm>
        </p:spPr>
        <p:txBody>
          <a:bodyPr/>
          <a:lstStyle/>
          <a:p>
            <a:pPr algn="just"/>
            <a:r>
              <a:rPr lang="en-US" sz="2000" i="0" dirty="0">
                <a:solidFill>
                  <a:srgbClr val="FF0000"/>
                </a:solidFill>
                <a:latin typeface="Times New Roman" panose="02020603050405020304" pitchFamily="18" charset="0"/>
                <a:cs typeface="Times New Roman" panose="02020603050405020304" pitchFamily="18" charset="0"/>
              </a:rPr>
              <a:t>Pandas Filtering &amp; Title Matching – Post-Prediction Filter</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After obtaining predictions or top-N matches, filtering is applied via: </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a:t>
            </a:r>
            <a:r>
              <a:rPr lang="en-US" sz="1600" i="0" dirty="0" err="1">
                <a:latin typeface="Times New Roman" panose="02020603050405020304" pitchFamily="18" charset="0"/>
                <a:cs typeface="Times New Roman" panose="02020603050405020304" pitchFamily="18" charset="0"/>
              </a:rPr>
              <a:t>str.contains</a:t>
            </a:r>
            <a:r>
              <a:rPr lang="en-US" sz="1600" i="0" dirty="0">
                <a:latin typeface="Times New Roman" panose="02020603050405020304" pitchFamily="18" charset="0"/>
                <a:cs typeface="Times New Roman" panose="02020603050405020304" pitchFamily="18" charset="0"/>
              </a:rPr>
              <a:t>() for partial matches (case-insensitive). </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a:t>
            </a:r>
            <a:r>
              <a:rPr lang="en-US" sz="1600" i="0" dirty="0" err="1">
                <a:latin typeface="Times New Roman" panose="02020603050405020304" pitchFamily="18" charset="0"/>
                <a:cs typeface="Times New Roman" panose="02020603050405020304" pitchFamily="18" charset="0"/>
              </a:rPr>
              <a:t>str.lower</a:t>
            </a:r>
            <a:r>
              <a:rPr lang="en-US" sz="1600" i="0" dirty="0">
                <a:latin typeface="Times New Roman" panose="02020603050405020304" pitchFamily="18" charset="0"/>
                <a:cs typeface="Times New Roman" panose="02020603050405020304" pitchFamily="18" charset="0"/>
              </a:rPr>
              <a:t>().</a:t>
            </a:r>
            <a:r>
              <a:rPr lang="en-US" sz="1600" i="0" dirty="0" err="1">
                <a:latin typeface="Times New Roman" panose="02020603050405020304" pitchFamily="18" charset="0"/>
                <a:cs typeface="Times New Roman" panose="02020603050405020304" pitchFamily="18" charset="0"/>
              </a:rPr>
              <a:t>str.strip</a:t>
            </a:r>
            <a:r>
              <a:rPr lang="en-US" sz="1600" i="0" dirty="0">
                <a:latin typeface="Times New Roman" panose="02020603050405020304" pitchFamily="18" charset="0"/>
                <a:cs typeface="Times New Roman" panose="02020603050405020304" pitchFamily="18" charset="0"/>
              </a:rPr>
              <a:t>() for exact matching. </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Optional </a:t>
            </a:r>
            <a:r>
              <a:rPr lang="en-US" sz="1600" i="0" dirty="0" err="1">
                <a:latin typeface="Times New Roman" panose="02020603050405020304" pitchFamily="18" charset="0"/>
                <a:cs typeface="Times New Roman" panose="02020603050405020304" pitchFamily="18" charset="0"/>
              </a:rPr>
              <a:t>food_type</a:t>
            </a:r>
            <a:r>
              <a:rPr lang="en-US" sz="1600" i="0" dirty="0">
                <a:latin typeface="Times New Roman" panose="02020603050405020304" pitchFamily="18" charset="0"/>
                <a:cs typeface="Times New Roman" panose="02020603050405020304" pitchFamily="18" charset="0"/>
              </a:rPr>
              <a:t> dropdown filter (e.g., "vegetarian").</a:t>
            </a:r>
          </a:p>
          <a:p>
            <a:pPr algn="just"/>
            <a:endParaRPr lang="en-US" sz="1600" i="0" dirty="0">
              <a:latin typeface="Times New Roman" panose="02020603050405020304" pitchFamily="18" charset="0"/>
              <a:cs typeface="Times New Roman" panose="02020603050405020304" pitchFamily="18" charset="0"/>
            </a:endParaRPr>
          </a:p>
          <a:p>
            <a:pPr algn="just"/>
            <a:r>
              <a:rPr lang="en-IN" sz="2000" i="0" dirty="0">
                <a:solidFill>
                  <a:srgbClr val="FF0000"/>
                </a:solidFill>
                <a:latin typeface="Times New Roman" panose="02020603050405020304" pitchFamily="18" charset="0"/>
                <a:cs typeface="Times New Roman" panose="02020603050405020304" pitchFamily="18" charset="0"/>
              </a:rPr>
              <a:t>Rule-Based Chatbot – Interactive Assistant </a:t>
            </a:r>
          </a:p>
          <a:p>
            <a:pPr algn="just"/>
            <a:r>
              <a:rPr lang="en-US" sz="1600" i="0" dirty="0">
                <a:latin typeface="Times New Roman" panose="02020603050405020304" pitchFamily="18" charset="0"/>
                <a:cs typeface="Times New Roman" panose="02020603050405020304" pitchFamily="18" charset="0"/>
              </a:rPr>
              <a:t>A keyword-driven chatbot implemented using simple if-else rules for known patterns like: </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 "spicy", "dessert", "healthy", "quick", etc. </a:t>
            </a:r>
            <a:endParaRPr lang="en-US" sz="1600" i="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699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B2EE2-002A-9652-9344-73AE1D22E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47214-D14F-656D-BF5D-FCC75E2FDAB0}"/>
              </a:ext>
            </a:extLst>
          </p:cNvPr>
          <p:cNvSpPr>
            <a:spLocks noGrp="1"/>
          </p:cNvSpPr>
          <p:nvPr>
            <p:ph type="title"/>
          </p:nvPr>
        </p:nvSpPr>
        <p:spPr>
          <a:xfrm>
            <a:off x="556727" y="457200"/>
            <a:ext cx="10754401" cy="609411"/>
          </a:xfrm>
        </p:spPr>
        <p:txBody>
          <a:bodyPr/>
          <a:lstStyle/>
          <a:p>
            <a:r>
              <a:rPr lang="en-US" dirty="0"/>
              <a:t>Process description</a:t>
            </a:r>
          </a:p>
        </p:txBody>
      </p:sp>
      <p:sp>
        <p:nvSpPr>
          <p:cNvPr id="26" name="Subtitle 25">
            <a:extLst>
              <a:ext uri="{FF2B5EF4-FFF2-40B4-BE49-F238E27FC236}">
                <a16:creationId xmlns:a16="http://schemas.microsoft.com/office/drawing/2014/main" id="{22DC37AA-BDDA-9FE6-7AD5-3D12E1C8FA3A}"/>
              </a:ext>
            </a:extLst>
          </p:cNvPr>
          <p:cNvSpPr>
            <a:spLocks noGrp="1"/>
          </p:cNvSpPr>
          <p:nvPr>
            <p:ph type="subTitle" idx="11"/>
          </p:nvPr>
        </p:nvSpPr>
        <p:spPr>
          <a:xfrm>
            <a:off x="556727" y="1066611"/>
            <a:ext cx="11078546" cy="5511471"/>
          </a:xfrm>
        </p:spPr>
        <p:txBody>
          <a:bodyPr/>
          <a:lstStyle/>
          <a:p>
            <a:pPr marL="285750" lvl="0" indent="-285750"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Data Cleaning and Preparation</a:t>
            </a:r>
            <a:br>
              <a:rPr lang="en-US" altLang="en-US" sz="1600" i="0" dirty="0">
                <a:solidFill>
                  <a:schemeClr val="tx1"/>
                </a:solidFill>
                <a:latin typeface="Times New Roman" panose="02020603050405020304" pitchFamily="18" charset="0"/>
                <a:cs typeface="Times New Roman" panose="02020603050405020304" pitchFamily="18" charset="0"/>
              </a:rPr>
            </a:br>
            <a:r>
              <a:rPr lang="en-US" altLang="en-US" sz="1600" i="0" dirty="0">
                <a:solidFill>
                  <a:schemeClr val="tx1"/>
                </a:solidFill>
                <a:latin typeface="Times New Roman" panose="02020603050405020304" pitchFamily="18" charset="0"/>
                <a:cs typeface="Times New Roman" panose="02020603050405020304" pitchFamily="18" charset="0"/>
              </a:rPr>
              <a:t>Structured and refined the raw recipe dataset by removing nulls and formatting lists into readable text.</a:t>
            </a:r>
          </a:p>
          <a:p>
            <a:pPr marL="285750" lvl="0" indent="-285750"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Text Embedding Generation</a:t>
            </a:r>
            <a:br>
              <a:rPr lang="en-US" altLang="en-US" sz="1600" i="0" dirty="0">
                <a:solidFill>
                  <a:schemeClr val="tx1"/>
                </a:solidFill>
                <a:latin typeface="Times New Roman" panose="02020603050405020304" pitchFamily="18" charset="0"/>
                <a:cs typeface="Times New Roman" panose="02020603050405020304" pitchFamily="18" charset="0"/>
              </a:rPr>
            </a:br>
            <a:r>
              <a:rPr lang="en-US" altLang="en-US" sz="1600" i="0" dirty="0">
                <a:solidFill>
                  <a:schemeClr val="tx1"/>
                </a:solidFill>
                <a:latin typeface="Times New Roman" panose="02020603050405020304" pitchFamily="18" charset="0"/>
                <a:cs typeface="Times New Roman" panose="02020603050405020304" pitchFamily="18" charset="0"/>
              </a:rPr>
              <a:t>Transformed recipe content into semantic vector representations using a pre-trained </a:t>
            </a:r>
            <a:r>
              <a:rPr lang="en-US" altLang="en-US" sz="1600" i="0" dirty="0" err="1">
                <a:solidFill>
                  <a:schemeClr val="tx1"/>
                </a:solidFill>
                <a:latin typeface="Times New Roman" panose="02020603050405020304" pitchFamily="18" charset="0"/>
                <a:cs typeface="Times New Roman" panose="02020603050405020304" pitchFamily="18" charset="0"/>
              </a:rPr>
              <a:t>SentenceTransformer</a:t>
            </a:r>
            <a:r>
              <a:rPr lang="en-US" altLang="en-US" sz="1600" i="0" dirty="0">
                <a:solidFill>
                  <a:schemeClr val="tx1"/>
                </a:solidFill>
                <a:latin typeface="Times New Roman" panose="02020603050405020304" pitchFamily="18" charset="0"/>
                <a:cs typeface="Times New Roman" panose="02020603050405020304" pitchFamily="18" charset="0"/>
              </a:rPr>
              <a:t> model.</a:t>
            </a:r>
          </a:p>
          <a:p>
            <a:pPr marL="285750" lvl="0" indent="-285750"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Text-Based Recommendation</a:t>
            </a:r>
            <a:br>
              <a:rPr lang="en-US" altLang="en-US" sz="1600" i="0" dirty="0">
                <a:solidFill>
                  <a:schemeClr val="tx1"/>
                </a:solidFill>
                <a:latin typeface="Times New Roman" panose="02020603050405020304" pitchFamily="18" charset="0"/>
                <a:cs typeface="Times New Roman" panose="02020603050405020304" pitchFamily="18" charset="0"/>
              </a:rPr>
            </a:br>
            <a:r>
              <a:rPr lang="en-US" altLang="en-US" sz="1600" i="0" dirty="0">
                <a:solidFill>
                  <a:schemeClr val="tx1"/>
                </a:solidFill>
                <a:latin typeface="Times New Roman" panose="02020603050405020304" pitchFamily="18" charset="0"/>
                <a:cs typeface="Times New Roman" panose="02020603050405020304" pitchFamily="18" charset="0"/>
              </a:rPr>
              <a:t>Matched user queries with stored recipe vectors using cosine similarity to retrieve the most relevant recipes.</a:t>
            </a:r>
          </a:p>
          <a:p>
            <a:pPr marL="285750" lvl="0" indent="-285750"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Image-Based Classification</a:t>
            </a:r>
            <a:br>
              <a:rPr lang="en-US" altLang="en-US" sz="1600" i="0" dirty="0">
                <a:solidFill>
                  <a:schemeClr val="tx1"/>
                </a:solidFill>
                <a:latin typeface="Times New Roman" panose="02020603050405020304" pitchFamily="18" charset="0"/>
                <a:cs typeface="Times New Roman" panose="02020603050405020304" pitchFamily="18" charset="0"/>
              </a:rPr>
            </a:br>
            <a:r>
              <a:rPr lang="en-US" altLang="en-US" sz="1600" i="0" dirty="0">
                <a:solidFill>
                  <a:schemeClr val="tx1"/>
                </a:solidFill>
                <a:latin typeface="Times New Roman" panose="02020603050405020304" pitchFamily="18" charset="0"/>
                <a:cs typeface="Times New Roman" panose="02020603050405020304" pitchFamily="18" charset="0"/>
              </a:rPr>
              <a:t>Used the ResNet50 model to predict food labels from uploaded images and mapped them to related recipes.</a:t>
            </a:r>
          </a:p>
          <a:p>
            <a:pPr marL="285750" lvl="0" indent="-285750"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Chatbot Interaction</a:t>
            </a:r>
            <a:br>
              <a:rPr lang="en-US" altLang="en-US" sz="1600" i="0" dirty="0">
                <a:solidFill>
                  <a:schemeClr val="tx1"/>
                </a:solidFill>
                <a:latin typeface="Times New Roman" panose="02020603050405020304" pitchFamily="18" charset="0"/>
                <a:cs typeface="Times New Roman" panose="02020603050405020304" pitchFamily="18" charset="0"/>
              </a:rPr>
            </a:br>
            <a:r>
              <a:rPr lang="en-US" altLang="en-US" sz="1600" i="0" dirty="0">
                <a:solidFill>
                  <a:schemeClr val="tx1"/>
                </a:solidFill>
                <a:latin typeface="Times New Roman" panose="02020603050405020304" pitchFamily="18" charset="0"/>
                <a:cs typeface="Times New Roman" panose="02020603050405020304" pitchFamily="18" charset="0"/>
              </a:rPr>
              <a:t>Implemented rule-based responses to guide users through food suggestions based on keywords or preferences.</a:t>
            </a:r>
          </a:p>
          <a:p>
            <a:pPr marL="285750" lvl="0" indent="-285750"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Favorites Management</a:t>
            </a:r>
            <a:br>
              <a:rPr lang="en-US" altLang="en-US" sz="1600" i="0" dirty="0">
                <a:solidFill>
                  <a:schemeClr val="tx1"/>
                </a:solidFill>
                <a:latin typeface="Times New Roman" panose="02020603050405020304" pitchFamily="18" charset="0"/>
                <a:cs typeface="Times New Roman" panose="02020603050405020304" pitchFamily="18" charset="0"/>
              </a:rPr>
            </a:br>
            <a:r>
              <a:rPr lang="en-US" altLang="en-US" sz="1600" i="0" dirty="0">
                <a:solidFill>
                  <a:schemeClr val="tx1"/>
                </a:solidFill>
                <a:latin typeface="Times New Roman" panose="02020603050405020304" pitchFamily="18" charset="0"/>
                <a:cs typeface="Times New Roman" panose="02020603050405020304" pitchFamily="18" charset="0"/>
              </a:rPr>
              <a:t>Enabled users to save and view favorite recipes during the session for quick access.</a:t>
            </a:r>
          </a:p>
          <a:p>
            <a:endParaRPr lang="en-US" dirty="0"/>
          </a:p>
        </p:txBody>
      </p:sp>
      <p:sp>
        <p:nvSpPr>
          <p:cNvPr id="5" name="Rectangle 3">
            <a:extLst>
              <a:ext uri="{FF2B5EF4-FFF2-40B4-BE49-F238E27FC236}">
                <a16:creationId xmlns:a16="http://schemas.microsoft.com/office/drawing/2014/main" id="{CAB38E98-98B7-A558-27E2-E2A8A199770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55B1EE22-EB46-8109-8F5E-CB340FEF096F}"/>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D153C83C-0BCF-C8C6-BC47-69F837CA78A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EA56D62F-11C2-1291-68BC-9859D1E557FD}"/>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14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29B71-F8FA-2088-EE62-37AD18E84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6CAD9-DA6A-71EB-4161-4AB2A47023ED}"/>
              </a:ext>
            </a:extLst>
          </p:cNvPr>
          <p:cNvSpPr>
            <a:spLocks noGrp="1"/>
          </p:cNvSpPr>
          <p:nvPr>
            <p:ph type="title"/>
          </p:nvPr>
        </p:nvSpPr>
        <p:spPr>
          <a:xfrm>
            <a:off x="556727" y="242596"/>
            <a:ext cx="10863942" cy="419878"/>
          </a:xfrm>
        </p:spPr>
        <p:txBody>
          <a:bodyPr/>
          <a:lstStyle/>
          <a:p>
            <a:pPr algn="ctr"/>
            <a:r>
              <a:rPr lang="en-US" dirty="0"/>
              <a:t>Workflow diagram</a:t>
            </a:r>
          </a:p>
        </p:txBody>
      </p:sp>
      <p:sp>
        <p:nvSpPr>
          <p:cNvPr id="5" name="Rectangle 3">
            <a:extLst>
              <a:ext uri="{FF2B5EF4-FFF2-40B4-BE49-F238E27FC236}">
                <a16:creationId xmlns:a16="http://schemas.microsoft.com/office/drawing/2014/main" id="{E63566A8-FF17-8327-B9A8-33C1D0ADBF6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50A4B66B-657A-CA9A-5529-C5FCFC9E692C}"/>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9C2282A7-8E79-D49E-A690-EB6B8B43D6F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0E621CC1-8C52-DA33-CF6B-C7187679D903}"/>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7ED6F57-C901-5FAA-E4C0-74DF06202C2A}"/>
              </a:ext>
            </a:extLst>
          </p:cNvPr>
          <p:cNvPicPr>
            <a:picLocks noChangeAspect="1"/>
          </p:cNvPicPr>
          <p:nvPr/>
        </p:nvPicPr>
        <p:blipFill>
          <a:blip r:embed="rId2"/>
          <a:stretch>
            <a:fillRect/>
          </a:stretch>
        </p:blipFill>
        <p:spPr>
          <a:xfrm>
            <a:off x="771331" y="950199"/>
            <a:ext cx="10863942" cy="5553237"/>
          </a:xfrm>
          <a:prstGeom prst="rect">
            <a:avLst/>
          </a:prstGeom>
        </p:spPr>
      </p:pic>
    </p:spTree>
    <p:extLst>
      <p:ext uri="{BB962C8B-B14F-4D97-AF65-F5344CB8AC3E}">
        <p14:creationId xmlns:p14="http://schemas.microsoft.com/office/powerpoint/2010/main" val="1237199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DEE6A-4DF6-D65A-1374-10BB6DEF6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42518C-8E39-8F82-50B1-7DAF8BF2E43F}"/>
              </a:ext>
            </a:extLst>
          </p:cNvPr>
          <p:cNvSpPr>
            <a:spLocks noGrp="1"/>
          </p:cNvSpPr>
          <p:nvPr>
            <p:ph type="title"/>
          </p:nvPr>
        </p:nvSpPr>
        <p:spPr>
          <a:xfrm>
            <a:off x="556727" y="242596"/>
            <a:ext cx="10863942" cy="419878"/>
          </a:xfrm>
        </p:spPr>
        <p:txBody>
          <a:bodyPr/>
          <a:lstStyle/>
          <a:p>
            <a:pPr algn="ctr"/>
            <a:r>
              <a:rPr lang="en-US" dirty="0"/>
              <a:t>Workflow diagram</a:t>
            </a:r>
          </a:p>
        </p:txBody>
      </p:sp>
      <p:sp>
        <p:nvSpPr>
          <p:cNvPr id="5" name="Rectangle 3">
            <a:extLst>
              <a:ext uri="{FF2B5EF4-FFF2-40B4-BE49-F238E27FC236}">
                <a16:creationId xmlns:a16="http://schemas.microsoft.com/office/drawing/2014/main" id="{2BC60EE6-BCBF-928E-9DE1-08E1E8343D6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E41C394F-358A-2529-13AB-6CFFA13FF208}"/>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5C2D73C6-2686-0010-F374-F20BC1C7FED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D190FAC3-3818-ABE1-A0CF-B1D4AAA396EC}"/>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51264A1-52D4-65A8-3D0C-96B9191283AC}"/>
              </a:ext>
            </a:extLst>
          </p:cNvPr>
          <p:cNvPicPr>
            <a:picLocks noChangeAspect="1"/>
          </p:cNvPicPr>
          <p:nvPr/>
        </p:nvPicPr>
        <p:blipFill>
          <a:blip r:embed="rId2"/>
          <a:stretch>
            <a:fillRect/>
          </a:stretch>
        </p:blipFill>
        <p:spPr>
          <a:xfrm>
            <a:off x="4273421" y="876723"/>
            <a:ext cx="3564702" cy="5761213"/>
          </a:xfrm>
          <a:prstGeom prst="rect">
            <a:avLst/>
          </a:prstGeom>
        </p:spPr>
      </p:pic>
    </p:spTree>
    <p:extLst>
      <p:ext uri="{BB962C8B-B14F-4D97-AF65-F5344CB8AC3E}">
        <p14:creationId xmlns:p14="http://schemas.microsoft.com/office/powerpoint/2010/main" val="232301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AB254-BC9D-649F-8B6C-19662F07AA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D54FE-08EC-C54F-82DD-89F2DFBFDE66}"/>
              </a:ext>
            </a:extLst>
          </p:cNvPr>
          <p:cNvSpPr>
            <a:spLocks noGrp="1"/>
          </p:cNvSpPr>
          <p:nvPr>
            <p:ph type="title"/>
          </p:nvPr>
        </p:nvSpPr>
        <p:spPr>
          <a:xfrm>
            <a:off x="556727" y="242596"/>
            <a:ext cx="10863942" cy="419878"/>
          </a:xfrm>
        </p:spPr>
        <p:txBody>
          <a:bodyPr/>
          <a:lstStyle/>
          <a:p>
            <a:pPr algn="ctr"/>
            <a:r>
              <a:rPr lang="en-US" dirty="0"/>
              <a:t>Web interface (</a:t>
            </a:r>
            <a:r>
              <a:rPr lang="en-US" dirty="0" err="1"/>
              <a:t>gradio</a:t>
            </a:r>
            <a:r>
              <a:rPr lang="en-US" dirty="0"/>
              <a:t>)</a:t>
            </a:r>
          </a:p>
        </p:txBody>
      </p:sp>
      <p:sp>
        <p:nvSpPr>
          <p:cNvPr id="5" name="Rectangle 3">
            <a:extLst>
              <a:ext uri="{FF2B5EF4-FFF2-40B4-BE49-F238E27FC236}">
                <a16:creationId xmlns:a16="http://schemas.microsoft.com/office/drawing/2014/main" id="{59440E39-10AD-8E3A-738A-B49E0693ACE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6BB38E5D-780A-6C56-9D8A-B62096C69572}"/>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03E084CB-09C4-0883-8DAF-61293AA9E59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C0884B38-9090-942F-B01E-AA6AD135A884}"/>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1999F92-8980-2BFE-45F4-C38FFCCD24E8}"/>
              </a:ext>
            </a:extLst>
          </p:cNvPr>
          <p:cNvPicPr>
            <a:picLocks noChangeAspect="1"/>
          </p:cNvPicPr>
          <p:nvPr/>
        </p:nvPicPr>
        <p:blipFill>
          <a:blip r:embed="rId2"/>
          <a:stretch>
            <a:fillRect/>
          </a:stretch>
        </p:blipFill>
        <p:spPr>
          <a:xfrm>
            <a:off x="163316" y="1805799"/>
            <a:ext cx="11865368" cy="3246401"/>
          </a:xfrm>
          <a:prstGeom prst="rect">
            <a:avLst/>
          </a:prstGeom>
        </p:spPr>
      </p:pic>
    </p:spTree>
    <p:extLst>
      <p:ext uri="{BB962C8B-B14F-4D97-AF65-F5344CB8AC3E}">
        <p14:creationId xmlns:p14="http://schemas.microsoft.com/office/powerpoint/2010/main" val="187055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3CF8A-1151-0C40-5113-A908FA981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906CE-8E0B-EE58-BD45-424233517909}"/>
              </a:ext>
            </a:extLst>
          </p:cNvPr>
          <p:cNvSpPr>
            <a:spLocks noGrp="1"/>
          </p:cNvSpPr>
          <p:nvPr>
            <p:ph type="title"/>
          </p:nvPr>
        </p:nvSpPr>
        <p:spPr>
          <a:xfrm>
            <a:off x="556727" y="242596"/>
            <a:ext cx="10863942" cy="419878"/>
          </a:xfrm>
        </p:spPr>
        <p:txBody>
          <a:bodyPr/>
          <a:lstStyle/>
          <a:p>
            <a:pPr algn="ctr"/>
            <a:r>
              <a:rPr lang="en-US" dirty="0"/>
              <a:t>Web interface (</a:t>
            </a:r>
            <a:r>
              <a:rPr lang="en-US" dirty="0" err="1"/>
              <a:t>gradio</a:t>
            </a:r>
            <a:r>
              <a:rPr lang="en-US" dirty="0"/>
              <a:t>)</a:t>
            </a:r>
          </a:p>
        </p:txBody>
      </p:sp>
      <p:sp>
        <p:nvSpPr>
          <p:cNvPr id="5" name="Rectangle 3">
            <a:extLst>
              <a:ext uri="{FF2B5EF4-FFF2-40B4-BE49-F238E27FC236}">
                <a16:creationId xmlns:a16="http://schemas.microsoft.com/office/drawing/2014/main" id="{A17B2ADB-D1A3-3083-DEB3-235BC159649C}"/>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FEA3E3E9-B1BE-E646-6AE5-F015F6FD238E}"/>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176AFF5D-D29A-A8BC-927F-B51DBDA5FF3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98CB4401-95F4-E9F1-3AA3-C56FFBF0E4F8}"/>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514A2A9-1F45-2172-5692-019D43F5CD57}"/>
              </a:ext>
            </a:extLst>
          </p:cNvPr>
          <p:cNvPicPr>
            <a:picLocks noChangeAspect="1"/>
          </p:cNvPicPr>
          <p:nvPr/>
        </p:nvPicPr>
        <p:blipFill>
          <a:blip r:embed="rId2"/>
          <a:stretch>
            <a:fillRect/>
          </a:stretch>
        </p:blipFill>
        <p:spPr>
          <a:xfrm>
            <a:off x="696686" y="1480571"/>
            <a:ext cx="11069422" cy="3292931"/>
          </a:xfrm>
          <a:prstGeom prst="rect">
            <a:avLst/>
          </a:prstGeom>
        </p:spPr>
      </p:pic>
    </p:spTree>
    <p:extLst>
      <p:ext uri="{BB962C8B-B14F-4D97-AF65-F5344CB8AC3E}">
        <p14:creationId xmlns:p14="http://schemas.microsoft.com/office/powerpoint/2010/main" val="156590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82A20-D3FC-76FB-E608-35E9D4F1D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FCB91-FFD9-481A-0B09-15F96E1C764F}"/>
              </a:ext>
            </a:extLst>
          </p:cNvPr>
          <p:cNvSpPr>
            <a:spLocks noGrp="1"/>
          </p:cNvSpPr>
          <p:nvPr>
            <p:ph type="title"/>
          </p:nvPr>
        </p:nvSpPr>
        <p:spPr>
          <a:xfrm>
            <a:off x="556727" y="242596"/>
            <a:ext cx="10863942" cy="419878"/>
          </a:xfrm>
        </p:spPr>
        <p:txBody>
          <a:bodyPr/>
          <a:lstStyle/>
          <a:p>
            <a:pPr algn="ctr"/>
            <a:r>
              <a:rPr lang="en-US" dirty="0"/>
              <a:t>Web interface (</a:t>
            </a:r>
            <a:r>
              <a:rPr lang="en-US" dirty="0" err="1"/>
              <a:t>gradio</a:t>
            </a:r>
            <a:r>
              <a:rPr lang="en-US" dirty="0"/>
              <a:t>)</a:t>
            </a:r>
          </a:p>
        </p:txBody>
      </p:sp>
      <p:sp>
        <p:nvSpPr>
          <p:cNvPr id="5" name="Rectangle 3">
            <a:extLst>
              <a:ext uri="{FF2B5EF4-FFF2-40B4-BE49-F238E27FC236}">
                <a16:creationId xmlns:a16="http://schemas.microsoft.com/office/drawing/2014/main" id="{AF12F129-7C1B-AF34-3525-0E7D0ECFC65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1309A3FC-1B0D-8E6C-AF34-8558D653553C}"/>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A3E226F1-DB50-17F5-0213-7F391515A79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D9C1AC2B-35C0-A229-1508-5EA173F80EB4}"/>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C7B85F1-35EF-44F5-90E9-D98951CBB60C}"/>
              </a:ext>
            </a:extLst>
          </p:cNvPr>
          <p:cNvPicPr>
            <a:picLocks noChangeAspect="1"/>
          </p:cNvPicPr>
          <p:nvPr/>
        </p:nvPicPr>
        <p:blipFill>
          <a:blip r:embed="rId2"/>
          <a:stretch>
            <a:fillRect/>
          </a:stretch>
        </p:blipFill>
        <p:spPr>
          <a:xfrm>
            <a:off x="273815" y="933233"/>
            <a:ext cx="11644369" cy="4991533"/>
          </a:xfrm>
          <a:prstGeom prst="rect">
            <a:avLst/>
          </a:prstGeom>
        </p:spPr>
      </p:pic>
    </p:spTree>
    <p:extLst>
      <p:ext uri="{BB962C8B-B14F-4D97-AF65-F5344CB8AC3E}">
        <p14:creationId xmlns:p14="http://schemas.microsoft.com/office/powerpoint/2010/main" val="389098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8C91B-572C-C617-77A3-A01E9B5DC6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37BD5-A540-98FD-2354-656D33701946}"/>
              </a:ext>
            </a:extLst>
          </p:cNvPr>
          <p:cNvSpPr>
            <a:spLocks noGrp="1"/>
          </p:cNvSpPr>
          <p:nvPr>
            <p:ph type="title"/>
          </p:nvPr>
        </p:nvSpPr>
        <p:spPr>
          <a:xfrm>
            <a:off x="556727" y="242596"/>
            <a:ext cx="10863942" cy="419878"/>
          </a:xfrm>
        </p:spPr>
        <p:txBody>
          <a:bodyPr/>
          <a:lstStyle/>
          <a:p>
            <a:pPr algn="ctr"/>
            <a:r>
              <a:rPr lang="en-US" dirty="0"/>
              <a:t>Web interface (</a:t>
            </a:r>
            <a:r>
              <a:rPr lang="en-US" dirty="0" err="1"/>
              <a:t>gradio</a:t>
            </a:r>
            <a:r>
              <a:rPr lang="en-US" dirty="0"/>
              <a:t>)</a:t>
            </a:r>
          </a:p>
        </p:txBody>
      </p:sp>
      <p:sp>
        <p:nvSpPr>
          <p:cNvPr id="5" name="Rectangle 3">
            <a:extLst>
              <a:ext uri="{FF2B5EF4-FFF2-40B4-BE49-F238E27FC236}">
                <a16:creationId xmlns:a16="http://schemas.microsoft.com/office/drawing/2014/main" id="{C2CD889F-CB5B-C180-937C-69386EB976AC}"/>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3D75A3DF-3E49-C2C4-A402-60B062944B60}"/>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B359A1FC-48F1-CE0C-48D5-BB0BA4CF45B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89E20FED-2235-ADE4-871A-6BD2588E4FB7}"/>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F05D3437-6BAF-8C43-1011-458BEB4E7260}"/>
              </a:ext>
            </a:extLst>
          </p:cNvPr>
          <p:cNvPicPr>
            <a:picLocks noChangeAspect="1"/>
          </p:cNvPicPr>
          <p:nvPr/>
        </p:nvPicPr>
        <p:blipFill>
          <a:blip r:embed="rId2"/>
          <a:stretch>
            <a:fillRect/>
          </a:stretch>
        </p:blipFill>
        <p:spPr>
          <a:xfrm>
            <a:off x="696686" y="802434"/>
            <a:ext cx="11362404" cy="2836505"/>
          </a:xfrm>
          <a:prstGeom prst="rect">
            <a:avLst/>
          </a:prstGeom>
        </p:spPr>
      </p:pic>
      <p:pic>
        <p:nvPicPr>
          <p:cNvPr id="16" name="Picture 15">
            <a:extLst>
              <a:ext uri="{FF2B5EF4-FFF2-40B4-BE49-F238E27FC236}">
                <a16:creationId xmlns:a16="http://schemas.microsoft.com/office/drawing/2014/main" id="{0402FC5D-D9E4-3417-3E46-982ED26B440C}"/>
              </a:ext>
            </a:extLst>
          </p:cNvPr>
          <p:cNvPicPr>
            <a:picLocks noChangeAspect="1"/>
          </p:cNvPicPr>
          <p:nvPr/>
        </p:nvPicPr>
        <p:blipFill>
          <a:blip r:embed="rId3"/>
          <a:stretch>
            <a:fillRect/>
          </a:stretch>
        </p:blipFill>
        <p:spPr>
          <a:xfrm>
            <a:off x="696686" y="3631068"/>
            <a:ext cx="11362405" cy="2949196"/>
          </a:xfrm>
          <a:prstGeom prst="rect">
            <a:avLst/>
          </a:prstGeom>
        </p:spPr>
      </p:pic>
    </p:spTree>
    <p:extLst>
      <p:ext uri="{BB962C8B-B14F-4D97-AF65-F5344CB8AC3E}">
        <p14:creationId xmlns:p14="http://schemas.microsoft.com/office/powerpoint/2010/main" val="373175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19610-CC2A-0ACE-569B-38F6F5DA8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ADA46-94EE-2B92-69ED-442ED122BDC4}"/>
              </a:ext>
            </a:extLst>
          </p:cNvPr>
          <p:cNvSpPr>
            <a:spLocks noGrp="1"/>
          </p:cNvSpPr>
          <p:nvPr>
            <p:ph type="title"/>
          </p:nvPr>
        </p:nvSpPr>
        <p:spPr>
          <a:xfrm>
            <a:off x="556727" y="242596"/>
            <a:ext cx="10863942" cy="419878"/>
          </a:xfrm>
        </p:spPr>
        <p:txBody>
          <a:bodyPr/>
          <a:lstStyle/>
          <a:p>
            <a:pPr algn="ctr"/>
            <a:r>
              <a:rPr lang="en-US" dirty="0"/>
              <a:t>Web interface (</a:t>
            </a:r>
            <a:r>
              <a:rPr lang="en-US" dirty="0" err="1"/>
              <a:t>gradio</a:t>
            </a:r>
            <a:r>
              <a:rPr lang="en-US" dirty="0"/>
              <a:t>)</a:t>
            </a:r>
          </a:p>
        </p:txBody>
      </p:sp>
      <p:sp>
        <p:nvSpPr>
          <p:cNvPr id="5" name="Rectangle 3">
            <a:extLst>
              <a:ext uri="{FF2B5EF4-FFF2-40B4-BE49-F238E27FC236}">
                <a16:creationId xmlns:a16="http://schemas.microsoft.com/office/drawing/2014/main" id="{709EA10E-DD2B-F1AF-90AF-CD420221C97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5B0D293C-DC2C-13EC-F02E-A5AF72A5C643}"/>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921E41FB-6C33-138C-749A-EF51E401EE9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FAE8CE44-4911-4057-1A7E-02C033CFF9F3}"/>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4AD97E0-2A4B-85DA-259C-8D07F6A21765}"/>
              </a:ext>
            </a:extLst>
          </p:cNvPr>
          <p:cNvPicPr>
            <a:picLocks noChangeAspect="1"/>
          </p:cNvPicPr>
          <p:nvPr/>
        </p:nvPicPr>
        <p:blipFill>
          <a:blip r:embed="rId2"/>
          <a:stretch>
            <a:fillRect/>
          </a:stretch>
        </p:blipFill>
        <p:spPr>
          <a:xfrm>
            <a:off x="374742" y="743310"/>
            <a:ext cx="11629128" cy="6043184"/>
          </a:xfrm>
          <a:prstGeom prst="rect">
            <a:avLst/>
          </a:prstGeom>
        </p:spPr>
      </p:pic>
    </p:spTree>
    <p:extLst>
      <p:ext uri="{BB962C8B-B14F-4D97-AF65-F5344CB8AC3E}">
        <p14:creationId xmlns:p14="http://schemas.microsoft.com/office/powerpoint/2010/main" val="1815180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3B614-8A94-4873-A710-6B5DAAD5F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CE16D-7F86-54B7-6ABC-BE445EA97A2B}"/>
              </a:ext>
            </a:extLst>
          </p:cNvPr>
          <p:cNvSpPr>
            <a:spLocks noGrp="1"/>
          </p:cNvSpPr>
          <p:nvPr>
            <p:ph type="title"/>
          </p:nvPr>
        </p:nvSpPr>
        <p:spPr>
          <a:xfrm>
            <a:off x="556727" y="242596"/>
            <a:ext cx="10863942" cy="419878"/>
          </a:xfrm>
        </p:spPr>
        <p:txBody>
          <a:bodyPr/>
          <a:lstStyle/>
          <a:p>
            <a:pPr algn="ctr"/>
            <a:r>
              <a:rPr lang="en-US" dirty="0"/>
              <a:t>Web interface (</a:t>
            </a:r>
            <a:r>
              <a:rPr lang="en-US" dirty="0" err="1"/>
              <a:t>gradio</a:t>
            </a:r>
            <a:r>
              <a:rPr lang="en-US" dirty="0"/>
              <a:t>)</a:t>
            </a:r>
          </a:p>
        </p:txBody>
      </p:sp>
      <p:sp>
        <p:nvSpPr>
          <p:cNvPr id="5" name="Rectangle 3">
            <a:extLst>
              <a:ext uri="{FF2B5EF4-FFF2-40B4-BE49-F238E27FC236}">
                <a16:creationId xmlns:a16="http://schemas.microsoft.com/office/drawing/2014/main" id="{709F4674-8788-80FC-E477-C11769852F8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6FA4EC07-A260-0B81-03B4-06DD21302BCB}"/>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BA22096A-A76B-F240-006F-6B6677B0E81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8D1086B6-6780-E63D-58FB-32784BF0E0B3}"/>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612FBBC-DB22-58BA-D934-56A8F379C33A}"/>
              </a:ext>
            </a:extLst>
          </p:cNvPr>
          <p:cNvPicPr>
            <a:picLocks noChangeAspect="1"/>
          </p:cNvPicPr>
          <p:nvPr/>
        </p:nvPicPr>
        <p:blipFill>
          <a:blip r:embed="rId2"/>
          <a:stretch>
            <a:fillRect/>
          </a:stretch>
        </p:blipFill>
        <p:spPr>
          <a:xfrm>
            <a:off x="626706" y="877077"/>
            <a:ext cx="10938588" cy="5649614"/>
          </a:xfrm>
          <a:prstGeom prst="rect">
            <a:avLst/>
          </a:prstGeom>
        </p:spPr>
      </p:pic>
    </p:spTree>
    <p:extLst>
      <p:ext uri="{BB962C8B-B14F-4D97-AF65-F5344CB8AC3E}">
        <p14:creationId xmlns:p14="http://schemas.microsoft.com/office/powerpoint/2010/main" val="113332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B00-81F0-AB7C-411C-51E96EE95CC0}"/>
              </a:ext>
            </a:extLst>
          </p:cNvPr>
          <p:cNvSpPr>
            <a:spLocks noGrp="1"/>
          </p:cNvSpPr>
          <p:nvPr>
            <p:ph type="title"/>
          </p:nvPr>
        </p:nvSpPr>
        <p:spPr>
          <a:xfrm>
            <a:off x="4453128" y="457200"/>
            <a:ext cx="6858000" cy="609411"/>
          </a:xfrm>
        </p:spPr>
        <p:txBody>
          <a:bodyPr/>
          <a:lstStyle/>
          <a:p>
            <a:r>
              <a:rPr lang="en-US" dirty="0"/>
              <a:t>TABLE OF CONTENT</a:t>
            </a:r>
          </a:p>
        </p:txBody>
      </p:sp>
      <p:pic>
        <p:nvPicPr>
          <p:cNvPr id="65" name="Picture Placeholder 64" descr="Avocado and egg on toast">
            <a:extLst>
              <a:ext uri="{FF2B5EF4-FFF2-40B4-BE49-F238E27FC236}">
                <a16:creationId xmlns:a16="http://schemas.microsoft.com/office/drawing/2014/main" id="{0D32CEB2-770F-E962-99F3-CAF2B4D5BAE7}"/>
              </a:ext>
              <a:ext uri="{C183D7F6-B498-43B3-948B-1728B52AA6E4}">
                <adec:decorative xmlns:adec="http://schemas.microsoft.com/office/drawing/2017/decorative" val="0"/>
              </a:ext>
            </a:extLst>
          </p:cNvPr>
          <p:cNvPicPr>
            <a:picLocks noGrp="1" noChangeAspect="1"/>
          </p:cNvPicPr>
          <p:nvPr>
            <p:ph type="pic" sz="quarter" idx="10"/>
          </p:nvPr>
        </p:nvPicPr>
        <p:blipFill>
          <a:blip r:embed="rId2"/>
          <a:srcRect l="20" r="20"/>
          <a:stretch/>
        </p:blipFill>
        <p:spPr>
          <a:xfrm>
            <a:off x="0" y="0"/>
            <a:ext cx="3971109" cy="6858000"/>
          </a:xfrm>
        </p:spPr>
      </p:pic>
      <p:sp>
        <p:nvSpPr>
          <p:cNvPr id="26" name="Subtitle 25">
            <a:extLst>
              <a:ext uri="{FF2B5EF4-FFF2-40B4-BE49-F238E27FC236}">
                <a16:creationId xmlns:a16="http://schemas.microsoft.com/office/drawing/2014/main" id="{0E47F655-33C8-105E-526D-9571954DB82E}"/>
              </a:ext>
            </a:extLst>
          </p:cNvPr>
          <p:cNvSpPr>
            <a:spLocks noGrp="1"/>
          </p:cNvSpPr>
          <p:nvPr>
            <p:ph type="subTitle" idx="11"/>
          </p:nvPr>
        </p:nvSpPr>
        <p:spPr>
          <a:xfrm>
            <a:off x="4453127" y="1234439"/>
            <a:ext cx="7042187" cy="4961087"/>
          </a:xfrm>
        </p:spPr>
        <p:txBody>
          <a:bodyPr/>
          <a:lstStyle/>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Introduction</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Objective</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Data sources and Format</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Data Preprocessing</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Models/Algorithms used</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Process Description</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Workflow Diagram</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User Interface</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Result</a:t>
            </a:r>
          </a:p>
          <a:p>
            <a:pPr marL="342900" lvl="0" indent="-342900">
              <a:buFont typeface="Wingdings" panose="05000000000000000000" pitchFamily="2" charset="2"/>
              <a:buChar char="§"/>
            </a:pPr>
            <a:r>
              <a:rPr lang="en-US" sz="2400" i="0"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355037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20719-38B1-684A-AEED-09B300180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F1ED4-21AC-B4CE-A154-714632B841D7}"/>
              </a:ext>
            </a:extLst>
          </p:cNvPr>
          <p:cNvSpPr>
            <a:spLocks noGrp="1"/>
          </p:cNvSpPr>
          <p:nvPr>
            <p:ph type="title"/>
          </p:nvPr>
        </p:nvSpPr>
        <p:spPr>
          <a:xfrm>
            <a:off x="4453128" y="457200"/>
            <a:ext cx="6858000" cy="609411"/>
          </a:xfrm>
        </p:spPr>
        <p:txBody>
          <a:bodyPr/>
          <a:lstStyle/>
          <a:p>
            <a:r>
              <a:rPr lang="en-US" dirty="0"/>
              <a:t>RESULTS</a:t>
            </a:r>
          </a:p>
        </p:txBody>
      </p:sp>
      <p:sp>
        <p:nvSpPr>
          <p:cNvPr id="26" name="Subtitle 25">
            <a:extLst>
              <a:ext uri="{FF2B5EF4-FFF2-40B4-BE49-F238E27FC236}">
                <a16:creationId xmlns:a16="http://schemas.microsoft.com/office/drawing/2014/main" id="{0EE83F34-B219-E72C-F44B-7740BC2516F2}"/>
              </a:ext>
            </a:extLst>
          </p:cNvPr>
          <p:cNvSpPr>
            <a:spLocks noGrp="1"/>
          </p:cNvSpPr>
          <p:nvPr>
            <p:ph type="subTitle" idx="11"/>
          </p:nvPr>
        </p:nvSpPr>
        <p:spPr>
          <a:xfrm>
            <a:off x="4453127" y="1234439"/>
            <a:ext cx="7042187" cy="4961087"/>
          </a:xfrm>
        </p:spPr>
        <p:txBody>
          <a:bodyPr/>
          <a:lstStyle/>
          <a:p>
            <a:endParaRPr lang="en-US" dirty="0"/>
          </a:p>
          <a:p>
            <a:endParaRPr lang="en-US" dirty="0"/>
          </a:p>
          <a:p>
            <a:endParaRPr lang="en-US" dirty="0"/>
          </a:p>
          <a:p>
            <a:endParaRPr lang="en-IN" dirty="0"/>
          </a:p>
        </p:txBody>
      </p:sp>
      <p:sp>
        <p:nvSpPr>
          <p:cNvPr id="5" name="Rectangle 3">
            <a:extLst>
              <a:ext uri="{FF2B5EF4-FFF2-40B4-BE49-F238E27FC236}">
                <a16:creationId xmlns:a16="http://schemas.microsoft.com/office/drawing/2014/main" id="{22CD88F3-4B12-B083-6655-AAD81DBF67C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8BBC867A-2D70-7AC6-8B32-EB494EFB06BC}"/>
              </a:ext>
            </a:extLst>
          </p:cNvPr>
          <p:cNvSpPr txBox="1">
            <a:spLocks/>
          </p:cNvSpPr>
          <p:nvPr/>
        </p:nvSpPr>
        <p:spPr>
          <a:xfrm>
            <a:off x="4453127" y="1234439"/>
            <a:ext cx="7042187" cy="4961087"/>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The </a:t>
            </a:r>
            <a:r>
              <a:rPr lang="en-US" sz="1600" i="0" dirty="0">
                <a:solidFill>
                  <a:srgbClr val="FFFF00"/>
                </a:solidFill>
                <a:latin typeface="Times New Roman" panose="02020603050405020304" pitchFamily="18" charset="0"/>
                <a:cs typeface="Times New Roman" panose="02020603050405020304" pitchFamily="18" charset="0"/>
              </a:rPr>
              <a:t>text-based recommender </a:t>
            </a:r>
            <a:r>
              <a:rPr lang="en-US" sz="1600" i="0" dirty="0">
                <a:latin typeface="Times New Roman" panose="02020603050405020304" pitchFamily="18" charset="0"/>
                <a:cs typeface="Times New Roman" panose="02020603050405020304" pitchFamily="18" charset="0"/>
              </a:rPr>
              <a:t>in this system uses the </a:t>
            </a:r>
            <a:r>
              <a:rPr lang="en-US" sz="1600" i="0" dirty="0" err="1">
                <a:latin typeface="Times New Roman" panose="02020603050405020304" pitchFamily="18" charset="0"/>
                <a:cs typeface="Times New Roman" panose="02020603050405020304" pitchFamily="18" charset="0"/>
              </a:rPr>
              <a:t>SentenceTransformer</a:t>
            </a:r>
            <a:r>
              <a:rPr lang="en-US" sz="1600" i="0" dirty="0">
                <a:latin typeface="Times New Roman" panose="02020603050405020304" pitchFamily="18" charset="0"/>
                <a:cs typeface="Times New Roman" panose="02020603050405020304" pitchFamily="18" charset="0"/>
              </a:rPr>
              <a:t> model to understand user queries and recommend relevant recipes. It achieved an average </a:t>
            </a:r>
            <a:r>
              <a:rPr lang="en-US" sz="1600" i="0" dirty="0">
                <a:solidFill>
                  <a:srgbClr val="FFFF00"/>
                </a:solidFill>
                <a:latin typeface="Times New Roman" panose="02020603050405020304" pitchFamily="18" charset="0"/>
                <a:cs typeface="Times New Roman" panose="02020603050405020304" pitchFamily="18" charset="0"/>
              </a:rPr>
              <a:t>relevance score of around 93%</a:t>
            </a:r>
            <a:r>
              <a:rPr lang="en-US" sz="1600" i="0" dirty="0">
                <a:latin typeface="Times New Roman" panose="02020603050405020304" pitchFamily="18" charset="0"/>
                <a:cs typeface="Times New Roman" panose="02020603050405020304" pitchFamily="18" charset="0"/>
              </a:rPr>
              <a:t>, meaning it could accurately match queries like "healthy lunch" or "quick dinner" to suitable recipes. The response time was fast, typically under one second.</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The </a:t>
            </a:r>
            <a:r>
              <a:rPr lang="en-US" sz="1600" i="0" dirty="0">
                <a:solidFill>
                  <a:srgbClr val="FFFF00"/>
                </a:solidFill>
                <a:latin typeface="Times New Roman" panose="02020603050405020304" pitchFamily="18" charset="0"/>
                <a:cs typeface="Times New Roman" panose="02020603050405020304" pitchFamily="18" charset="0"/>
              </a:rPr>
              <a:t>image-based module </a:t>
            </a:r>
            <a:r>
              <a:rPr lang="en-US" sz="1600" i="0" dirty="0">
                <a:latin typeface="Times New Roman" panose="02020603050405020304" pitchFamily="18" charset="0"/>
                <a:cs typeface="Times New Roman" panose="02020603050405020304" pitchFamily="18" charset="0"/>
              </a:rPr>
              <a:t>uses the </a:t>
            </a:r>
            <a:r>
              <a:rPr lang="en-US" sz="1600" i="0" dirty="0">
                <a:solidFill>
                  <a:schemeClr val="tx1"/>
                </a:solidFill>
                <a:latin typeface="Times New Roman" panose="02020603050405020304" pitchFamily="18" charset="0"/>
                <a:cs typeface="Times New Roman" panose="02020603050405020304" pitchFamily="18" charset="0"/>
              </a:rPr>
              <a:t>ResNet50 model</a:t>
            </a:r>
            <a:r>
              <a:rPr lang="en-US" sz="1600" i="0" dirty="0">
                <a:latin typeface="Times New Roman" panose="02020603050405020304" pitchFamily="18" charset="0"/>
                <a:cs typeface="Times New Roman" panose="02020603050405020304" pitchFamily="18" charset="0"/>
              </a:rPr>
              <a:t>, which classifies food items from uploaded images. It worked well for common food categories like pizza, pasta, and salad, reaching an </a:t>
            </a:r>
            <a:r>
              <a:rPr lang="en-US" sz="1600" i="0" dirty="0">
                <a:solidFill>
                  <a:srgbClr val="FFFF00"/>
                </a:solidFill>
                <a:latin typeface="Times New Roman" panose="02020603050405020304" pitchFamily="18" charset="0"/>
                <a:cs typeface="Times New Roman" panose="02020603050405020304" pitchFamily="18" charset="0"/>
              </a:rPr>
              <a:t>accuracy of 86–91%. </a:t>
            </a:r>
            <a:r>
              <a:rPr lang="en-US" sz="1600" i="0" dirty="0">
                <a:latin typeface="Times New Roman" panose="02020603050405020304" pitchFamily="18" charset="0"/>
                <a:cs typeface="Times New Roman" panose="02020603050405020304" pitchFamily="18" charset="0"/>
              </a:rPr>
              <a:t>Image processing was quick, averaging about 0.8 seconds, though accuracy dropped slightly for blurry or unclear images.</a:t>
            </a:r>
          </a:p>
          <a:p>
            <a:pPr marL="285750" indent="-285750" algn="just">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The </a:t>
            </a:r>
            <a:r>
              <a:rPr lang="en-US" sz="1600" i="0" dirty="0">
                <a:solidFill>
                  <a:srgbClr val="FFFF00"/>
                </a:solidFill>
                <a:latin typeface="Times New Roman" panose="02020603050405020304" pitchFamily="18" charset="0"/>
                <a:cs typeface="Times New Roman" panose="02020603050405020304" pitchFamily="18" charset="0"/>
              </a:rPr>
              <a:t>chatbot module </a:t>
            </a:r>
            <a:r>
              <a:rPr lang="en-US" sz="1600" i="0" dirty="0">
                <a:latin typeface="Times New Roman" panose="02020603050405020304" pitchFamily="18" charset="0"/>
                <a:cs typeface="Times New Roman" panose="02020603050405020304" pitchFamily="18" charset="0"/>
              </a:rPr>
              <a:t>uses a simple rule-based approach. It detects keywords like "spicy" or "sweet" and recommends matching recipes instantly. While it doesn’t use AI, it ensures fast and error-free responses and even gives a random suggestion if no keywords are found.</a:t>
            </a:r>
          </a:p>
          <a:p>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A79944A4-635E-2400-92C6-C3F770179E0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09A75BFC-F460-A894-AD96-79608EF86DC8}"/>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Placeholder 17" descr="A bowl of cereal with fruit and yogurt">
            <a:extLst>
              <a:ext uri="{FF2B5EF4-FFF2-40B4-BE49-F238E27FC236}">
                <a16:creationId xmlns:a16="http://schemas.microsoft.com/office/drawing/2014/main" id="{F8E220E9-1F10-7C87-2713-E38D9E03E24A}"/>
              </a:ext>
            </a:extLst>
          </p:cNvPr>
          <p:cNvPicPr>
            <a:picLocks noGrp="1" noChangeAspect="1"/>
          </p:cNvPicPr>
          <p:nvPr>
            <p:ph type="pic" sz="quarter" idx="10"/>
          </p:nvPr>
        </p:nvPicPr>
        <p:blipFill>
          <a:blip r:embed="rId2"/>
          <a:srcRect l="24313" r="24313"/>
          <a:stretch/>
        </p:blipFill>
        <p:spPr>
          <a:xfrm>
            <a:off x="-1" y="0"/>
            <a:ext cx="4348065" cy="6858000"/>
          </a:xfrm>
        </p:spPr>
      </p:pic>
    </p:spTree>
    <p:extLst>
      <p:ext uri="{BB962C8B-B14F-4D97-AF65-F5344CB8AC3E}">
        <p14:creationId xmlns:p14="http://schemas.microsoft.com/office/powerpoint/2010/main" val="2856720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E3C1C-22A5-8115-4312-E079BAFA48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314B0-2658-B1A8-C10B-E1781667944C}"/>
              </a:ext>
            </a:extLst>
          </p:cNvPr>
          <p:cNvSpPr>
            <a:spLocks noGrp="1"/>
          </p:cNvSpPr>
          <p:nvPr>
            <p:ph type="title"/>
          </p:nvPr>
        </p:nvSpPr>
        <p:spPr>
          <a:xfrm>
            <a:off x="556727" y="457200"/>
            <a:ext cx="10754401" cy="609411"/>
          </a:xfrm>
        </p:spPr>
        <p:txBody>
          <a:bodyPr/>
          <a:lstStyle/>
          <a:p>
            <a:r>
              <a:rPr lang="en-US" dirty="0"/>
              <a:t>conclusion</a:t>
            </a:r>
          </a:p>
        </p:txBody>
      </p:sp>
      <p:sp>
        <p:nvSpPr>
          <p:cNvPr id="26" name="Subtitle 25">
            <a:extLst>
              <a:ext uri="{FF2B5EF4-FFF2-40B4-BE49-F238E27FC236}">
                <a16:creationId xmlns:a16="http://schemas.microsoft.com/office/drawing/2014/main" id="{3331FAC1-AED5-9E3E-59F8-6DE2BB1EAD8D}"/>
              </a:ext>
            </a:extLst>
          </p:cNvPr>
          <p:cNvSpPr>
            <a:spLocks noGrp="1"/>
          </p:cNvSpPr>
          <p:nvPr>
            <p:ph type="subTitle" idx="11"/>
          </p:nvPr>
        </p:nvSpPr>
        <p:spPr>
          <a:xfrm>
            <a:off x="556727" y="1066611"/>
            <a:ext cx="11078546" cy="5511471"/>
          </a:xfrm>
        </p:spPr>
        <p:txBody>
          <a:bodyPr/>
          <a:lstStyle/>
          <a:p>
            <a:pPr marL="285750" lvl="0" indent="-285750" algn="just" eaLnBrk="0" fontAlgn="base" hangingPunct="0">
              <a:lnSpc>
                <a:spcPct val="100000"/>
              </a:lnSpc>
              <a:spcBef>
                <a:spcPct val="0"/>
              </a:spcBef>
              <a:spcAft>
                <a:spcPct val="0"/>
              </a:spcAft>
              <a:buClrTx/>
              <a:buSzTx/>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This project successfully developed a multimodal AI-powered food recommendation system that supports both text and image-based recipe suggestions. It addressed a practical problem by combining Natural Language Processing and Computer Vision to assist users in discovering suitable recipes based on their input. The system offers an intuitive interface built using </a:t>
            </a:r>
            <a:r>
              <a:rPr lang="en-US" sz="1600" i="0" dirty="0" err="1">
                <a:latin typeface="Times New Roman" panose="02020603050405020304" pitchFamily="18" charset="0"/>
                <a:cs typeface="Times New Roman" panose="02020603050405020304" pitchFamily="18" charset="0"/>
              </a:rPr>
              <a:t>Gradio</a:t>
            </a:r>
            <a:r>
              <a:rPr lang="en-US" sz="1600" i="0" dirty="0">
                <a:latin typeface="Times New Roman" panose="02020603050405020304" pitchFamily="18" charset="0"/>
                <a:cs typeface="Times New Roman" panose="02020603050405020304" pitchFamily="18" charset="0"/>
              </a:rPr>
              <a:t>, enabling interactive and real-time food recommendations.</a:t>
            </a:r>
          </a:p>
          <a:p>
            <a:pPr lvl="0" eaLnBrk="0" fontAlgn="base" hangingPunct="0">
              <a:lnSpc>
                <a:spcPct val="100000"/>
              </a:lnSpc>
              <a:spcBef>
                <a:spcPct val="0"/>
              </a:spcBef>
              <a:spcAft>
                <a:spcPct val="0"/>
              </a:spcAft>
              <a:buClrTx/>
              <a:buSzTx/>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algn="just" eaLnBrk="0" fontAlgn="base" hangingPunct="0">
              <a:lnSpc>
                <a:spcPct val="100000"/>
              </a:lnSpc>
              <a:spcBef>
                <a:spcPct val="0"/>
              </a:spcBef>
              <a:spcAft>
                <a:spcPct val="0"/>
              </a:spcAft>
              <a:buClrTx/>
              <a:buSzTx/>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By leveraging pre-trained models like </a:t>
            </a:r>
            <a:r>
              <a:rPr lang="en-US" sz="1600" i="0" dirty="0" err="1">
                <a:latin typeface="Times New Roman" panose="02020603050405020304" pitchFamily="18" charset="0"/>
                <a:cs typeface="Times New Roman" panose="02020603050405020304" pitchFamily="18" charset="0"/>
              </a:rPr>
              <a:t>SentenceTransformer</a:t>
            </a:r>
            <a:r>
              <a:rPr lang="en-US" sz="1600" i="0" dirty="0">
                <a:latin typeface="Times New Roman" panose="02020603050405020304" pitchFamily="18" charset="0"/>
                <a:cs typeface="Times New Roman" panose="02020603050405020304" pitchFamily="18" charset="0"/>
              </a:rPr>
              <a:t> for semantic text matching and ResNet50 for image classification, the system achieved strong performance with high accuracy and fast response times. The modular pipeline included efficient data preprocessing, embedding generation, and a rule-based chatbot, making it a well-rounded, responsive, and user-friendly application suitable for real-world use cases.</a:t>
            </a:r>
          </a:p>
          <a:p>
            <a:pPr marL="285750" lvl="0" indent="-285750"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lvl="0" indent="-285750" algn="just" eaLnBrk="0" fontAlgn="base" hangingPunct="0">
              <a:lnSpc>
                <a:spcPct val="100000"/>
              </a:lnSpc>
              <a:spcBef>
                <a:spcPct val="0"/>
              </a:spcBef>
              <a:spcAft>
                <a:spcPct val="0"/>
              </a:spcAft>
              <a:buClrTx/>
              <a:buSzTx/>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While the system met its core objectives effectively, it also highlighted areas for improvement, such as expanding dataset diversity, integrating smarter conversational agents, and introducing user personalization. These directions open the door for future enhancements, making this project not only a functional prototype but also a strong foundation for scalable AI applications in food tech and personalized recommendation systems.</a:t>
            </a:r>
            <a:endParaRPr lang="en-US" altLang="en-US" sz="1600" i="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5" name="Rectangle 3">
            <a:extLst>
              <a:ext uri="{FF2B5EF4-FFF2-40B4-BE49-F238E27FC236}">
                <a16:creationId xmlns:a16="http://schemas.microsoft.com/office/drawing/2014/main" id="{EB65B974-6DDD-2477-8FB7-A89447B62E9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F584C17B-7B96-A6E9-92C0-1E2F4BFC378D}"/>
              </a:ext>
            </a:extLst>
          </p:cNvPr>
          <p:cNvSpPr txBox="1">
            <a:spLocks/>
          </p:cNvSpPr>
          <p:nvPr/>
        </p:nvSpPr>
        <p:spPr>
          <a:xfrm>
            <a:off x="556727" y="1066611"/>
            <a:ext cx="10938587" cy="5128915"/>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CEEB209D-962A-3F3F-F654-1CEF6ECD2B1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E4DD00F3-C906-FC99-BFE3-F039E68D0DEF}"/>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480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1F51-E4AD-487F-CC59-9E17E03EAD08}"/>
              </a:ext>
            </a:extLst>
          </p:cNvPr>
          <p:cNvSpPr>
            <a:spLocks noGrp="1"/>
          </p:cNvSpPr>
          <p:nvPr>
            <p:ph type="title"/>
          </p:nvPr>
        </p:nvSpPr>
        <p:spPr>
          <a:xfrm>
            <a:off x="4453128" y="457200"/>
            <a:ext cx="6858000" cy="609411"/>
          </a:xfrm>
        </p:spPr>
        <p:txBody>
          <a:bodyPr/>
          <a:lstStyle/>
          <a:p>
            <a:r>
              <a:rPr lang="en-US" dirty="0"/>
              <a:t>introduction</a:t>
            </a:r>
          </a:p>
        </p:txBody>
      </p:sp>
      <p:sp>
        <p:nvSpPr>
          <p:cNvPr id="5" name="Subtitle 4">
            <a:extLst>
              <a:ext uri="{FF2B5EF4-FFF2-40B4-BE49-F238E27FC236}">
                <a16:creationId xmlns:a16="http://schemas.microsoft.com/office/drawing/2014/main" id="{121D4F93-EBCF-A001-1880-6C38EAF460C5}"/>
              </a:ext>
            </a:extLst>
          </p:cNvPr>
          <p:cNvSpPr>
            <a:spLocks noGrp="1"/>
          </p:cNvSpPr>
          <p:nvPr>
            <p:ph type="subTitle" idx="11"/>
          </p:nvPr>
        </p:nvSpPr>
        <p:spPr>
          <a:xfrm>
            <a:off x="4453128" y="1365068"/>
            <a:ext cx="7368759" cy="4826599"/>
          </a:xfrm>
        </p:spPr>
        <p:txBody>
          <a:bodyPr/>
          <a:lstStyle/>
          <a:p>
            <a:pPr marL="285750" indent="-285750" algn="just">
              <a:buFont typeface="Wingdings" panose="05000000000000000000" pitchFamily="2" charset="2"/>
              <a:buChar char="§"/>
            </a:pPr>
            <a:r>
              <a:rPr lang="en-US" sz="1800" b="0" i="0" dirty="0">
                <a:latin typeface="Times New Roman" panose="02020603050405020304" pitchFamily="18" charset="0"/>
                <a:cs typeface="Times New Roman" panose="02020603050405020304" pitchFamily="18" charset="0"/>
              </a:rPr>
              <a:t>The AI Powered Food Recommendation System is developed to help users discover suitable recipes based on either text inputs like ingredients or dish names, or through food images. With the growing variety of dietary preferences and recipe choices available online, users often feel overwhelmed when deciding what to cook. This system addresses that challenge by offering an intelligent way to suggest relevant recipes in a personalized and interactive manner.</a:t>
            </a:r>
          </a:p>
          <a:p>
            <a:pPr marL="285750" indent="-285750" algn="just">
              <a:buFont typeface="Wingdings" panose="05000000000000000000" pitchFamily="2" charset="2"/>
              <a:buChar char="§"/>
            </a:pPr>
            <a:r>
              <a:rPr lang="en-US" sz="1800" b="0" i="0" dirty="0">
                <a:latin typeface="Times New Roman" panose="02020603050405020304" pitchFamily="18" charset="0"/>
                <a:cs typeface="Times New Roman" panose="02020603050405020304" pitchFamily="18" charset="0"/>
              </a:rPr>
              <a:t>By combining visual and textual inputs, the system enhances the food discovery experience and simplifies decision-making in the kitchen. It supports users with varied needs—whether they are health-conscious, experimenting with new cuisines, or trying to make use of ingredients on hand. The user-friendly interface allows for easy interaction, making it accessible and practical for daily use.</a:t>
            </a:r>
          </a:p>
          <a:p>
            <a:endParaRPr lang="en-US" dirty="0"/>
          </a:p>
          <a:p>
            <a:endParaRPr lang="en-US" dirty="0"/>
          </a:p>
        </p:txBody>
      </p:sp>
      <p:pic>
        <p:nvPicPr>
          <p:cNvPr id="14" name="Picture Placeholder 13" descr="Close up of a salad">
            <a:extLst>
              <a:ext uri="{FF2B5EF4-FFF2-40B4-BE49-F238E27FC236}">
                <a16:creationId xmlns:a16="http://schemas.microsoft.com/office/drawing/2014/main" id="{3296FA11-B529-A1CB-8978-761397810A6F}"/>
              </a:ext>
            </a:extLst>
          </p:cNvPr>
          <p:cNvPicPr>
            <a:picLocks noGrp="1" noChangeAspect="1"/>
          </p:cNvPicPr>
          <p:nvPr>
            <p:ph type="pic" sz="quarter" idx="10"/>
          </p:nvPr>
        </p:nvPicPr>
        <p:blipFill>
          <a:blip r:embed="rId2"/>
          <a:srcRect t="20" b="20"/>
          <a:stretch/>
        </p:blipFill>
        <p:spPr>
          <a:xfrm>
            <a:off x="0" y="0"/>
            <a:ext cx="3971109" cy="6858000"/>
          </a:xfrm>
        </p:spPr>
      </p:pic>
    </p:spTree>
    <p:extLst>
      <p:ext uri="{BB962C8B-B14F-4D97-AF65-F5344CB8AC3E}">
        <p14:creationId xmlns:p14="http://schemas.microsoft.com/office/powerpoint/2010/main" val="340430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dumplings on a white surface">
            <a:extLst>
              <a:ext uri="{FF2B5EF4-FFF2-40B4-BE49-F238E27FC236}">
                <a16:creationId xmlns:a16="http://schemas.microsoft.com/office/drawing/2014/main" id="{00CB4E11-9C0E-4953-9D91-15AE6D339F54}"/>
              </a:ext>
            </a:extLst>
          </p:cNvPr>
          <p:cNvPicPr>
            <a:picLocks noGrp="1" noChangeAspect="1"/>
          </p:cNvPicPr>
          <p:nvPr>
            <p:ph type="pic" sz="quarter" idx="10"/>
          </p:nvPr>
        </p:nvPicPr>
        <p:blipFill>
          <a:blip r:embed="rId3"/>
          <a:srcRect/>
          <a:stretch>
            <a:fillRect/>
          </a:stretch>
        </p:blipFill>
        <p:spPr/>
      </p:pic>
      <p:sp>
        <p:nvSpPr>
          <p:cNvPr id="2" name="Title 1">
            <a:extLst>
              <a:ext uri="{FF2B5EF4-FFF2-40B4-BE49-F238E27FC236}">
                <a16:creationId xmlns:a16="http://schemas.microsoft.com/office/drawing/2014/main" id="{F81A7B86-8736-4CA0-9897-D9595F5DB884}"/>
              </a:ext>
            </a:extLst>
          </p:cNvPr>
          <p:cNvSpPr>
            <a:spLocks noGrp="1"/>
          </p:cNvSpPr>
          <p:nvPr>
            <p:ph type="title"/>
          </p:nvPr>
        </p:nvSpPr>
        <p:spPr>
          <a:xfrm>
            <a:off x="467712" y="457200"/>
            <a:ext cx="11253234" cy="727364"/>
          </a:xfrm>
        </p:spPr>
        <p:txBody>
          <a:bodyPr/>
          <a:lstStyle/>
          <a:p>
            <a:r>
              <a:rPr lang="en-US" sz="4000" b="1" i="0" dirty="0">
                <a:solidFill>
                  <a:schemeClr val="bg1"/>
                </a:solidFill>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B9F7F844-E31D-27A4-4DF1-0FEFDA6E43D0}"/>
              </a:ext>
            </a:extLst>
          </p:cNvPr>
          <p:cNvSpPr txBox="1"/>
          <p:nvPr/>
        </p:nvSpPr>
        <p:spPr>
          <a:xfrm>
            <a:off x="623455" y="1288473"/>
            <a:ext cx="10703306" cy="4431983"/>
          </a:xfrm>
          <a:prstGeom prst="rect">
            <a:avLst/>
          </a:prstGeom>
          <a:noFill/>
        </p:spPr>
        <p:txBody>
          <a:bodyPr wrap="square" rtlCol="0">
            <a:spAutoFit/>
          </a:bodyPr>
          <a:lstStyle/>
          <a:p>
            <a:pPr marL="342900" lvl="0" indent="-342900" algn="just" eaLnBrk="0" fontAlgn="base" hangingPunct="0">
              <a:spcBef>
                <a:spcPct val="0"/>
              </a:spcBef>
              <a:spcAft>
                <a:spcPct val="0"/>
              </a:spcAft>
              <a:buFont typeface="Wingdings" panose="05000000000000000000" pitchFamily="2" charset="2"/>
              <a:buChar char="§"/>
            </a:pPr>
            <a:r>
              <a:rPr lang="en-US" altLang="en-US" sz="2400" b="1" dirty="0">
                <a:solidFill>
                  <a:schemeClr val="bg2">
                    <a:lumMod val="50000"/>
                  </a:schemeClr>
                </a:solidFill>
                <a:latin typeface="Times New Roman" panose="02020603050405020304" pitchFamily="18" charset="0"/>
                <a:cs typeface="Times New Roman" panose="02020603050405020304" pitchFamily="18" charset="0"/>
              </a:rPr>
              <a:t>To design an AI-powered system that recommends recipes based on either text input (e.g., ingredients or dish name) or food images.</a:t>
            </a:r>
          </a:p>
          <a:p>
            <a:pPr lvl="0" algn="just" eaLnBrk="0" fontAlgn="base" hangingPunct="0">
              <a:spcBef>
                <a:spcPct val="0"/>
              </a:spcBef>
              <a:spcAft>
                <a:spcPct val="0"/>
              </a:spcAft>
            </a:pPr>
            <a:endParaRPr lang="en-US" alt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Wingdings" panose="05000000000000000000" pitchFamily="2" charset="2"/>
              <a:buChar char="§"/>
            </a:pPr>
            <a:r>
              <a:rPr lang="en-US" altLang="en-US" sz="2400" b="1" dirty="0">
                <a:solidFill>
                  <a:schemeClr val="bg2">
                    <a:lumMod val="50000"/>
                  </a:schemeClr>
                </a:solidFill>
                <a:latin typeface="Times New Roman" panose="02020603050405020304" pitchFamily="18" charset="0"/>
                <a:cs typeface="Times New Roman" panose="02020603050405020304" pitchFamily="18" charset="0"/>
              </a:rPr>
              <a:t>To enhance the user experience by providing personalized food suggestions based on food types and preferences.</a:t>
            </a:r>
          </a:p>
          <a:p>
            <a:pPr lvl="0" algn="just" eaLnBrk="0" fontAlgn="base" hangingPunct="0">
              <a:spcBef>
                <a:spcPct val="0"/>
              </a:spcBef>
              <a:spcAft>
                <a:spcPct val="0"/>
              </a:spcAft>
            </a:pPr>
            <a:endParaRPr lang="en-US" alt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Wingdings" panose="05000000000000000000" pitchFamily="2" charset="2"/>
              <a:buChar char="§"/>
            </a:pPr>
            <a:r>
              <a:rPr lang="en-US" altLang="en-US" sz="2400" b="1" dirty="0">
                <a:solidFill>
                  <a:schemeClr val="bg2">
                    <a:lumMod val="50000"/>
                  </a:schemeClr>
                </a:solidFill>
                <a:latin typeface="Times New Roman" panose="02020603050405020304" pitchFamily="18" charset="0"/>
                <a:cs typeface="Times New Roman" panose="02020603050405020304" pitchFamily="18" charset="0"/>
              </a:rPr>
              <a:t>To integrate Natural Language Processing and Computer Vision techniques for accurate recipe retrieval.</a:t>
            </a:r>
          </a:p>
          <a:p>
            <a:pPr lvl="0" algn="just" eaLnBrk="0" fontAlgn="base" hangingPunct="0">
              <a:spcBef>
                <a:spcPct val="0"/>
              </a:spcBef>
              <a:spcAft>
                <a:spcPct val="0"/>
              </a:spcAft>
            </a:pPr>
            <a:endParaRPr lang="en-US" alt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Wingdings" panose="05000000000000000000" pitchFamily="2" charset="2"/>
              <a:buChar char="§"/>
            </a:pPr>
            <a:r>
              <a:rPr lang="en-US" altLang="en-US" sz="2400" b="1" dirty="0">
                <a:solidFill>
                  <a:schemeClr val="bg2">
                    <a:lumMod val="50000"/>
                  </a:schemeClr>
                </a:solidFill>
                <a:latin typeface="Times New Roman" panose="02020603050405020304" pitchFamily="18" charset="0"/>
                <a:cs typeface="Times New Roman" panose="02020603050405020304" pitchFamily="18" charset="0"/>
              </a:rPr>
              <a:t>To build a clean, interactive user interface that allows searching, saving favorites, and chatting for recipe ideas.</a:t>
            </a:r>
          </a:p>
          <a:p>
            <a:endParaRPr lang="en-IN" dirty="0"/>
          </a:p>
        </p:txBody>
      </p:sp>
      <p:sp>
        <p:nvSpPr>
          <p:cNvPr id="6" name="Rectangle 1">
            <a:extLst>
              <a:ext uri="{FF2B5EF4-FFF2-40B4-BE49-F238E27FC236}">
                <a16:creationId xmlns:a16="http://schemas.microsoft.com/office/drawing/2014/main" id="{1189141C-A7B0-0B00-D6A2-326D156D81D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458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AFB26-7179-7081-10C8-1F8E90C0A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9AB1E-E607-4DA1-5891-5628CB68B139}"/>
              </a:ext>
            </a:extLst>
          </p:cNvPr>
          <p:cNvSpPr>
            <a:spLocks noGrp="1"/>
          </p:cNvSpPr>
          <p:nvPr>
            <p:ph type="title"/>
          </p:nvPr>
        </p:nvSpPr>
        <p:spPr>
          <a:xfrm>
            <a:off x="4453128" y="457200"/>
            <a:ext cx="6858000" cy="609411"/>
          </a:xfrm>
        </p:spPr>
        <p:txBody>
          <a:bodyPr/>
          <a:lstStyle/>
          <a:p>
            <a:r>
              <a:rPr lang="en-US" dirty="0"/>
              <a:t>Data sources and format</a:t>
            </a:r>
          </a:p>
        </p:txBody>
      </p:sp>
      <p:sp>
        <p:nvSpPr>
          <p:cNvPr id="5" name="Subtitle 4">
            <a:extLst>
              <a:ext uri="{FF2B5EF4-FFF2-40B4-BE49-F238E27FC236}">
                <a16:creationId xmlns:a16="http://schemas.microsoft.com/office/drawing/2014/main" id="{0824D2D5-DCBE-4175-EC2E-C678E957B61D}"/>
              </a:ext>
            </a:extLst>
          </p:cNvPr>
          <p:cNvSpPr>
            <a:spLocks noGrp="1"/>
          </p:cNvSpPr>
          <p:nvPr>
            <p:ph type="subTitle" idx="11"/>
          </p:nvPr>
        </p:nvSpPr>
        <p:spPr>
          <a:xfrm>
            <a:off x="4453128" y="1365068"/>
            <a:ext cx="7648676" cy="5408956"/>
          </a:xfrm>
        </p:spPr>
        <p:txBody>
          <a:bodyPr/>
          <a:lstStyle/>
          <a:p>
            <a:pPr algn="just">
              <a:lnSpc>
                <a:spcPct val="100000"/>
              </a:lnSpc>
              <a:buFont typeface="Wingdings" panose="05000000000000000000" pitchFamily="2" charset="2"/>
              <a:buChar char="§"/>
            </a:pPr>
            <a:r>
              <a:rPr lang="en-US" altLang="en-US" sz="1600" i="0" dirty="0">
                <a:latin typeface="Times New Roman" panose="02020603050405020304" pitchFamily="18" charset="0"/>
                <a:cs typeface="Times New Roman" panose="02020603050405020304" pitchFamily="18" charset="0"/>
              </a:rPr>
              <a:t>The dataset is a publicly available structured file </a:t>
            </a:r>
            <a:r>
              <a:rPr lang="en-US" altLang="en-US" sz="1600" i="0" dirty="0">
                <a:solidFill>
                  <a:srgbClr val="FFFF00"/>
                </a:solidFill>
                <a:latin typeface="Times New Roman" panose="02020603050405020304" pitchFamily="18" charset="0"/>
                <a:cs typeface="Times New Roman" panose="02020603050405020304" pitchFamily="18" charset="0"/>
              </a:rPr>
              <a:t>(recipeData.csv) </a:t>
            </a:r>
            <a:r>
              <a:rPr lang="en-US" altLang="en-US" sz="1600" i="0" dirty="0">
                <a:latin typeface="Times New Roman" panose="02020603050405020304" pitchFamily="18" charset="0"/>
                <a:cs typeface="Times New Roman" panose="02020603050405020304" pitchFamily="18" charset="0"/>
              </a:rPr>
              <a:t>containing </a:t>
            </a:r>
            <a:r>
              <a:rPr lang="en-US" altLang="en-US" sz="1600" i="0" dirty="0">
                <a:solidFill>
                  <a:srgbClr val="FFFF00"/>
                </a:solidFill>
                <a:latin typeface="Times New Roman" panose="02020603050405020304" pitchFamily="18" charset="0"/>
                <a:cs typeface="Times New Roman" panose="02020603050405020304" pitchFamily="18" charset="0"/>
              </a:rPr>
              <a:t>69,306</a:t>
            </a:r>
            <a:r>
              <a:rPr lang="en-US" altLang="en-US" sz="1600" i="0" dirty="0">
                <a:latin typeface="Times New Roman" panose="02020603050405020304" pitchFamily="18" charset="0"/>
                <a:cs typeface="Times New Roman" panose="02020603050405020304" pitchFamily="18" charset="0"/>
              </a:rPr>
              <a:t> recipe entries. It is in CSV format, ideal for tabular analysis and easy integration into AI pipelines. </a:t>
            </a:r>
          </a:p>
          <a:p>
            <a:pPr algn="just">
              <a:lnSpc>
                <a:spcPct val="100000"/>
              </a:lnSpc>
              <a:buFont typeface="Wingdings" panose="05000000000000000000" pitchFamily="2" charset="2"/>
              <a:buChar char="§"/>
            </a:pPr>
            <a:endParaRPr lang="en-US" altLang="en-US" sz="1600" i="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latin typeface="Times New Roman" panose="02020603050405020304" pitchFamily="18" charset="0"/>
                <a:cs typeface="Times New Roman" panose="02020603050405020304" pitchFamily="18" charset="0"/>
              </a:rPr>
              <a:t>Each recipe includes details such as:</a:t>
            </a:r>
          </a:p>
          <a:p>
            <a:pPr lvl="1" algn="just" eaLnBrk="0" fontAlgn="base" hangingPunct="0">
              <a:lnSpc>
                <a:spcPct val="100000"/>
              </a:lnSpc>
              <a:spcBef>
                <a:spcPct val="0"/>
              </a:spcBef>
              <a:spcAft>
                <a:spcPct val="0"/>
              </a:spcAft>
              <a:buClrTx/>
              <a:buFont typeface="Courier New" panose="02070309020205020404" pitchFamily="49" charset="0"/>
              <a:buChar char="o"/>
            </a:pPr>
            <a:r>
              <a:rPr lang="en-US" altLang="en-US" sz="1600" b="1" dirty="0">
                <a:solidFill>
                  <a:srgbClr val="FFFF00"/>
                </a:solidFill>
                <a:latin typeface="Times New Roman" panose="02020603050405020304" pitchFamily="18" charset="0"/>
                <a:cs typeface="Times New Roman" panose="02020603050405020304" pitchFamily="18" charset="0"/>
              </a:rPr>
              <a:t>name</a:t>
            </a:r>
            <a:r>
              <a:rPr lang="en-US" altLang="en-US" sz="1600" b="1" dirty="0">
                <a:latin typeface="Times New Roman" panose="02020603050405020304" pitchFamily="18" charset="0"/>
                <a:cs typeface="Times New Roman" panose="02020603050405020304" pitchFamily="18" charset="0"/>
              </a:rPr>
              <a:t> </a:t>
            </a:r>
          </a:p>
          <a:p>
            <a:pPr lvl="1" algn="just" eaLnBrk="0" fontAlgn="base" hangingPunct="0">
              <a:lnSpc>
                <a:spcPct val="100000"/>
              </a:lnSpc>
              <a:spcBef>
                <a:spcPct val="0"/>
              </a:spcBef>
              <a:spcAft>
                <a:spcPct val="0"/>
              </a:spcAft>
              <a:buClrTx/>
              <a:buFont typeface="Courier New" panose="02070309020205020404" pitchFamily="49" charset="0"/>
              <a:buChar char="o"/>
            </a:pPr>
            <a:r>
              <a:rPr lang="en-US" altLang="en-US" sz="1600" b="1" dirty="0">
                <a:solidFill>
                  <a:srgbClr val="FFFF00"/>
                </a:solidFill>
                <a:latin typeface="Times New Roman" panose="02020603050405020304" pitchFamily="18" charset="0"/>
                <a:cs typeface="Times New Roman" panose="02020603050405020304" pitchFamily="18" charset="0"/>
              </a:rPr>
              <a:t>ingredients</a:t>
            </a:r>
            <a:r>
              <a:rPr lang="en-US" altLang="en-US" sz="1600" b="1" dirty="0">
                <a:latin typeface="Times New Roman" panose="02020603050405020304" pitchFamily="18" charset="0"/>
                <a:cs typeface="Times New Roman" panose="02020603050405020304" pitchFamily="18" charset="0"/>
              </a:rPr>
              <a:t> </a:t>
            </a:r>
          </a:p>
          <a:p>
            <a:pPr lvl="1" algn="just" eaLnBrk="0" fontAlgn="base" hangingPunct="0">
              <a:lnSpc>
                <a:spcPct val="100000"/>
              </a:lnSpc>
              <a:spcBef>
                <a:spcPct val="0"/>
              </a:spcBef>
              <a:spcAft>
                <a:spcPct val="0"/>
              </a:spcAft>
              <a:buClrTx/>
              <a:buFont typeface="Courier New" panose="02070309020205020404" pitchFamily="49" charset="0"/>
              <a:buChar char="o"/>
            </a:pPr>
            <a:r>
              <a:rPr lang="en-US" altLang="en-US" sz="1600" b="1" dirty="0">
                <a:solidFill>
                  <a:srgbClr val="FFFF00"/>
                </a:solidFill>
                <a:latin typeface="Times New Roman" panose="02020603050405020304" pitchFamily="18" charset="0"/>
                <a:cs typeface="Times New Roman" panose="02020603050405020304" pitchFamily="18" charset="0"/>
              </a:rPr>
              <a:t>steps</a:t>
            </a:r>
            <a:r>
              <a:rPr lang="en-US" altLang="en-US" sz="1600" b="1" dirty="0">
                <a:latin typeface="Times New Roman" panose="02020603050405020304" pitchFamily="18" charset="0"/>
                <a:cs typeface="Times New Roman" panose="02020603050405020304" pitchFamily="18" charset="0"/>
              </a:rPr>
              <a:t> </a:t>
            </a:r>
          </a:p>
          <a:p>
            <a:pPr lvl="1" algn="just" eaLnBrk="0" fontAlgn="base" hangingPunct="0">
              <a:lnSpc>
                <a:spcPct val="100000"/>
              </a:lnSpc>
              <a:spcBef>
                <a:spcPct val="0"/>
              </a:spcBef>
              <a:spcAft>
                <a:spcPct val="0"/>
              </a:spcAft>
              <a:buClrTx/>
              <a:buFont typeface="Courier New" panose="02070309020205020404" pitchFamily="49" charset="0"/>
              <a:buChar char="o"/>
            </a:pPr>
            <a:r>
              <a:rPr lang="en-US" altLang="en-US" sz="1600" b="1" dirty="0">
                <a:solidFill>
                  <a:srgbClr val="FFFF00"/>
                </a:solidFill>
                <a:latin typeface="Times New Roman" panose="02020603050405020304" pitchFamily="18" charset="0"/>
                <a:cs typeface="Times New Roman" panose="02020603050405020304" pitchFamily="18" charset="0"/>
              </a:rPr>
              <a:t>description, tags, and </a:t>
            </a:r>
            <a:r>
              <a:rPr lang="en-US" altLang="en-US" sz="1600" b="1" dirty="0" err="1">
                <a:solidFill>
                  <a:srgbClr val="FFFF00"/>
                </a:solidFill>
                <a:latin typeface="Times New Roman" panose="02020603050405020304" pitchFamily="18" charset="0"/>
                <a:cs typeface="Times New Roman" panose="02020603050405020304" pitchFamily="18" charset="0"/>
              </a:rPr>
              <a:t>food_types</a:t>
            </a:r>
            <a:r>
              <a:rPr lang="en-US" altLang="en-US" sz="1600" b="1" dirty="0">
                <a:solidFill>
                  <a:srgbClr val="FFFF00"/>
                </a:solidFill>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(categorical fields)</a:t>
            </a:r>
          </a:p>
          <a:p>
            <a:pPr lvl="1" algn="just" eaLnBrk="0" fontAlgn="base" hangingPunct="0">
              <a:lnSpc>
                <a:spcPct val="100000"/>
              </a:lnSpc>
              <a:spcBef>
                <a:spcPct val="0"/>
              </a:spcBef>
              <a:spcAft>
                <a:spcPct val="0"/>
              </a:spcAft>
              <a:buClrTx/>
              <a:buFont typeface="Courier New" panose="02070309020205020404" pitchFamily="49" charset="0"/>
              <a:buChar char="o"/>
            </a:pPr>
            <a:r>
              <a:rPr lang="en-US" altLang="en-US" sz="1600" b="1" dirty="0">
                <a:solidFill>
                  <a:srgbClr val="FFFF00"/>
                </a:solidFill>
                <a:latin typeface="Times New Roman" panose="02020603050405020304" pitchFamily="18" charset="0"/>
                <a:cs typeface="Times New Roman" panose="02020603050405020304" pitchFamily="18" charset="0"/>
              </a:rPr>
              <a:t>minutes, </a:t>
            </a:r>
            <a:r>
              <a:rPr lang="en-US" altLang="en-US" sz="1600" b="1" dirty="0" err="1">
                <a:solidFill>
                  <a:srgbClr val="FFFF00"/>
                </a:solidFill>
                <a:latin typeface="Times New Roman" panose="02020603050405020304" pitchFamily="18" charset="0"/>
                <a:cs typeface="Times New Roman" panose="02020603050405020304" pitchFamily="18" charset="0"/>
              </a:rPr>
              <a:t>average_rating</a:t>
            </a:r>
            <a:r>
              <a:rPr lang="en-US" altLang="en-US" sz="1600" b="1" dirty="0">
                <a:solidFill>
                  <a:srgbClr val="FFFF00"/>
                </a:solidFill>
                <a:latin typeface="Times New Roman" panose="02020603050405020304" pitchFamily="18" charset="0"/>
                <a:cs typeface="Times New Roman" panose="02020603050405020304" pitchFamily="18" charset="0"/>
              </a:rPr>
              <a:t>, votes, score </a:t>
            </a:r>
            <a:r>
              <a:rPr lang="en-US" altLang="en-US" sz="1600" b="1" dirty="0">
                <a:latin typeface="Times New Roman" panose="02020603050405020304" pitchFamily="18" charset="0"/>
                <a:cs typeface="Times New Roman" panose="02020603050405020304" pitchFamily="18" charset="0"/>
              </a:rPr>
              <a:t>(numerical fields)</a:t>
            </a:r>
          </a:p>
          <a:p>
            <a:pPr marL="457200" lvl="3" algn="just" eaLnBrk="0" fontAlgn="base" hangingPunct="0">
              <a:lnSpc>
                <a:spcPct val="100000"/>
              </a:lnSpc>
              <a:spcBef>
                <a:spcPct val="0"/>
              </a:spcBef>
              <a:spcAft>
                <a:spcPct val="0"/>
              </a:spcAft>
              <a:buClrTx/>
            </a:pPr>
            <a:endParaRPr lang="en-US" altLang="en-US" b="1"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latin typeface="Times New Roman" panose="02020603050405020304" pitchFamily="18" charset="0"/>
                <a:cs typeface="Times New Roman" panose="02020603050405020304" pitchFamily="18" charset="0"/>
              </a:rPr>
              <a:t>Text fields: Descriptions, steps, ingredients, tags</a:t>
            </a:r>
          </a:p>
          <a:p>
            <a:pPr lvl="0" algn="just"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latin typeface="Times New Roman" panose="02020603050405020304" pitchFamily="18" charset="0"/>
                <a:cs typeface="Times New Roman" panose="02020603050405020304" pitchFamily="18" charset="0"/>
              </a:rPr>
              <a:t>Numerical fields: Ratings, preparation time, number of ingredients/steps, etc.</a:t>
            </a:r>
          </a:p>
          <a:p>
            <a:pPr lvl="0" algn="just"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ClrTx/>
              <a:buSzTx/>
              <a:buFont typeface="Wingdings" panose="05000000000000000000" pitchFamily="2" charset="2"/>
              <a:buChar char="§"/>
            </a:pPr>
            <a:r>
              <a:rPr lang="en-US" altLang="en-US" sz="1600" i="0" dirty="0">
                <a:latin typeface="Times New Roman" panose="02020603050405020304" pitchFamily="18" charset="0"/>
                <a:cs typeface="Times New Roman" panose="02020603050405020304" pitchFamily="18" charset="0"/>
              </a:rPr>
              <a:t>Categorical fields: Tags and food type classifications (e.g., veg, dessert)</a:t>
            </a:r>
          </a:p>
          <a:p>
            <a:pPr lvl="0" algn="just" eaLnBrk="0" fontAlgn="base" hangingPunct="0">
              <a:lnSpc>
                <a:spcPct val="100000"/>
              </a:lnSpc>
              <a:spcBef>
                <a:spcPct val="0"/>
              </a:spcBef>
              <a:spcAft>
                <a:spcPct val="0"/>
              </a:spcAft>
              <a:buClrTx/>
              <a:buSzTx/>
              <a:buFont typeface="Wingdings" panose="05000000000000000000" pitchFamily="2" charset="2"/>
              <a:buChar char="§"/>
            </a:pPr>
            <a:endParaRPr lang="en-US" altLang="en-US" sz="1600" i="0" dirty="0">
              <a:latin typeface="Times New Roman" panose="02020603050405020304" pitchFamily="18" charset="0"/>
              <a:cs typeface="Times New Roman" panose="02020603050405020304" pitchFamily="18" charset="0"/>
            </a:endParaRPr>
          </a:p>
          <a:p>
            <a:pPr lvl="0" algn="just" eaLnBrk="0" fontAlgn="base" hangingPunct="0">
              <a:lnSpc>
                <a:spcPct val="100000"/>
              </a:lnSpc>
              <a:spcBef>
                <a:spcPct val="0"/>
              </a:spcBef>
              <a:spcAft>
                <a:spcPct val="0"/>
              </a:spcAft>
              <a:buClrTx/>
              <a:buSzTx/>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The dataset covers a wide range of global cuisines, dietary types (e.g., vegetarian, vegan), and cooking complexities. This diversity ensures the system supports varied user preferences and real-world recipe discovery.</a:t>
            </a:r>
            <a:endParaRPr lang="en-US" altLang="en-US" sz="1600" i="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14" name="Picture Placeholder 13" descr="Close up of a salad">
            <a:extLst>
              <a:ext uri="{FF2B5EF4-FFF2-40B4-BE49-F238E27FC236}">
                <a16:creationId xmlns:a16="http://schemas.microsoft.com/office/drawing/2014/main" id="{3FC69E06-14CC-0CBA-1E91-49BA325BBC24}"/>
              </a:ext>
            </a:extLst>
          </p:cNvPr>
          <p:cNvPicPr>
            <a:picLocks noGrp="1" noChangeAspect="1"/>
          </p:cNvPicPr>
          <p:nvPr>
            <p:ph type="pic" sz="quarter" idx="10"/>
          </p:nvPr>
        </p:nvPicPr>
        <p:blipFill>
          <a:blip r:embed="rId2"/>
          <a:srcRect t="20" b="20"/>
          <a:stretch/>
        </p:blipFill>
        <p:spPr>
          <a:xfrm>
            <a:off x="0" y="0"/>
            <a:ext cx="3971109" cy="6858000"/>
          </a:xfrm>
        </p:spPr>
      </p:pic>
    </p:spTree>
    <p:extLst>
      <p:ext uri="{BB962C8B-B14F-4D97-AF65-F5344CB8AC3E}">
        <p14:creationId xmlns:p14="http://schemas.microsoft.com/office/powerpoint/2010/main" val="247500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A447A1B-EBE5-4CC3-2FF4-1F28305763BE}"/>
              </a:ext>
            </a:extLst>
          </p:cNvPr>
          <p:cNvSpPr>
            <a:spLocks noGrp="1"/>
          </p:cNvSpPr>
          <p:nvPr>
            <p:ph idx="1"/>
          </p:nvPr>
        </p:nvSpPr>
        <p:spPr>
          <a:xfrm>
            <a:off x="242596" y="165924"/>
            <a:ext cx="11355355" cy="4375482"/>
          </a:xfrm>
        </p:spPr>
        <p:txBody>
          <a:bodyPr>
            <a:normAutofit/>
          </a:bodyPr>
          <a:lstStyle/>
          <a:p>
            <a:r>
              <a:rPr lang="en-IN" sz="2400" b="1" dirty="0">
                <a:latin typeface="Calibri" panose="020F0502020204030204" pitchFamily="34" charset="0"/>
                <a:ea typeface="Calibri" panose="020F0502020204030204" pitchFamily="34" charset="0"/>
                <a:cs typeface="Times New Roman" panose="02020603050405020304" pitchFamily="18" charset="0"/>
              </a:rPr>
              <a:t>Data Sources &amp; Format</a:t>
            </a:r>
          </a:p>
          <a:p>
            <a:pPr lvl="3" eaLnBrk="0" fontAlgn="base" hangingPunct="0">
              <a:lnSpc>
                <a:spcPct val="100000"/>
              </a:lnSpc>
              <a:spcBef>
                <a:spcPct val="0"/>
              </a:spcBef>
              <a:spcAft>
                <a:spcPct val="0"/>
              </a:spcAft>
              <a:buClrTx/>
              <a:buFont typeface="Courier New" panose="02070309020205020404" pitchFamily="49" charset="0"/>
              <a:buChar char="o"/>
            </a:pPr>
            <a:endParaRPr lang="en-US" altLang="en-US" sz="1600"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r>
              <a:rPr lang="en-US" altLang="en-US" sz="1600" b="1" dirty="0">
                <a:solidFill>
                  <a:srgbClr val="FFFF00"/>
                </a:solidFill>
                <a:latin typeface="Times New Roman" panose="02020603050405020304" pitchFamily="18" charset="0"/>
                <a:cs typeface="Times New Roman" panose="02020603050405020304" pitchFamily="18" charset="0"/>
              </a:rPr>
              <a:t>name</a:t>
            </a:r>
            <a:r>
              <a:rPr lang="en-US" altLang="en-US" sz="1600" b="1" dirty="0">
                <a:latin typeface="Times New Roman" panose="02020603050405020304" pitchFamily="18" charset="0"/>
                <a:cs typeface="Times New Roman" panose="02020603050405020304" pitchFamily="18" charset="0"/>
              </a:rPr>
              <a:t>            ( a bit different  breakfast pizza )</a:t>
            </a:r>
          </a:p>
          <a:p>
            <a:pPr lvl="3" eaLnBrk="0" fontAlgn="base" hangingPunct="0">
              <a:lnSpc>
                <a:spcPct val="100000"/>
              </a:lnSpc>
              <a:spcBef>
                <a:spcPct val="0"/>
              </a:spcBef>
              <a:spcAft>
                <a:spcPct val="0"/>
              </a:spcAft>
              <a:buClrTx/>
              <a:buFont typeface="Wingdings" panose="05000000000000000000" pitchFamily="2" charset="2"/>
              <a:buChar char="§"/>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r>
              <a:rPr lang="en-US" altLang="en-US" sz="1600" b="1" dirty="0">
                <a:solidFill>
                  <a:srgbClr val="FFFF00"/>
                </a:solidFill>
                <a:latin typeface="Times New Roman" panose="02020603050405020304" pitchFamily="18" charset="0"/>
                <a:cs typeface="Times New Roman" panose="02020603050405020304" pitchFamily="18" charset="0"/>
              </a:rPr>
              <a:t>ingredients  </a:t>
            </a:r>
            <a:r>
              <a:rPr lang="en-US" altLang="en-US" sz="1600" b="1" dirty="0">
                <a:latin typeface="Times New Roman" panose="02020603050405020304" pitchFamily="18" charset="0"/>
                <a:cs typeface="Times New Roman" panose="02020603050405020304" pitchFamily="18" charset="0"/>
              </a:rPr>
              <a:t>(  ['prepared pizza crust', 'sausage patty', 'eggs', 'milk', 'salt and pepper', 'cheese’]  )</a:t>
            </a:r>
          </a:p>
          <a:p>
            <a:pPr marL="457200" lvl="3" indent="0" eaLnBrk="0" fontAlgn="base" hangingPunct="0">
              <a:lnSpc>
                <a:spcPct val="100000"/>
              </a:lnSpc>
              <a:spcBef>
                <a:spcPct val="0"/>
              </a:spcBef>
              <a:spcAft>
                <a:spcPct val="0"/>
              </a:spcAft>
              <a:buClrTx/>
              <a:buNone/>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r>
              <a:rPr lang="en-US" altLang="en-US" sz="1600" b="1" dirty="0">
                <a:solidFill>
                  <a:srgbClr val="FFFF00"/>
                </a:solidFill>
                <a:latin typeface="Times New Roman" panose="02020603050405020304" pitchFamily="18" charset="0"/>
                <a:cs typeface="Times New Roman" panose="02020603050405020304" pitchFamily="18" charset="0"/>
              </a:rPr>
              <a:t>steps             </a:t>
            </a:r>
            <a:r>
              <a:rPr lang="en-US" altLang="en-US" sz="1600" b="1" dirty="0">
                <a:latin typeface="Times New Roman" panose="02020603050405020304" pitchFamily="18" charset="0"/>
                <a:cs typeface="Times New Roman" panose="02020603050405020304" pitchFamily="18" charset="0"/>
              </a:rPr>
              <a:t>(['preheat oven to 425 degrees f', 'press dough into the bottom and sides of a 12 inch pizza pan', 'bake for 5 minutes until set but not browned', 'cut sausage into small pieces', 'whisk eggs and milk in a bowl until frothy', 'spoon sausage over baked crust and sprinkle with cheese', 'pour egg mixture slowly over sausage and cheese', 's&amp; p to taste', 'bake 15-20 minutes or until eggs are set and crust is brown’]</a:t>
            </a:r>
          </a:p>
          <a:p>
            <a:pPr marL="457200" lvl="3" indent="0" eaLnBrk="0" fontAlgn="base" hangingPunct="0">
              <a:lnSpc>
                <a:spcPct val="100000"/>
              </a:lnSpc>
              <a:spcBef>
                <a:spcPct val="0"/>
              </a:spcBef>
              <a:spcAft>
                <a:spcPct val="0"/>
              </a:spcAft>
              <a:buClrTx/>
              <a:buNone/>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r>
              <a:rPr lang="en-US" altLang="en-US" sz="1600" b="1" dirty="0">
                <a:solidFill>
                  <a:srgbClr val="FFFF00"/>
                </a:solidFill>
                <a:latin typeface="Times New Roman" panose="02020603050405020304" pitchFamily="18" charset="0"/>
                <a:cs typeface="Times New Roman" panose="02020603050405020304" pitchFamily="18" charset="0"/>
              </a:rPr>
              <a:t>description   </a:t>
            </a:r>
            <a:r>
              <a:rPr lang="en-US" altLang="en-US" sz="1600" b="1" dirty="0">
                <a:latin typeface="Times New Roman" panose="02020603050405020304" pitchFamily="18" charset="0"/>
                <a:cs typeface="Times New Roman" panose="02020603050405020304" pitchFamily="18" charset="0"/>
              </a:rPr>
              <a:t>( this recipe calls for the crust to be prebaked a bit before adding ingredients. feel free to change sausage to ham or bacon. this warms well in the microwave for those late risers ) </a:t>
            </a:r>
          </a:p>
          <a:p>
            <a:pPr lvl="3" eaLnBrk="0" fontAlgn="base" hangingPunct="0">
              <a:lnSpc>
                <a:spcPct val="100000"/>
              </a:lnSpc>
              <a:spcBef>
                <a:spcPct val="0"/>
              </a:spcBef>
              <a:spcAft>
                <a:spcPct val="0"/>
              </a:spcAft>
              <a:buClrTx/>
              <a:buFont typeface="Wingdings" panose="05000000000000000000" pitchFamily="2" charset="2"/>
              <a:buChar char="§"/>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r>
              <a:rPr lang="en-US" altLang="en-US" sz="1600" b="1" dirty="0" err="1">
                <a:solidFill>
                  <a:srgbClr val="FFFF00"/>
                </a:solidFill>
                <a:latin typeface="Times New Roman" panose="02020603050405020304" pitchFamily="18" charset="0"/>
                <a:cs typeface="Times New Roman" panose="02020603050405020304" pitchFamily="18" charset="0"/>
              </a:rPr>
              <a:t>food_types</a:t>
            </a:r>
            <a:r>
              <a:rPr lang="en-US" altLang="en-US" sz="1600" b="1" dirty="0">
                <a:solidFill>
                  <a:srgbClr val="FFFF00"/>
                </a:solidFill>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 Healthy, Veg,  Non-veg,  Veg-dessert,  Non-veg dessert )</a:t>
            </a:r>
          </a:p>
          <a:p>
            <a:pPr lvl="3" eaLnBrk="0" fontAlgn="base" hangingPunct="0">
              <a:lnSpc>
                <a:spcPct val="100000"/>
              </a:lnSpc>
              <a:spcBef>
                <a:spcPct val="0"/>
              </a:spcBef>
              <a:spcAft>
                <a:spcPct val="0"/>
              </a:spcAft>
              <a:buClrTx/>
              <a:buFont typeface="Wingdings" panose="05000000000000000000" pitchFamily="2" charset="2"/>
              <a:buChar char="§"/>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r>
              <a:rPr lang="en-US" altLang="en-US" sz="1600" b="1" dirty="0">
                <a:solidFill>
                  <a:srgbClr val="FFFF00"/>
                </a:solidFill>
                <a:latin typeface="Times New Roman" panose="02020603050405020304" pitchFamily="18" charset="0"/>
                <a:cs typeface="Times New Roman" panose="02020603050405020304" pitchFamily="18" charset="0"/>
              </a:rPr>
              <a:t>minutes    </a:t>
            </a:r>
            <a:r>
              <a:rPr lang="en-US" altLang="en-US" sz="1600" b="1" dirty="0">
                <a:latin typeface="Times New Roman" panose="02020603050405020304" pitchFamily="18" charset="0"/>
                <a:cs typeface="Times New Roman" panose="02020603050405020304" pitchFamily="18" charset="0"/>
              </a:rPr>
              <a:t>( 30 ) , </a:t>
            </a:r>
            <a:r>
              <a:rPr lang="en-US" altLang="en-US" sz="1600" b="1" dirty="0" err="1">
                <a:solidFill>
                  <a:srgbClr val="FFFF00"/>
                </a:solidFill>
                <a:latin typeface="Times New Roman" panose="02020603050405020304" pitchFamily="18" charset="0"/>
                <a:cs typeface="Times New Roman" panose="02020603050405020304" pitchFamily="18" charset="0"/>
              </a:rPr>
              <a:t>average_rating</a:t>
            </a:r>
            <a:r>
              <a:rPr lang="en-US" altLang="en-US" sz="1600" b="1" dirty="0">
                <a:solidFill>
                  <a:srgbClr val="FFFF00"/>
                </a:solidFill>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( 3.5 ) , </a:t>
            </a:r>
            <a:r>
              <a:rPr lang="en-US" altLang="en-US" sz="1600" b="1" dirty="0">
                <a:solidFill>
                  <a:srgbClr val="FFFF00"/>
                </a:solidFill>
                <a:latin typeface="Times New Roman" panose="02020603050405020304" pitchFamily="18" charset="0"/>
                <a:cs typeface="Times New Roman" panose="02020603050405020304" pitchFamily="18" charset="0"/>
              </a:rPr>
              <a:t>votes  </a:t>
            </a:r>
            <a:r>
              <a:rPr lang="en-US" altLang="en-US" sz="1600" b="1" dirty="0">
                <a:latin typeface="Times New Roman" panose="02020603050405020304" pitchFamily="18" charset="0"/>
                <a:cs typeface="Times New Roman" panose="02020603050405020304" pitchFamily="18" charset="0"/>
              </a:rPr>
              <a:t>( 113 ), </a:t>
            </a:r>
            <a:r>
              <a:rPr lang="en-US" altLang="en-US" sz="1600" b="1" dirty="0">
                <a:solidFill>
                  <a:srgbClr val="FFFF00"/>
                </a:solidFill>
                <a:latin typeface="Times New Roman" panose="02020603050405020304" pitchFamily="18" charset="0"/>
                <a:cs typeface="Times New Roman" panose="02020603050405020304" pitchFamily="18" charset="0"/>
              </a:rPr>
              <a:t>score  </a:t>
            </a:r>
            <a:r>
              <a:rPr lang="en-US" altLang="en-US" sz="1600" b="1" dirty="0">
                <a:latin typeface="Times New Roman" panose="02020603050405020304" pitchFamily="18" charset="0"/>
                <a:cs typeface="Times New Roman" panose="02020603050405020304" pitchFamily="18" charset="0"/>
              </a:rPr>
              <a:t>( 4.048123037 )</a:t>
            </a:r>
          </a:p>
          <a:p>
            <a:pPr marL="457200" lvl="3" indent="0" eaLnBrk="0" fontAlgn="base" hangingPunct="0">
              <a:lnSpc>
                <a:spcPct val="100000"/>
              </a:lnSpc>
              <a:spcBef>
                <a:spcPct val="0"/>
              </a:spcBef>
              <a:spcAft>
                <a:spcPct val="0"/>
              </a:spcAft>
              <a:buClrTx/>
              <a:buNone/>
            </a:pPr>
            <a:endParaRPr lang="en-US" altLang="en-US" sz="1600" b="1" dirty="0">
              <a:latin typeface="Times New Roman" panose="02020603050405020304" pitchFamily="18" charset="0"/>
              <a:cs typeface="Times New Roman" panose="02020603050405020304" pitchFamily="18" charset="0"/>
            </a:endParaRPr>
          </a:p>
          <a:p>
            <a:pPr marL="457200" lvl="3" indent="0" eaLnBrk="0" fontAlgn="base" hangingPunct="0">
              <a:lnSpc>
                <a:spcPct val="100000"/>
              </a:lnSpc>
              <a:spcBef>
                <a:spcPct val="0"/>
              </a:spcBef>
              <a:spcAft>
                <a:spcPct val="0"/>
              </a:spcAft>
              <a:buClrTx/>
              <a:buNone/>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endParaRPr lang="en-US" altLang="en-US" sz="1600" b="1" dirty="0">
              <a:latin typeface="Times New Roman" panose="02020603050405020304" pitchFamily="18" charset="0"/>
              <a:cs typeface="Times New Roman" panose="02020603050405020304" pitchFamily="18" charset="0"/>
            </a:endParaRPr>
          </a:p>
          <a:p>
            <a:pPr lvl="3" eaLnBrk="0" fontAlgn="base" hangingPunct="0">
              <a:lnSpc>
                <a:spcPct val="100000"/>
              </a:lnSpc>
              <a:spcBef>
                <a:spcPct val="0"/>
              </a:spcBef>
              <a:spcAft>
                <a:spcPct val="0"/>
              </a:spcAft>
              <a:buClrTx/>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pPr marL="0" indent="0" algn="just">
              <a:buNone/>
            </a:pPr>
            <a:endParaRPr lang="en-US" alt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258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D52BA-2D65-363C-4C8E-68EA81E0B5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2EF56D-7480-5541-F13A-1907904B2F7C}"/>
              </a:ext>
            </a:extLst>
          </p:cNvPr>
          <p:cNvSpPr>
            <a:spLocks noGrp="1"/>
          </p:cNvSpPr>
          <p:nvPr>
            <p:ph type="title"/>
          </p:nvPr>
        </p:nvSpPr>
        <p:spPr>
          <a:xfrm>
            <a:off x="4453128" y="457200"/>
            <a:ext cx="6858000" cy="609411"/>
          </a:xfrm>
        </p:spPr>
        <p:txBody>
          <a:bodyPr/>
          <a:lstStyle/>
          <a:p>
            <a:r>
              <a:rPr lang="en-US" dirty="0"/>
              <a:t>Data preprocessing</a:t>
            </a:r>
          </a:p>
        </p:txBody>
      </p:sp>
      <p:pic>
        <p:nvPicPr>
          <p:cNvPr id="65" name="Picture Placeholder 64" descr="Avocado and egg on toast">
            <a:extLst>
              <a:ext uri="{FF2B5EF4-FFF2-40B4-BE49-F238E27FC236}">
                <a16:creationId xmlns:a16="http://schemas.microsoft.com/office/drawing/2014/main" id="{F84ABDD2-7CB5-2E1F-1FA0-9A26564DA123}"/>
              </a:ext>
              <a:ext uri="{C183D7F6-B498-43B3-948B-1728B52AA6E4}">
                <adec:decorative xmlns:adec="http://schemas.microsoft.com/office/drawing/2017/decorative" val="0"/>
              </a:ext>
            </a:extLst>
          </p:cNvPr>
          <p:cNvPicPr>
            <a:picLocks noGrp="1" noChangeAspect="1"/>
          </p:cNvPicPr>
          <p:nvPr>
            <p:ph type="pic" sz="quarter" idx="10"/>
          </p:nvPr>
        </p:nvPicPr>
        <p:blipFill>
          <a:blip r:embed="rId2"/>
          <a:srcRect l="20" r="20"/>
          <a:stretch/>
        </p:blipFill>
        <p:spPr>
          <a:xfrm>
            <a:off x="0" y="0"/>
            <a:ext cx="3971109" cy="6858000"/>
          </a:xfrm>
        </p:spPr>
      </p:pic>
      <p:sp>
        <p:nvSpPr>
          <p:cNvPr id="26" name="Subtitle 25">
            <a:extLst>
              <a:ext uri="{FF2B5EF4-FFF2-40B4-BE49-F238E27FC236}">
                <a16:creationId xmlns:a16="http://schemas.microsoft.com/office/drawing/2014/main" id="{D15C6188-6304-5266-8551-E27DCC625D7B}"/>
              </a:ext>
            </a:extLst>
          </p:cNvPr>
          <p:cNvSpPr>
            <a:spLocks noGrp="1"/>
          </p:cNvSpPr>
          <p:nvPr>
            <p:ph type="subTitle" idx="11"/>
          </p:nvPr>
        </p:nvSpPr>
        <p:spPr>
          <a:xfrm>
            <a:off x="4453127" y="1234439"/>
            <a:ext cx="7042187" cy="4961087"/>
          </a:xfrm>
        </p:spPr>
        <p:txBody>
          <a:bodyPr/>
          <a:lstStyle/>
          <a:p>
            <a:endParaRPr lang="en-US" dirty="0"/>
          </a:p>
          <a:p>
            <a:endParaRPr lang="en-US" dirty="0"/>
          </a:p>
          <a:p>
            <a:endParaRPr lang="en-US" dirty="0"/>
          </a:p>
          <a:p>
            <a:endParaRPr lang="en-IN" dirty="0"/>
          </a:p>
        </p:txBody>
      </p:sp>
      <p:sp>
        <p:nvSpPr>
          <p:cNvPr id="5" name="Rectangle 3">
            <a:extLst>
              <a:ext uri="{FF2B5EF4-FFF2-40B4-BE49-F238E27FC236}">
                <a16:creationId xmlns:a16="http://schemas.microsoft.com/office/drawing/2014/main" id="{308663A4-F1D0-3C7E-AAC4-95EAA1A9C84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25">
            <a:extLst>
              <a:ext uri="{FF2B5EF4-FFF2-40B4-BE49-F238E27FC236}">
                <a16:creationId xmlns:a16="http://schemas.microsoft.com/office/drawing/2014/main" id="{D15C6188-6304-5266-8551-E27DCC625D7B}"/>
              </a:ext>
            </a:extLst>
          </p:cNvPr>
          <p:cNvSpPr txBox="1">
            <a:spLocks/>
          </p:cNvSpPr>
          <p:nvPr/>
        </p:nvSpPr>
        <p:spPr>
          <a:xfrm>
            <a:off x="4453127" y="1234439"/>
            <a:ext cx="7042187" cy="4961087"/>
          </a:xfrm>
          <a:prstGeom prst="rect">
            <a:avLst/>
          </a:prstGeom>
        </p:spPr>
        <p:txBody>
          <a:bodyPr vert="horz" lIns="45720" tIns="45720" rIns="45720" bIns="45720" rtlCol="0">
            <a:noAutofit/>
          </a:bodyPr>
          <a:lstStyle>
            <a:lvl1pPr marL="0" indent="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None/>
              <a:defRPr sz="1100" b="1" i="1" kern="1200">
                <a:solidFill>
                  <a:schemeClr val="tx1">
                    <a:lumMod val="85000"/>
                    <a:lumOff val="15000"/>
                  </a:schemeClr>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2"/>
              </a:buClr>
              <a:buFont typeface="Wingdings 3" pitchFamily="18"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2"/>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2"/>
              </a:buClr>
              <a:buFont typeface="Wingdings 3" pitchFamily="18" charset="2"/>
              <a:buNone/>
              <a:defRPr sz="1600" kern="1200">
                <a:solidFill>
                  <a:schemeClr val="tx1"/>
                </a:solidFill>
                <a:latin typeface="+mn-lt"/>
                <a:ea typeface="+mn-ea"/>
                <a:cs typeface="+mn-cs"/>
              </a:defRPr>
            </a:lvl9pPr>
          </a:lstStyle>
          <a:p>
            <a:pPr marL="285750" indent="-285750">
              <a:buFont typeface="Wingdings" panose="05000000000000000000" pitchFamily="2" charset="2"/>
              <a:buChar char="§"/>
            </a:pPr>
            <a:r>
              <a:rPr lang="en-US" sz="1600" i="0" dirty="0">
                <a:solidFill>
                  <a:srgbClr val="FFFF00"/>
                </a:solidFill>
                <a:latin typeface="Times New Roman" panose="02020603050405020304" pitchFamily="18" charset="0"/>
                <a:cs typeface="Times New Roman" panose="02020603050405020304" pitchFamily="18" charset="0"/>
              </a:rPr>
              <a:t>Null Value Removal</a:t>
            </a:r>
            <a:r>
              <a:rPr lang="en-US" sz="1600" i="0" dirty="0">
                <a:latin typeface="Times New Roman" panose="02020603050405020304" pitchFamily="18" charset="0"/>
                <a:cs typeface="Times New Roman" panose="02020603050405020304" pitchFamily="18" charset="0"/>
              </a:rPr>
              <a:t>: Removed all entries with missing essential fields such as ingredients, steps, or recipe names to ensure data completeness.</a:t>
            </a:r>
          </a:p>
          <a:p>
            <a:pPr marL="285750" indent="-285750">
              <a:buFont typeface="Wingdings" panose="05000000000000000000" pitchFamily="2" charset="2"/>
              <a:buChar char="§"/>
            </a:pPr>
            <a:r>
              <a:rPr lang="en-US" sz="1600" i="0" dirty="0">
                <a:solidFill>
                  <a:srgbClr val="FFFF00"/>
                </a:solidFill>
                <a:latin typeface="Times New Roman" panose="02020603050405020304" pitchFamily="18" charset="0"/>
                <a:cs typeface="Times New Roman" panose="02020603050405020304" pitchFamily="18" charset="0"/>
              </a:rPr>
              <a:t>Text Cleaning: </a:t>
            </a:r>
            <a:r>
              <a:rPr lang="en-US" sz="1600" i="0" dirty="0">
                <a:latin typeface="Times New Roman" panose="02020603050405020304" pitchFamily="18" charset="0"/>
                <a:cs typeface="Times New Roman" panose="02020603050405020304" pitchFamily="18" charset="0"/>
              </a:rPr>
              <a:t>Converted all text fields (like titles and ingredients) to lowercase and removed unnecessary spaces for uniformity.</a:t>
            </a:r>
          </a:p>
          <a:p>
            <a:pPr marL="285750" indent="-285750">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List Conversion: </a:t>
            </a:r>
            <a:r>
              <a:rPr lang="en-US" altLang="en-US" sz="1600" i="0" dirty="0">
                <a:solidFill>
                  <a:schemeClr val="tx1"/>
                </a:solidFill>
                <a:latin typeface="Times New Roman" panose="02020603050405020304" pitchFamily="18" charset="0"/>
                <a:cs typeface="Times New Roman" panose="02020603050405020304" pitchFamily="18" charset="0"/>
              </a:rPr>
              <a:t>Converted stringified lists (e.g., ingredients, steps, food types) into readable text using Python’s </a:t>
            </a:r>
            <a:r>
              <a:rPr lang="en-US" altLang="en-US" sz="1600" i="0" dirty="0" err="1">
                <a:solidFill>
                  <a:schemeClr val="tx1"/>
                </a:solidFill>
                <a:latin typeface="Times New Roman" panose="02020603050405020304" pitchFamily="18" charset="0"/>
                <a:cs typeface="Times New Roman" panose="02020603050405020304" pitchFamily="18" charset="0"/>
              </a:rPr>
              <a:t>ast.literal_eval</a:t>
            </a:r>
            <a:r>
              <a:rPr lang="en-US" altLang="en-US" sz="1600" i="0" dirty="0">
                <a:solidFill>
                  <a:schemeClr val="tx1"/>
                </a:solidFill>
                <a:latin typeface="Times New Roman" panose="02020603050405020304" pitchFamily="18" charset="0"/>
                <a:cs typeface="Times New Roman" panose="02020603050405020304" pitchFamily="18" charset="0"/>
              </a:rPr>
              <a:t>() for easier processing. </a:t>
            </a:r>
          </a:p>
          <a:p>
            <a:pPr marL="285750" indent="-285750">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Feature Engineering: </a:t>
            </a:r>
            <a:r>
              <a:rPr lang="en-US" altLang="en-US" sz="1600" i="0" dirty="0">
                <a:solidFill>
                  <a:schemeClr val="tx1"/>
                </a:solidFill>
                <a:latin typeface="Times New Roman" panose="02020603050405020304" pitchFamily="18" charset="0"/>
                <a:cs typeface="Times New Roman" panose="02020603050405020304" pitchFamily="18" charset="0"/>
              </a:rPr>
              <a:t>Extracted additional metadata like the number of ingredients (</a:t>
            </a:r>
            <a:r>
              <a:rPr lang="en-US" altLang="en-US" sz="1600" i="0" dirty="0" err="1">
                <a:solidFill>
                  <a:schemeClr val="tx1"/>
                </a:solidFill>
                <a:latin typeface="Times New Roman" panose="02020603050405020304" pitchFamily="18" charset="0"/>
                <a:cs typeface="Times New Roman" panose="02020603050405020304" pitchFamily="18" charset="0"/>
              </a:rPr>
              <a:t>n_ingredients</a:t>
            </a:r>
            <a:r>
              <a:rPr lang="en-US" altLang="en-US" sz="1600" i="0" dirty="0">
                <a:solidFill>
                  <a:schemeClr val="tx1"/>
                </a:solidFill>
                <a:latin typeface="Times New Roman" panose="02020603050405020304" pitchFamily="18" charset="0"/>
                <a:cs typeface="Times New Roman" panose="02020603050405020304" pitchFamily="18" charset="0"/>
              </a:rPr>
              <a:t>) and number of steps (</a:t>
            </a:r>
            <a:r>
              <a:rPr lang="en-US" altLang="en-US" sz="1600" i="0" dirty="0" err="1">
                <a:solidFill>
                  <a:schemeClr val="tx1"/>
                </a:solidFill>
                <a:latin typeface="Times New Roman" panose="02020603050405020304" pitchFamily="18" charset="0"/>
                <a:cs typeface="Times New Roman" panose="02020603050405020304" pitchFamily="18" charset="0"/>
              </a:rPr>
              <a:t>n_steps</a:t>
            </a:r>
            <a:r>
              <a:rPr lang="en-US" altLang="en-US" sz="1600" i="0" dirty="0">
                <a:solidFill>
                  <a:schemeClr val="tx1"/>
                </a:solidFill>
                <a:latin typeface="Times New Roman" panose="02020603050405020304" pitchFamily="18" charset="0"/>
                <a:cs typeface="Times New Roman" panose="02020603050405020304" pitchFamily="18" charset="0"/>
              </a:rPr>
              <a:t>) to assess recipe complexity. </a:t>
            </a:r>
          </a:p>
          <a:p>
            <a:pPr marL="285750" indent="-285750">
              <a:buFont typeface="Wingdings" panose="05000000000000000000" pitchFamily="2" charset="2"/>
              <a:buChar char="§"/>
            </a:pPr>
            <a:r>
              <a:rPr lang="en-US" sz="1600" i="0" dirty="0">
                <a:solidFill>
                  <a:srgbClr val="FFFF00"/>
                </a:solidFill>
                <a:latin typeface="Times New Roman" panose="02020603050405020304" pitchFamily="18" charset="0"/>
                <a:cs typeface="Times New Roman" panose="02020603050405020304" pitchFamily="18" charset="0"/>
              </a:rPr>
              <a:t>Filtering and Sampling: </a:t>
            </a:r>
            <a:r>
              <a:rPr lang="en-US" sz="1600" i="0" dirty="0">
                <a:latin typeface="Times New Roman" panose="02020603050405020304" pitchFamily="18" charset="0"/>
                <a:cs typeface="Times New Roman" panose="02020603050405020304" pitchFamily="18" charset="0"/>
              </a:rPr>
              <a:t>Selected the top 1500 high-quality recipes from the full dataset to improve performance and focus on diversity.</a:t>
            </a:r>
          </a:p>
          <a:p>
            <a:pPr marL="285750" indent="-285750">
              <a:buFont typeface="Wingdings" panose="05000000000000000000" pitchFamily="2" charset="2"/>
              <a:buChar char="§"/>
            </a:pPr>
            <a:r>
              <a:rPr lang="en-US" altLang="en-US" sz="1600" i="0" dirty="0">
                <a:solidFill>
                  <a:srgbClr val="FFFF00"/>
                </a:solidFill>
                <a:latin typeface="Times New Roman" panose="02020603050405020304" pitchFamily="18" charset="0"/>
                <a:cs typeface="Times New Roman" panose="02020603050405020304" pitchFamily="18" charset="0"/>
              </a:rPr>
              <a:t>Final Format: </a:t>
            </a:r>
            <a:r>
              <a:rPr lang="en-US" altLang="en-US" sz="1600" i="0" dirty="0">
                <a:solidFill>
                  <a:schemeClr val="tx1"/>
                </a:solidFill>
                <a:latin typeface="Times New Roman" panose="02020603050405020304" pitchFamily="18" charset="0"/>
                <a:cs typeface="Times New Roman" panose="02020603050405020304" pitchFamily="18" charset="0"/>
              </a:rPr>
              <a:t>Saved the cleaned dataset in a structured CSV file (model/recipe_data.csv) ready for model input and recommendation. </a:t>
            </a:r>
          </a:p>
          <a:p>
            <a:pPr marL="285750" indent="-285750">
              <a:buFont typeface="Wingdings" panose="05000000000000000000" pitchFamily="2" charset="2"/>
              <a:buChar char="§"/>
            </a:pPr>
            <a:endParaRPr lang="en-US" altLang="en-US" sz="1600" i="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b="0" i="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600" i="0" dirty="0">
              <a:latin typeface="Times New Roman" panose="02020603050405020304" pitchFamily="18" charset="0"/>
              <a:cs typeface="Times New Roman" panose="02020603050405020304" pitchFamily="18" charset="0"/>
            </a:endParaRPr>
          </a:p>
          <a:p>
            <a:endParaRPr lang="en-US" dirty="0"/>
          </a:p>
          <a:p>
            <a:endParaRPr lang="en-IN" dirty="0"/>
          </a:p>
        </p:txBody>
      </p:sp>
      <p:sp>
        <p:nvSpPr>
          <p:cNvPr id="12" name="Rectangle 5">
            <a:extLst>
              <a:ext uri="{FF2B5EF4-FFF2-40B4-BE49-F238E27FC236}">
                <a16:creationId xmlns:a16="http://schemas.microsoft.com/office/drawing/2014/main" id="{51725461-34FD-668E-B638-AC4D4D2E008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7702E412-D803-5481-0AC4-704A41D0C151}"/>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90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F8B25-0ADF-1ADD-BD41-5B90D9637D93}"/>
              </a:ext>
            </a:extLst>
          </p:cNvPr>
          <p:cNvSpPr>
            <a:spLocks noGrp="1"/>
          </p:cNvSpPr>
          <p:nvPr>
            <p:ph type="title"/>
          </p:nvPr>
        </p:nvSpPr>
        <p:spPr>
          <a:xfrm>
            <a:off x="4453128" y="457200"/>
            <a:ext cx="6858000" cy="731520"/>
          </a:xfrm>
        </p:spPr>
        <p:txBody>
          <a:bodyPr/>
          <a:lstStyle/>
          <a:p>
            <a:r>
              <a:rPr lang="en-US" dirty="0"/>
              <a:t>Model/algorithm used</a:t>
            </a:r>
          </a:p>
        </p:txBody>
      </p:sp>
      <p:sp>
        <p:nvSpPr>
          <p:cNvPr id="4" name="Subtitle 3">
            <a:extLst>
              <a:ext uri="{FF2B5EF4-FFF2-40B4-BE49-F238E27FC236}">
                <a16:creationId xmlns:a16="http://schemas.microsoft.com/office/drawing/2014/main" id="{590F46CB-0B7A-A9A2-9C2F-D5CF654A8840}"/>
              </a:ext>
            </a:extLst>
          </p:cNvPr>
          <p:cNvSpPr>
            <a:spLocks noGrp="1"/>
          </p:cNvSpPr>
          <p:nvPr>
            <p:ph type="subTitle" idx="10"/>
          </p:nvPr>
        </p:nvSpPr>
        <p:spPr>
          <a:xfrm>
            <a:off x="867747" y="1234439"/>
            <a:ext cx="10879493" cy="5091715"/>
          </a:xfrm>
        </p:spPr>
        <p:txBody>
          <a:bodyPr/>
          <a:lstStyle/>
          <a:p>
            <a:pPr algn="just"/>
            <a:r>
              <a:rPr lang="en-IN" sz="2000" i="0" dirty="0">
                <a:solidFill>
                  <a:srgbClr val="FF0000"/>
                </a:solidFill>
                <a:latin typeface="Times New Roman" panose="02020603050405020304" pitchFamily="18" charset="0"/>
                <a:cs typeface="Times New Roman" panose="02020603050405020304" pitchFamily="18" charset="0"/>
              </a:rPr>
              <a:t>ResNet50 – Image-Based Food Classifier </a:t>
            </a:r>
            <a:endParaRPr lang="en-US" sz="2000" i="0" dirty="0">
              <a:solidFill>
                <a:srgbClr val="FF0000"/>
              </a:solidFill>
              <a:latin typeface="Times New Roman" panose="02020603050405020304" pitchFamily="18" charset="0"/>
              <a:cs typeface="Times New Roman" panose="02020603050405020304" pitchFamily="18" charset="0"/>
            </a:endParaRPr>
          </a:p>
          <a:p>
            <a:pPr algn="just"/>
            <a:r>
              <a:rPr lang="en-US" sz="1600" i="0" dirty="0">
                <a:solidFill>
                  <a:srgbClr val="FFFF00"/>
                </a:solidFill>
                <a:latin typeface="Times New Roman" panose="02020603050405020304" pitchFamily="18" charset="0"/>
                <a:cs typeface="Times New Roman" panose="02020603050405020304" pitchFamily="18" charset="0"/>
              </a:rPr>
              <a:t>ResNet50</a:t>
            </a:r>
            <a:r>
              <a:rPr lang="en-US" sz="1600" i="0" dirty="0">
                <a:latin typeface="Times New Roman" panose="02020603050405020304" pitchFamily="18" charset="0"/>
                <a:cs typeface="Times New Roman" panose="02020603050405020304" pitchFamily="18" charset="0"/>
              </a:rPr>
              <a:t> is a 50-layer deep convolutional neural network . It utilizes residual blocks with identity shortcuts to address the degradation problem in deep networks. The key innovation is the addition of a skip connection that bypasses one or more layers, allowing gradients to flow more efficiently during backpropagation.</a:t>
            </a:r>
          </a:p>
          <a:p>
            <a:pPr marL="285750" indent="-285750">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Input Layer: Accepts 224x224 RGB images. </a:t>
            </a:r>
          </a:p>
          <a:p>
            <a:pPr marL="285750" indent="-285750">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Convolutional Layers: Stack of 3x3 and 1x1 filters. </a:t>
            </a:r>
          </a:p>
          <a:p>
            <a:pPr marL="285750" indent="-285750">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Residual Blocks: Each block has identity connections F(x) + x. </a:t>
            </a:r>
          </a:p>
          <a:p>
            <a:pPr marL="285750" indent="-285750">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Batch Normalization and ReLU Activation. </a:t>
            </a:r>
          </a:p>
          <a:p>
            <a:pPr marL="285750" indent="-285750">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Global Average Pooling Layer before the output. </a:t>
            </a:r>
          </a:p>
          <a:p>
            <a:pPr marL="285750" indent="-285750">
              <a:buFont typeface="Wingdings" panose="05000000000000000000" pitchFamily="2" charset="2"/>
              <a:buChar char="§"/>
            </a:pPr>
            <a:r>
              <a:rPr lang="en-US" sz="1600" i="0" dirty="0">
                <a:latin typeface="Times New Roman" panose="02020603050405020304" pitchFamily="18" charset="0"/>
                <a:cs typeface="Times New Roman" panose="02020603050405020304" pitchFamily="18" charset="0"/>
              </a:rPr>
              <a:t>Dense (</a:t>
            </a:r>
            <a:r>
              <a:rPr lang="en-US" sz="1600" i="0" dirty="0" err="1">
                <a:latin typeface="Times New Roman" panose="02020603050405020304" pitchFamily="18" charset="0"/>
                <a:cs typeface="Times New Roman" panose="02020603050405020304" pitchFamily="18" charset="0"/>
              </a:rPr>
              <a:t>Softmax</a:t>
            </a:r>
            <a:r>
              <a:rPr lang="en-US" sz="1600" i="0" dirty="0">
                <a:latin typeface="Times New Roman" panose="02020603050405020304" pitchFamily="18" charset="0"/>
                <a:cs typeface="Times New Roman" panose="02020603050405020304" pitchFamily="18" charset="0"/>
              </a:rPr>
              <a:t>) Output Layer: Outputs probabilities for food classes.</a:t>
            </a:r>
          </a:p>
        </p:txBody>
      </p:sp>
    </p:spTree>
    <p:extLst>
      <p:ext uri="{BB962C8B-B14F-4D97-AF65-F5344CB8AC3E}">
        <p14:creationId xmlns:p14="http://schemas.microsoft.com/office/powerpoint/2010/main" val="65987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A14FE-785E-433C-51C4-7680EEDAC9B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FD2F4A3-989B-F60D-BE01-01BDAA11094E}"/>
              </a:ext>
            </a:extLst>
          </p:cNvPr>
          <p:cNvSpPr>
            <a:spLocks noGrp="1"/>
          </p:cNvSpPr>
          <p:nvPr>
            <p:ph type="title"/>
          </p:nvPr>
        </p:nvSpPr>
        <p:spPr>
          <a:xfrm>
            <a:off x="4453128" y="457200"/>
            <a:ext cx="6858000" cy="731520"/>
          </a:xfrm>
        </p:spPr>
        <p:txBody>
          <a:bodyPr/>
          <a:lstStyle/>
          <a:p>
            <a:r>
              <a:rPr lang="en-US" dirty="0"/>
              <a:t>Model/algorithm used</a:t>
            </a:r>
          </a:p>
        </p:txBody>
      </p:sp>
      <p:sp>
        <p:nvSpPr>
          <p:cNvPr id="4" name="Subtitle 3">
            <a:extLst>
              <a:ext uri="{FF2B5EF4-FFF2-40B4-BE49-F238E27FC236}">
                <a16:creationId xmlns:a16="http://schemas.microsoft.com/office/drawing/2014/main" id="{9112BBA8-965D-2676-3DDC-C4C85470D04F}"/>
              </a:ext>
            </a:extLst>
          </p:cNvPr>
          <p:cNvSpPr>
            <a:spLocks noGrp="1"/>
          </p:cNvSpPr>
          <p:nvPr>
            <p:ph type="subTitle" idx="10"/>
          </p:nvPr>
        </p:nvSpPr>
        <p:spPr>
          <a:xfrm>
            <a:off x="783771" y="1188720"/>
            <a:ext cx="10310327" cy="5091715"/>
          </a:xfrm>
        </p:spPr>
        <p:txBody>
          <a:bodyPr/>
          <a:lstStyle/>
          <a:p>
            <a:pPr algn="just"/>
            <a:r>
              <a:rPr lang="en-US" sz="1800" i="0" dirty="0">
                <a:solidFill>
                  <a:srgbClr val="FF0000"/>
                </a:solidFill>
                <a:latin typeface="Times New Roman" panose="02020603050405020304" pitchFamily="18" charset="0"/>
                <a:cs typeface="Times New Roman" panose="02020603050405020304" pitchFamily="18" charset="0"/>
              </a:rPr>
              <a:t>Sentence-BERT (all-MiniLM-L6-v2) – Text Embedding for Query Matching </a:t>
            </a:r>
          </a:p>
          <a:p>
            <a:pPr algn="just"/>
            <a:r>
              <a:rPr lang="en-US" sz="1600" i="0" dirty="0">
                <a:solidFill>
                  <a:schemeClr val="tx1"/>
                </a:solidFill>
                <a:latin typeface="Times New Roman" panose="02020603050405020304" pitchFamily="18" charset="0"/>
                <a:cs typeface="Times New Roman" panose="02020603050405020304" pitchFamily="18" charset="0"/>
              </a:rPr>
              <a:t>Sentence-BERT (SBERT) </a:t>
            </a:r>
            <a:r>
              <a:rPr lang="en-US" sz="1600" i="0" dirty="0">
                <a:latin typeface="Times New Roman" panose="02020603050405020304" pitchFamily="18" charset="0"/>
                <a:cs typeface="Times New Roman" panose="02020603050405020304" pitchFamily="18" charset="0"/>
              </a:rPr>
              <a:t>modifies the BERT transformer to produce semantically meaningful sentence embeddings. The </a:t>
            </a:r>
            <a:r>
              <a:rPr lang="en-US" sz="1600" i="0" dirty="0">
                <a:solidFill>
                  <a:srgbClr val="FFFF00"/>
                </a:solidFill>
                <a:latin typeface="Times New Roman" panose="02020603050405020304" pitchFamily="18" charset="0"/>
                <a:cs typeface="Times New Roman" panose="02020603050405020304" pitchFamily="18" charset="0"/>
              </a:rPr>
              <a:t>"all-MiniLM-L6-v2" </a:t>
            </a:r>
            <a:r>
              <a:rPr lang="en-US" sz="1600" i="0" dirty="0">
                <a:latin typeface="Times New Roman" panose="02020603050405020304" pitchFamily="18" charset="0"/>
                <a:cs typeface="Times New Roman" panose="02020603050405020304" pitchFamily="18" charset="0"/>
              </a:rPr>
              <a:t>variant is optimized for fast, low-resource environments. It uses mean pooling on token embeddings from the last transformer layer to obtain a dense 384-dimensional sentence vector. </a:t>
            </a:r>
          </a:p>
          <a:p>
            <a:pPr marL="285750" indent="-285750" algn="just">
              <a:buFont typeface="Wingdings" panose="05000000000000000000" pitchFamily="2" charset="2"/>
              <a:buChar char="§"/>
            </a:pPr>
            <a:r>
              <a:rPr lang="en-IN" sz="1600" i="0" dirty="0">
                <a:latin typeface="Times New Roman" panose="02020603050405020304" pitchFamily="18" charset="0"/>
                <a:cs typeface="Times New Roman" panose="02020603050405020304" pitchFamily="18" charset="0"/>
              </a:rPr>
              <a:t>Tokenizer: </a:t>
            </a:r>
            <a:r>
              <a:rPr lang="en-IN" sz="1600" i="0" dirty="0" err="1">
                <a:latin typeface="Times New Roman" panose="02020603050405020304" pitchFamily="18" charset="0"/>
                <a:cs typeface="Times New Roman" panose="02020603050405020304" pitchFamily="18" charset="0"/>
              </a:rPr>
              <a:t>WordPiece</a:t>
            </a:r>
            <a:r>
              <a:rPr lang="en-IN" sz="1600" i="0" dirty="0">
                <a:latin typeface="Times New Roman" panose="02020603050405020304" pitchFamily="18" charset="0"/>
                <a:cs typeface="Times New Roman" panose="02020603050405020304" pitchFamily="18" charset="0"/>
              </a:rPr>
              <a:t> tokenizer for sentence input.</a:t>
            </a:r>
          </a:p>
          <a:p>
            <a:pPr marL="285750" indent="-285750" algn="just">
              <a:buFont typeface="Wingdings" panose="05000000000000000000" pitchFamily="2" charset="2"/>
              <a:buChar char="§"/>
            </a:pPr>
            <a:r>
              <a:rPr lang="en-IN" sz="1600" i="0" dirty="0">
                <a:latin typeface="Times New Roman" panose="02020603050405020304" pitchFamily="18" charset="0"/>
                <a:cs typeface="Times New Roman" panose="02020603050405020304" pitchFamily="18" charset="0"/>
              </a:rPr>
              <a:t>Transformer Encoder: 6-layer </a:t>
            </a:r>
            <a:r>
              <a:rPr lang="en-IN" sz="1600" i="0" dirty="0" err="1">
                <a:latin typeface="Times New Roman" panose="02020603050405020304" pitchFamily="18" charset="0"/>
                <a:cs typeface="Times New Roman" panose="02020603050405020304" pitchFamily="18" charset="0"/>
              </a:rPr>
              <a:t>MiniLM</a:t>
            </a:r>
            <a:r>
              <a:rPr lang="en-IN" sz="1600" i="0" dirty="0">
                <a:latin typeface="Times New Roman" panose="02020603050405020304" pitchFamily="18" charset="0"/>
                <a:cs typeface="Times New Roman" panose="02020603050405020304" pitchFamily="18" charset="0"/>
              </a:rPr>
              <a:t> BERT encoder. </a:t>
            </a:r>
          </a:p>
          <a:p>
            <a:pPr marL="285750" indent="-285750" algn="just">
              <a:buFont typeface="Wingdings" panose="05000000000000000000" pitchFamily="2" charset="2"/>
              <a:buChar char="§"/>
            </a:pPr>
            <a:r>
              <a:rPr lang="en-IN" sz="1600" i="0" dirty="0">
                <a:latin typeface="Times New Roman" panose="02020603050405020304" pitchFamily="18" charset="0"/>
                <a:cs typeface="Times New Roman" panose="02020603050405020304" pitchFamily="18" charset="0"/>
              </a:rPr>
              <a:t>Pooling Layer: Mean pooling of all token embeddings to a fixed vector. </a:t>
            </a:r>
          </a:p>
          <a:p>
            <a:pPr marL="285750" indent="-285750" algn="just">
              <a:buFont typeface="Wingdings" panose="05000000000000000000" pitchFamily="2" charset="2"/>
              <a:buChar char="§"/>
            </a:pPr>
            <a:r>
              <a:rPr lang="en-IN" sz="1600" i="0" dirty="0">
                <a:latin typeface="Times New Roman" panose="02020603050405020304" pitchFamily="18" charset="0"/>
                <a:cs typeface="Times New Roman" panose="02020603050405020304" pitchFamily="18" charset="0"/>
              </a:rPr>
              <a:t>Output: 384-d vector for each input sentence. </a:t>
            </a:r>
          </a:p>
          <a:p>
            <a:pPr algn="just"/>
            <a:r>
              <a:rPr lang="en-US" sz="2000" i="0" dirty="0">
                <a:solidFill>
                  <a:srgbClr val="FF0000"/>
                </a:solidFill>
                <a:latin typeface="Times New Roman" panose="02020603050405020304" pitchFamily="18" charset="0"/>
                <a:cs typeface="Times New Roman" panose="02020603050405020304" pitchFamily="18" charset="0"/>
              </a:rPr>
              <a:t>Cosine Similarity – Vector Similarity Measure </a:t>
            </a:r>
          </a:p>
          <a:p>
            <a:r>
              <a:rPr lang="en-US" sz="1600" i="0" dirty="0">
                <a:latin typeface="Times New Roman" panose="02020603050405020304" pitchFamily="18" charset="0"/>
                <a:cs typeface="Times New Roman" panose="02020603050405020304" pitchFamily="18" charset="0"/>
              </a:rPr>
              <a:t>Cosine similarity measures the cosine of the angle between two non-zero vectors in an inner product space. It is a widely used metric in NLP for comparing embeddings. </a:t>
            </a:r>
          </a:p>
          <a:p>
            <a:pPr algn="just"/>
            <a:endParaRPr lang="en-US" sz="1600" i="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B7092A-E37A-C192-C8D4-EBE984D66B8A}"/>
              </a:ext>
            </a:extLst>
          </p:cNvPr>
          <p:cNvPicPr>
            <a:picLocks noChangeAspect="1"/>
          </p:cNvPicPr>
          <p:nvPr/>
        </p:nvPicPr>
        <p:blipFill>
          <a:blip r:embed="rId2"/>
          <a:stretch>
            <a:fillRect/>
          </a:stretch>
        </p:blipFill>
        <p:spPr>
          <a:xfrm>
            <a:off x="4843244" y="5391126"/>
            <a:ext cx="1356478" cy="556308"/>
          </a:xfrm>
          <a:prstGeom prst="rect">
            <a:avLst/>
          </a:prstGeom>
        </p:spPr>
      </p:pic>
    </p:spTree>
    <p:extLst>
      <p:ext uri="{BB962C8B-B14F-4D97-AF65-F5344CB8AC3E}">
        <p14:creationId xmlns:p14="http://schemas.microsoft.com/office/powerpoint/2010/main" val="3918923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3.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Retail design</Template>
  <TotalTime>487</TotalTime>
  <Words>1646</Words>
  <Application>Microsoft Office PowerPoint</Application>
  <PresentationFormat>Widescreen</PresentationFormat>
  <Paragraphs>184</Paragraphs>
  <Slides>22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Courier New</vt:lpstr>
      <vt:lpstr>Franklin Gothic Medium</vt:lpstr>
      <vt:lpstr>Times New Roman</vt:lpstr>
      <vt:lpstr>Tw Cen MT</vt:lpstr>
      <vt:lpstr>Tw Cen MT Condensed</vt:lpstr>
      <vt:lpstr>Wingdings</vt:lpstr>
      <vt:lpstr>Wingdings 3</vt:lpstr>
      <vt:lpstr>Integral</vt:lpstr>
      <vt:lpstr>AI POWERED FOOD RECOMMENDATION SYSTEM</vt:lpstr>
      <vt:lpstr>TABLE OF CONTENT</vt:lpstr>
      <vt:lpstr>introduction</vt:lpstr>
      <vt:lpstr>OBJECTIVE</vt:lpstr>
      <vt:lpstr>Data sources and format</vt:lpstr>
      <vt:lpstr>PowerPoint Presentation</vt:lpstr>
      <vt:lpstr>Data preprocessing</vt:lpstr>
      <vt:lpstr>Model/algorithm used</vt:lpstr>
      <vt:lpstr>Model/algorithm used</vt:lpstr>
      <vt:lpstr>Model/algorithm used</vt:lpstr>
      <vt:lpstr>Process description</vt:lpstr>
      <vt:lpstr>Workflow diagram</vt:lpstr>
      <vt:lpstr>Workflow diagram</vt:lpstr>
      <vt:lpstr>Web interface (gradio)</vt:lpstr>
      <vt:lpstr>Web interface (gradio)</vt:lpstr>
      <vt:lpstr>Web interface (gradio)</vt:lpstr>
      <vt:lpstr>Web interface (gradio)</vt:lpstr>
      <vt:lpstr>Web interface (gradio)</vt:lpstr>
      <vt:lpstr>Web interface (gradio)</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Chaitra B</dc:creator>
  <cp:lastModifiedBy>Chaitra B</cp:lastModifiedBy>
  <cp:revision>56</cp:revision>
  <dcterms:created xsi:type="dcterms:W3CDTF">2025-06-22T14:05:57Z</dcterms:created>
  <dcterms:modified xsi:type="dcterms:W3CDTF">2025-10-30T20:29:55Z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