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8"/>
  </p:notesMasterIdLst>
  <p:handoutMasterIdLst>
    <p:handoutMasterId r:id="rId29"/>
  </p:handoutMasterIdLst>
  <p:sldIdLst>
    <p:sldId id="257" r:id="rId5"/>
    <p:sldId id="258" r:id="rId6"/>
    <p:sldId id="262" r:id="rId7"/>
    <p:sldId id="263" r:id="rId8"/>
    <p:sldId id="271" r:id="rId9"/>
    <p:sldId id="272" r:id="rId10"/>
    <p:sldId id="273" r:id="rId11"/>
    <p:sldId id="268" r:id="rId12"/>
    <p:sldId id="274" r:id="rId13"/>
    <p:sldId id="266" r:id="rId14"/>
    <p:sldId id="281" r:id="rId15"/>
    <p:sldId id="269" r:id="rId16"/>
    <p:sldId id="270" r:id="rId17"/>
    <p:sldId id="277" r:id="rId18"/>
    <p:sldId id="282" r:id="rId19"/>
    <p:sldId id="289" r:id="rId20"/>
    <p:sldId id="279" r:id="rId21"/>
    <p:sldId id="283" r:id="rId22"/>
    <p:sldId id="284" r:id="rId23"/>
    <p:sldId id="285" r:id="rId24"/>
    <p:sldId id="286" r:id="rId25"/>
    <p:sldId id="287"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6/26/2025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6/26/2025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6/26/2025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6/26/2025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6/26/2025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6/26/2025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6/26/2025</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48358" y="2988262"/>
            <a:ext cx="11156542" cy="1752600"/>
          </a:xfrm>
        </p:spPr>
        <p:txBody>
          <a:bodyPr/>
          <a:lstStyle/>
          <a:p>
            <a:pPr algn="ctr"/>
            <a:r>
              <a:rPr lang="en-IN" sz="2800" b="1" kern="100" dirty="0">
                <a:solidFill>
                  <a:schemeClr val="tx1"/>
                </a:solidFill>
                <a:effectLst/>
                <a:latin typeface="Times New Roman" panose="02020603050405020304" pitchFamily="18" charset="0"/>
                <a:ea typeface="Times New Roman" panose="02020603050405020304" pitchFamily="18" charset="0"/>
              </a:rPr>
              <a:t>AI-POWERED MEDICAL REPORT GENERATION </a:t>
            </a:r>
            <a:br>
              <a:rPr lang="en-IN" sz="2800" b="1" kern="100" dirty="0">
                <a:solidFill>
                  <a:schemeClr val="tx1"/>
                </a:solidFill>
                <a:effectLst/>
                <a:latin typeface="Times New Roman" panose="02020603050405020304" pitchFamily="18" charset="0"/>
                <a:ea typeface="Times New Roman" panose="02020603050405020304" pitchFamily="18" charset="0"/>
              </a:rPr>
            </a:br>
            <a:r>
              <a:rPr lang="en-IN" sz="2800" b="1" kern="100" dirty="0">
                <a:solidFill>
                  <a:schemeClr val="tx1"/>
                </a:solidFill>
                <a:effectLst/>
                <a:latin typeface="Times New Roman" panose="02020603050405020304" pitchFamily="18" charset="0"/>
                <a:ea typeface="Times New Roman" panose="02020603050405020304" pitchFamily="18" charset="0"/>
              </a:rPr>
              <a:t>(X-RAY IMAGES) </a:t>
            </a:r>
            <a:br>
              <a:rPr lang="en-IN" sz="1600" kern="1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2" name="Title 1"/>
          <p:cNvSpPr>
            <a:spLocks noGrp="1"/>
          </p:cNvSpPr>
          <p:nvPr>
            <p:ph type="ctrTitle"/>
          </p:nvPr>
        </p:nvSpPr>
        <p:spPr/>
        <p:txBody>
          <a:bodyPr/>
          <a:lstStyle/>
          <a:p>
            <a:pPr marL="684530" marR="236855" indent="-6350" algn="ctr">
              <a:lnSpc>
                <a:spcPct val="107000"/>
              </a:lnSpc>
              <a:spcAft>
                <a:spcPts val="180"/>
              </a:spcAft>
            </a:pPr>
            <a:br>
              <a:rPr lang="en-IN" sz="1800" kern="100" dirty="0">
                <a:solidFill>
                  <a:srgbClr val="000000"/>
                </a:solidFill>
                <a:effectLst/>
                <a:latin typeface="Times New Roman" panose="02020603050405020304" pitchFamily="18" charset="0"/>
                <a:ea typeface="Times New Roman" panose="02020603050405020304" pitchFamily="18" charset="0"/>
              </a:rPr>
            </a:br>
            <a:endParaRPr lang="en-US" dirty="0"/>
          </a:p>
        </p:txBody>
      </p:sp>
      <p:sp>
        <p:nvSpPr>
          <p:cNvPr id="4" name="Freeform 14">
            <a:extLst>
              <a:ext uri="{FF2B5EF4-FFF2-40B4-BE49-F238E27FC236}">
                <a16:creationId xmlns:a16="http://schemas.microsoft.com/office/drawing/2014/main" id="{DBE50B23-FED5-CF1E-F835-3DD9A728EEC0}"/>
              </a:ext>
            </a:extLst>
          </p:cNvPr>
          <p:cNvSpPr/>
          <p:nvPr/>
        </p:nvSpPr>
        <p:spPr>
          <a:xfrm>
            <a:off x="335902" y="314029"/>
            <a:ext cx="4310743" cy="1645400"/>
          </a:xfrm>
          <a:custGeom>
            <a:avLst/>
            <a:gdLst/>
            <a:ahLst/>
            <a:cxnLst/>
            <a:rect l="l" t="t" r="r" b="b"/>
            <a:pathLst>
              <a:path w="7658796" h="3117524">
                <a:moveTo>
                  <a:pt x="0" y="0"/>
                </a:moveTo>
                <a:lnTo>
                  <a:pt x="7658797" y="0"/>
                </a:lnTo>
                <a:lnTo>
                  <a:pt x="7658797" y="3117524"/>
                </a:lnTo>
                <a:lnTo>
                  <a:pt x="0" y="3117524"/>
                </a:lnTo>
                <a:lnTo>
                  <a:pt x="0" y="0"/>
                </a:lnTo>
                <a:close/>
              </a:path>
            </a:pathLst>
          </a:custGeom>
          <a:blipFill>
            <a:blip r:embed="rId3"/>
            <a:stretch>
              <a:fillRect l="-2196" t="-7302" r="-1543" b="-7302"/>
            </a:stretch>
          </a:blipFill>
        </p:spPr>
      </p:sp>
      <p:sp>
        <p:nvSpPr>
          <p:cNvPr id="6" name="TextBox 5">
            <a:extLst>
              <a:ext uri="{FF2B5EF4-FFF2-40B4-BE49-F238E27FC236}">
                <a16:creationId xmlns:a16="http://schemas.microsoft.com/office/drawing/2014/main" id="{64EACC2F-87B1-9025-094C-B1A224B0EA84}"/>
              </a:ext>
            </a:extLst>
          </p:cNvPr>
          <p:cNvSpPr txBox="1"/>
          <p:nvPr/>
        </p:nvSpPr>
        <p:spPr>
          <a:xfrm>
            <a:off x="8210938" y="5010539"/>
            <a:ext cx="3396343" cy="923330"/>
          </a:xfrm>
          <a:prstGeom prst="rect">
            <a:avLst/>
          </a:prstGeom>
          <a:noFill/>
        </p:spPr>
        <p:txBody>
          <a:bodyPr wrap="square" rtlCol="0">
            <a:spAutoFit/>
          </a:bodyPr>
          <a:lstStyle/>
          <a:p>
            <a:pPr algn="just"/>
            <a:r>
              <a:rPr lang="en-US" sz="1800" dirty="0">
                <a:latin typeface="Alatsi" panose="00000500000000000000"/>
                <a:ea typeface="Alatsi" panose="00000500000000000000"/>
                <a:cs typeface="Alatsi" panose="00000500000000000000"/>
                <a:sym typeface="Alatsi" panose="00000500000000000000"/>
              </a:rPr>
              <a:t>PRESENTED BY:</a:t>
            </a:r>
          </a:p>
          <a:p>
            <a:pPr algn="just"/>
            <a:r>
              <a:rPr lang="en-US" dirty="0">
                <a:latin typeface="Alatsi" panose="00000500000000000000"/>
                <a:sym typeface="Alatsi" panose="00000500000000000000"/>
              </a:rPr>
              <a:t>              CHAITRA B</a:t>
            </a:r>
          </a:p>
          <a:p>
            <a:pPr algn="just"/>
            <a:r>
              <a:rPr lang="en-US" dirty="0">
                <a:latin typeface="Alatsi" panose="00000500000000000000"/>
                <a:sym typeface="Alatsi" panose="00000500000000000000"/>
              </a:rPr>
              <a:t>               232008</a:t>
            </a:r>
            <a:endParaRPr lang="en-IN" dirty="0"/>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E6B58-6B53-BC3C-3993-F95E8646D4C8}"/>
            </a:ext>
          </a:extLst>
        </p:cNvPr>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E2674B2C-E669-0704-7145-2D5F9E4EBD15}"/>
              </a:ext>
            </a:extLst>
          </p:cNvPr>
          <p:cNvSpPr>
            <a:spLocks noGrp="1"/>
          </p:cNvSpPr>
          <p:nvPr>
            <p:ph idx="1"/>
          </p:nvPr>
        </p:nvSpPr>
        <p:spPr>
          <a:xfrm>
            <a:off x="609600" y="1101012"/>
            <a:ext cx="10972800" cy="5208348"/>
          </a:xfrm>
        </p:spPr>
        <p:txBody>
          <a:bodyPr/>
          <a:lstStyle/>
          <a:p>
            <a:r>
              <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U-Net Model for Lung Segmentation</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137160" lvl="0" indent="0" algn="jus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U-Net is a convolutional neural network architecture designed for precise image segmentation tasks, especially in medical imaging. In this project, U-Net is used to segment the lung regions from chest X-ray images, enabling the system to focus on relevant areas for accurate disease detection and report generation.</a:t>
            </a:r>
          </a:p>
          <a:p>
            <a:pPr marL="137160" lvl="0" indent="0" algn="just">
              <a:buNone/>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137160" lvl="0" indent="0">
              <a:buNone/>
            </a:pPr>
            <a:endParaRPr lang="en-US" dirty="0"/>
          </a:p>
        </p:txBody>
      </p:sp>
      <p:sp>
        <p:nvSpPr>
          <p:cNvPr id="13" name="Title 12">
            <a:extLst>
              <a:ext uri="{FF2B5EF4-FFF2-40B4-BE49-F238E27FC236}">
                <a16:creationId xmlns:a16="http://schemas.microsoft.com/office/drawing/2014/main" id="{4E3E971B-ED86-DA94-6E7C-9DA52145E2CC}"/>
              </a:ext>
            </a:extLst>
          </p:cNvPr>
          <p:cNvSpPr>
            <a:spLocks noGrp="1"/>
          </p:cNvSpPr>
          <p:nvPr>
            <p:ph type="title"/>
          </p:nvPr>
        </p:nvSpPr>
        <p:spPr>
          <a:xfrm>
            <a:off x="609600" y="274638"/>
            <a:ext cx="10633788" cy="826374"/>
          </a:xfrm>
        </p:spPr>
        <p:txBody>
          <a:bodyPr>
            <a:normAutofit fontScale="90000"/>
          </a:bodyPr>
          <a:lstStyle/>
          <a:p>
            <a:br>
              <a:rPr lang="en-US" sz="4400" dirty="0">
                <a:solidFill>
                  <a:schemeClr val="tx1"/>
                </a:solidFill>
                <a:latin typeface="Alatsi" panose="00000500000000000000"/>
                <a:ea typeface="Alatsi" panose="00000500000000000000"/>
                <a:cs typeface="Alatsi" panose="00000500000000000000"/>
                <a:sym typeface="Alatsi" panose="00000500000000000000"/>
              </a:rPr>
            </a:br>
            <a:r>
              <a:rPr lang="en-US" dirty="0">
                <a:solidFill>
                  <a:srgbClr val="FF0000"/>
                </a:solidFill>
              </a:rPr>
              <a:t>MODELS/ALGORITHMS USED</a:t>
            </a:r>
            <a:br>
              <a:rPr lang="en-US" dirty="0"/>
            </a:br>
            <a:endParaRPr lang="en-US" dirty="0"/>
          </a:p>
        </p:txBody>
      </p:sp>
      <p:pic>
        <p:nvPicPr>
          <p:cNvPr id="2" name="Picture 1">
            <a:extLst>
              <a:ext uri="{FF2B5EF4-FFF2-40B4-BE49-F238E27FC236}">
                <a16:creationId xmlns:a16="http://schemas.microsoft.com/office/drawing/2014/main" id="{CD7352C0-F3BB-130A-D2EB-15FB1F0667CC}"/>
              </a:ext>
            </a:extLst>
          </p:cNvPr>
          <p:cNvPicPr>
            <a:picLocks noChangeAspect="1"/>
          </p:cNvPicPr>
          <p:nvPr/>
        </p:nvPicPr>
        <p:blipFill>
          <a:blip r:embed="rId2"/>
          <a:stretch>
            <a:fillRect/>
          </a:stretch>
        </p:blipFill>
        <p:spPr>
          <a:xfrm>
            <a:off x="867081" y="2332653"/>
            <a:ext cx="2236265" cy="4250709"/>
          </a:xfrm>
          <a:prstGeom prst="rect">
            <a:avLst/>
          </a:prstGeom>
        </p:spPr>
      </p:pic>
      <p:pic>
        <p:nvPicPr>
          <p:cNvPr id="3" name="Picture 2">
            <a:extLst>
              <a:ext uri="{FF2B5EF4-FFF2-40B4-BE49-F238E27FC236}">
                <a16:creationId xmlns:a16="http://schemas.microsoft.com/office/drawing/2014/main" id="{A9F3705C-4A6E-D6B4-93E7-5DCCE0BFA288}"/>
              </a:ext>
            </a:extLst>
          </p:cNvPr>
          <p:cNvPicPr>
            <a:picLocks noChangeAspect="1"/>
          </p:cNvPicPr>
          <p:nvPr/>
        </p:nvPicPr>
        <p:blipFill>
          <a:blip r:embed="rId3"/>
          <a:stretch>
            <a:fillRect/>
          </a:stretch>
        </p:blipFill>
        <p:spPr>
          <a:xfrm>
            <a:off x="3191069" y="2332653"/>
            <a:ext cx="4534678" cy="4237965"/>
          </a:xfrm>
          <a:prstGeom prst="rect">
            <a:avLst/>
          </a:prstGeom>
        </p:spPr>
      </p:pic>
      <p:pic>
        <p:nvPicPr>
          <p:cNvPr id="4" name="Picture 3">
            <a:extLst>
              <a:ext uri="{FF2B5EF4-FFF2-40B4-BE49-F238E27FC236}">
                <a16:creationId xmlns:a16="http://schemas.microsoft.com/office/drawing/2014/main" id="{B1D7039F-A549-5D3F-3E7D-D89F562A77E3}"/>
              </a:ext>
            </a:extLst>
          </p:cNvPr>
          <p:cNvPicPr>
            <a:picLocks noChangeAspect="1"/>
          </p:cNvPicPr>
          <p:nvPr/>
        </p:nvPicPr>
        <p:blipFill>
          <a:blip r:embed="rId4"/>
          <a:stretch>
            <a:fillRect/>
          </a:stretch>
        </p:blipFill>
        <p:spPr>
          <a:xfrm>
            <a:off x="7804442" y="2332653"/>
            <a:ext cx="4269370" cy="2855169"/>
          </a:xfrm>
          <a:prstGeom prst="rect">
            <a:avLst/>
          </a:prstGeom>
        </p:spPr>
      </p:pic>
      <p:sp>
        <p:nvSpPr>
          <p:cNvPr id="6" name="TextBox 5">
            <a:extLst>
              <a:ext uri="{FF2B5EF4-FFF2-40B4-BE49-F238E27FC236}">
                <a16:creationId xmlns:a16="http://schemas.microsoft.com/office/drawing/2014/main" id="{C85AA878-B765-684F-7E79-C349E21BC6C5}"/>
              </a:ext>
            </a:extLst>
          </p:cNvPr>
          <p:cNvSpPr txBox="1"/>
          <p:nvPr/>
        </p:nvSpPr>
        <p:spPr>
          <a:xfrm>
            <a:off x="2935395" y="6508399"/>
            <a:ext cx="4702629" cy="369332"/>
          </a:xfrm>
          <a:prstGeom prst="rect">
            <a:avLst/>
          </a:prstGeom>
          <a:noFill/>
        </p:spPr>
        <p:txBody>
          <a:bodyPr wrap="square" rtlCol="0">
            <a:spAutoFit/>
          </a:bodyPr>
          <a:lstStyle/>
          <a:p>
            <a:r>
              <a:rPr lang="en-IN" dirty="0"/>
              <a:t>                                 Layer-by-Layer Architecture</a:t>
            </a:r>
          </a:p>
        </p:txBody>
      </p:sp>
    </p:spTree>
    <p:extLst>
      <p:ext uri="{BB962C8B-B14F-4D97-AF65-F5344CB8AC3E}">
        <p14:creationId xmlns:p14="http://schemas.microsoft.com/office/powerpoint/2010/main" val="3069999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egmentation examples where images on ...">
            <a:extLst>
              <a:ext uri="{FF2B5EF4-FFF2-40B4-BE49-F238E27FC236}">
                <a16:creationId xmlns:a16="http://schemas.microsoft.com/office/drawing/2014/main" id="{9E3CE171-59F8-50A9-9C25-DFB884444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762" y="1278293"/>
            <a:ext cx="5682343" cy="3984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745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13108-F180-A61D-1E00-F0688E76E296}"/>
            </a:ext>
          </a:extLst>
        </p:cNvPr>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E7FE73EC-BD75-F524-421A-BF3D48FD9950}"/>
              </a:ext>
            </a:extLst>
          </p:cNvPr>
          <p:cNvSpPr>
            <a:spLocks noGrp="1"/>
          </p:cNvSpPr>
          <p:nvPr>
            <p:ph idx="1"/>
          </p:nvPr>
        </p:nvSpPr>
        <p:spPr>
          <a:xfrm>
            <a:off x="609600" y="951722"/>
            <a:ext cx="10972800" cy="5542384"/>
          </a:xfrm>
        </p:spPr>
        <p:txBody>
          <a:bodyPr/>
          <a:lstStyle/>
          <a:p>
            <a:pPr marL="285750" indent="-285750" algn="just">
              <a:lnSpc>
                <a:spcPct val="115000"/>
              </a:lnSpc>
              <a:spcAft>
                <a:spcPts val="800"/>
              </a:spcAft>
            </a:pPr>
            <a:r>
              <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DenseNet121 for Multi-label Disease Classification</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137160" lvl="0" indent="0" algn="jus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The model is built on DenseNet121, a deep convolutional neural network custom-trained on ImageNet, known for its dense connections that improve feature reuse and gradient flow. The top layers are removed to allow for a custom classification head, which includes global average pooling, dropout for regularization, a dense ReLU layer, and a sigmoid output layer for multi-label disease prediction.</a:t>
            </a:r>
          </a:p>
          <a:p>
            <a:pPr marL="137160" lvl="0" indent="0">
              <a:buNone/>
            </a:pPr>
            <a:endParaRPr lang="en-US" dirty="0"/>
          </a:p>
        </p:txBody>
      </p:sp>
      <p:sp>
        <p:nvSpPr>
          <p:cNvPr id="13" name="Title 12">
            <a:extLst>
              <a:ext uri="{FF2B5EF4-FFF2-40B4-BE49-F238E27FC236}">
                <a16:creationId xmlns:a16="http://schemas.microsoft.com/office/drawing/2014/main" id="{B8B96B3E-E002-895E-D15C-46F2E00E74C3}"/>
              </a:ext>
            </a:extLst>
          </p:cNvPr>
          <p:cNvSpPr>
            <a:spLocks noGrp="1"/>
          </p:cNvSpPr>
          <p:nvPr>
            <p:ph type="title"/>
          </p:nvPr>
        </p:nvSpPr>
        <p:spPr>
          <a:xfrm>
            <a:off x="609600" y="274638"/>
            <a:ext cx="10829731" cy="751729"/>
          </a:xfrm>
        </p:spPr>
        <p:txBody>
          <a:bodyPr>
            <a:normAutofit fontScale="90000"/>
          </a:bodyPr>
          <a:lstStyle/>
          <a:p>
            <a:br>
              <a:rPr lang="en-US" sz="4400" dirty="0">
                <a:solidFill>
                  <a:schemeClr val="tx1"/>
                </a:solidFill>
                <a:latin typeface="Alatsi" panose="00000500000000000000"/>
                <a:ea typeface="Alatsi" panose="00000500000000000000"/>
                <a:cs typeface="Alatsi" panose="00000500000000000000"/>
                <a:sym typeface="Alatsi" panose="00000500000000000000"/>
              </a:rPr>
            </a:br>
            <a:r>
              <a:rPr lang="en-US" dirty="0">
                <a:solidFill>
                  <a:srgbClr val="FF0000"/>
                </a:solidFill>
              </a:rPr>
              <a:t>MODELS/ALGORITHMS USED</a:t>
            </a:r>
            <a:br>
              <a:rPr lang="en-US" dirty="0"/>
            </a:br>
            <a:endParaRPr lang="en-US" dirty="0"/>
          </a:p>
        </p:txBody>
      </p:sp>
      <p:pic>
        <p:nvPicPr>
          <p:cNvPr id="2" name="Picture 1">
            <a:extLst>
              <a:ext uri="{FF2B5EF4-FFF2-40B4-BE49-F238E27FC236}">
                <a16:creationId xmlns:a16="http://schemas.microsoft.com/office/drawing/2014/main" id="{4A231B45-8924-4F60-EF82-6EE5F9B96E48}"/>
              </a:ext>
            </a:extLst>
          </p:cNvPr>
          <p:cNvPicPr>
            <a:picLocks noChangeAspect="1"/>
          </p:cNvPicPr>
          <p:nvPr/>
        </p:nvPicPr>
        <p:blipFill>
          <a:blip r:embed="rId2"/>
          <a:stretch>
            <a:fillRect/>
          </a:stretch>
        </p:blipFill>
        <p:spPr>
          <a:xfrm>
            <a:off x="3965510" y="2696229"/>
            <a:ext cx="4161453" cy="3702467"/>
          </a:xfrm>
          <a:prstGeom prst="rect">
            <a:avLst/>
          </a:prstGeom>
        </p:spPr>
      </p:pic>
      <p:sp>
        <p:nvSpPr>
          <p:cNvPr id="3" name="TextBox 2">
            <a:extLst>
              <a:ext uri="{FF2B5EF4-FFF2-40B4-BE49-F238E27FC236}">
                <a16:creationId xmlns:a16="http://schemas.microsoft.com/office/drawing/2014/main" id="{D1423699-FBF0-C111-01CF-2417C9D64833}"/>
              </a:ext>
            </a:extLst>
          </p:cNvPr>
          <p:cNvSpPr txBox="1"/>
          <p:nvPr/>
        </p:nvSpPr>
        <p:spPr>
          <a:xfrm>
            <a:off x="2736979" y="6398696"/>
            <a:ext cx="6494107" cy="369332"/>
          </a:xfrm>
          <a:prstGeom prst="rect">
            <a:avLst/>
          </a:prstGeom>
          <a:noFill/>
        </p:spPr>
        <p:txBody>
          <a:bodyPr wrap="square" rtlCol="0">
            <a:spAutoFit/>
          </a:bodyPr>
          <a:lstStyle/>
          <a:p>
            <a:pPr algn="ctr"/>
            <a:r>
              <a:rPr lang="en-IN" dirty="0"/>
              <a:t>    Disease Prediction Architecture (DenseNet121-based)</a:t>
            </a:r>
          </a:p>
        </p:txBody>
      </p:sp>
    </p:spTree>
    <p:extLst>
      <p:ext uri="{BB962C8B-B14F-4D97-AF65-F5344CB8AC3E}">
        <p14:creationId xmlns:p14="http://schemas.microsoft.com/office/powerpoint/2010/main" val="299196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5C01A-4147-1DE3-82A0-85D56DCC62E0}"/>
            </a:ext>
          </a:extLst>
        </p:cNvPr>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8E3C364E-C71B-F654-72CF-4D3B3457E8A3}"/>
              </a:ext>
            </a:extLst>
          </p:cNvPr>
          <p:cNvSpPr>
            <a:spLocks noGrp="1"/>
          </p:cNvSpPr>
          <p:nvPr>
            <p:ph idx="1"/>
          </p:nvPr>
        </p:nvSpPr>
        <p:spPr>
          <a:xfrm>
            <a:off x="684244" y="1026367"/>
            <a:ext cx="10972800" cy="5542384"/>
          </a:xfrm>
        </p:spPr>
        <p:txBody>
          <a:bodyPr/>
          <a:lstStyle/>
          <a:p>
            <a:pPr marL="285750" indent="-285750">
              <a:lnSpc>
                <a:spcPct val="115000"/>
              </a:lnSpc>
              <a:spcAft>
                <a:spcPts val="800"/>
              </a:spcAft>
            </a:pPr>
            <a:r>
              <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GPT-2 for Medical Report Generation Using Hugging Face</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15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GPT-2 (Generative Pre-trained Transformer 2) is a powerful transformer-based language model developed by OpenAI. It excels at generating coherent, contextually relevant text by predicting the next word in a sequence, making it ideal for tasks like automatic medical report generation from disease classification tags or image features.</a:t>
            </a:r>
          </a:p>
          <a:p>
            <a:pPr marL="137160" lvl="0" indent="0">
              <a:buNone/>
            </a:pPr>
            <a:endParaRPr lang="en-US" dirty="0"/>
          </a:p>
        </p:txBody>
      </p:sp>
      <p:sp>
        <p:nvSpPr>
          <p:cNvPr id="13" name="Title 12">
            <a:extLst>
              <a:ext uri="{FF2B5EF4-FFF2-40B4-BE49-F238E27FC236}">
                <a16:creationId xmlns:a16="http://schemas.microsoft.com/office/drawing/2014/main" id="{8B4BB0FA-7276-4A27-F83B-B2829FBA118C}"/>
              </a:ext>
            </a:extLst>
          </p:cNvPr>
          <p:cNvSpPr>
            <a:spLocks noGrp="1"/>
          </p:cNvSpPr>
          <p:nvPr>
            <p:ph type="title"/>
          </p:nvPr>
        </p:nvSpPr>
        <p:spPr>
          <a:xfrm>
            <a:off x="609600" y="274638"/>
            <a:ext cx="10829731" cy="751729"/>
          </a:xfrm>
        </p:spPr>
        <p:txBody>
          <a:bodyPr>
            <a:normAutofit fontScale="90000"/>
          </a:bodyPr>
          <a:lstStyle/>
          <a:p>
            <a:br>
              <a:rPr lang="en-US" sz="4400" dirty="0">
                <a:solidFill>
                  <a:schemeClr val="tx1"/>
                </a:solidFill>
                <a:latin typeface="Alatsi" panose="00000500000000000000"/>
                <a:ea typeface="Alatsi" panose="00000500000000000000"/>
                <a:cs typeface="Alatsi" panose="00000500000000000000"/>
                <a:sym typeface="Alatsi" panose="00000500000000000000"/>
              </a:rPr>
            </a:br>
            <a:r>
              <a:rPr lang="en-US" dirty="0">
                <a:solidFill>
                  <a:srgbClr val="FF0000"/>
                </a:solidFill>
              </a:rPr>
              <a:t>MODELS/ALGORITHMS USED</a:t>
            </a:r>
            <a:br>
              <a:rPr lang="en-US" dirty="0">
                <a:solidFill>
                  <a:srgbClr val="FF0000"/>
                </a:solidFill>
              </a:rPr>
            </a:br>
            <a:endParaRPr lang="en-US" dirty="0">
              <a:solidFill>
                <a:srgbClr val="FF0000"/>
              </a:solidFill>
            </a:endParaRPr>
          </a:p>
        </p:txBody>
      </p:sp>
      <p:sp>
        <p:nvSpPr>
          <p:cNvPr id="3" name="TextBox 2">
            <a:extLst>
              <a:ext uri="{FF2B5EF4-FFF2-40B4-BE49-F238E27FC236}">
                <a16:creationId xmlns:a16="http://schemas.microsoft.com/office/drawing/2014/main" id="{A73B4FB5-B23E-BF26-E390-9468935D6395}"/>
              </a:ext>
            </a:extLst>
          </p:cNvPr>
          <p:cNvSpPr txBox="1"/>
          <p:nvPr/>
        </p:nvSpPr>
        <p:spPr>
          <a:xfrm>
            <a:off x="2248676" y="5943441"/>
            <a:ext cx="6494107" cy="369332"/>
          </a:xfrm>
          <a:prstGeom prst="rect">
            <a:avLst/>
          </a:prstGeom>
          <a:noFill/>
        </p:spPr>
        <p:txBody>
          <a:bodyPr wrap="square" rtlCol="0">
            <a:spAutoFit/>
          </a:bodyPr>
          <a:lstStyle/>
          <a:p>
            <a:pPr algn="ctr"/>
            <a:r>
              <a:rPr lang="en-IN" dirty="0"/>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GPT-2 Model Architecture</a:t>
            </a:r>
            <a:endParaRPr lang="en-IN" dirty="0"/>
          </a:p>
        </p:txBody>
      </p:sp>
      <p:pic>
        <p:nvPicPr>
          <p:cNvPr id="4" name="Picture 3">
            <a:extLst>
              <a:ext uri="{FF2B5EF4-FFF2-40B4-BE49-F238E27FC236}">
                <a16:creationId xmlns:a16="http://schemas.microsoft.com/office/drawing/2014/main" id="{E595C34A-F4C2-467D-1C9F-BAF4CE0C5DF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02230" y="3034327"/>
            <a:ext cx="4292081" cy="2741593"/>
          </a:xfrm>
          <a:prstGeom prst="rect">
            <a:avLst/>
          </a:prstGeom>
          <a:noFill/>
        </p:spPr>
      </p:pic>
      <p:pic>
        <p:nvPicPr>
          <p:cNvPr id="5" name="Picture 4">
            <a:extLst>
              <a:ext uri="{FF2B5EF4-FFF2-40B4-BE49-F238E27FC236}">
                <a16:creationId xmlns:a16="http://schemas.microsoft.com/office/drawing/2014/main" id="{C2F4C90C-7900-92B5-C00A-E7FB8B6054D6}"/>
              </a:ext>
            </a:extLst>
          </p:cNvPr>
          <p:cNvPicPr>
            <a:picLocks noChangeAspect="1"/>
          </p:cNvPicPr>
          <p:nvPr/>
        </p:nvPicPr>
        <p:blipFill>
          <a:blip r:embed="rId3"/>
          <a:stretch>
            <a:fillRect/>
          </a:stretch>
        </p:blipFill>
        <p:spPr>
          <a:xfrm>
            <a:off x="1451780" y="3034327"/>
            <a:ext cx="3922653" cy="2763477"/>
          </a:xfrm>
          <a:prstGeom prst="rect">
            <a:avLst/>
          </a:prstGeom>
        </p:spPr>
      </p:pic>
    </p:spTree>
    <p:extLst>
      <p:ext uri="{BB962C8B-B14F-4D97-AF65-F5344CB8AC3E}">
        <p14:creationId xmlns:p14="http://schemas.microsoft.com/office/powerpoint/2010/main" val="259336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4866D-9569-B4F7-058D-1703E738EFBB}"/>
              </a:ext>
            </a:extLst>
          </p:cNvPr>
          <p:cNvSpPr>
            <a:spLocks noGrp="1"/>
          </p:cNvSpPr>
          <p:nvPr>
            <p:ph type="title"/>
          </p:nvPr>
        </p:nvSpPr>
        <p:spPr>
          <a:xfrm>
            <a:off x="283028" y="319963"/>
            <a:ext cx="11625942" cy="518463"/>
          </a:xfrm>
        </p:spPr>
        <p:txBody>
          <a:bodyPr>
            <a:normAutofit fontScale="90000"/>
          </a:bodyPr>
          <a:lstStyle/>
          <a:p>
            <a:br>
              <a:rPr lang="en-US" dirty="0"/>
            </a:br>
            <a:r>
              <a:rPr lang="en-US" dirty="0">
                <a:solidFill>
                  <a:srgbClr val="FF0000"/>
                </a:solidFill>
              </a:rPr>
              <a:t>PROCESS DESCRIPTION</a:t>
            </a:r>
            <a:br>
              <a:rPr lang="en-US" dirty="0"/>
            </a:br>
            <a:endParaRPr lang="en-IN" dirty="0"/>
          </a:p>
        </p:txBody>
      </p:sp>
      <p:sp>
        <p:nvSpPr>
          <p:cNvPr id="5" name="TextBox 4">
            <a:extLst>
              <a:ext uri="{FF2B5EF4-FFF2-40B4-BE49-F238E27FC236}">
                <a16:creationId xmlns:a16="http://schemas.microsoft.com/office/drawing/2014/main" id="{F6F7AB04-3924-EB52-9956-25BB78441CB4}"/>
              </a:ext>
            </a:extLst>
          </p:cNvPr>
          <p:cNvSpPr txBox="1"/>
          <p:nvPr/>
        </p:nvSpPr>
        <p:spPr>
          <a:xfrm>
            <a:off x="65314" y="1218260"/>
            <a:ext cx="12061371" cy="4801314"/>
          </a:xfrm>
          <a:prstGeom prst="rect">
            <a:avLst/>
          </a:prstGeom>
          <a:noFill/>
        </p:spPr>
        <p:txBody>
          <a:bodyPr wrap="square" rtlCol="0">
            <a:spAutoFit/>
          </a:bodyPr>
          <a:lstStyle/>
          <a:p>
            <a:pPr marL="285750" indent="-285750">
              <a:buFont typeface="Wingdings" panose="05000000000000000000" pitchFamily="2" charset="2"/>
              <a:buChar char="v"/>
            </a:pPr>
            <a:r>
              <a:rPr lang="en-US" dirty="0"/>
              <a:t>Automates </a:t>
            </a:r>
            <a:r>
              <a:rPr lang="en-US" b="1" dirty="0"/>
              <a:t>chest X-ray report generation</a:t>
            </a:r>
            <a:r>
              <a:rPr lang="en-US" dirty="0"/>
              <a:t> using deep learning.</a:t>
            </a:r>
            <a:r>
              <a:rPr lang="en-IN" dirty="0"/>
              <a:t> Integrates </a:t>
            </a:r>
            <a:r>
              <a:rPr lang="en-IN" b="1" dirty="0">
                <a:solidFill>
                  <a:srgbClr val="FFFF00"/>
                </a:solidFill>
              </a:rPr>
              <a:t>U-Net</a:t>
            </a:r>
            <a:r>
              <a:rPr lang="en-IN" dirty="0"/>
              <a:t> (lung segmentation), </a:t>
            </a:r>
            <a:r>
              <a:rPr lang="en-IN" dirty="0">
                <a:solidFill>
                  <a:srgbClr val="FFFF00"/>
                </a:solidFill>
              </a:rPr>
              <a:t>Fine-tuned </a:t>
            </a:r>
            <a:r>
              <a:rPr lang="en-IN" b="1" dirty="0">
                <a:solidFill>
                  <a:srgbClr val="FFFF00"/>
                </a:solidFill>
              </a:rPr>
              <a:t>DenseNet121</a:t>
            </a:r>
            <a:r>
              <a:rPr lang="en-IN" dirty="0"/>
              <a:t> (multi-label classification), and </a:t>
            </a:r>
            <a:r>
              <a:rPr lang="en-IN" dirty="0">
                <a:solidFill>
                  <a:srgbClr val="FFFF00"/>
                </a:solidFill>
              </a:rPr>
              <a:t>fine-tuned</a:t>
            </a:r>
            <a:r>
              <a:rPr lang="en-IN" dirty="0"/>
              <a:t> </a:t>
            </a:r>
            <a:r>
              <a:rPr lang="en-IN" b="1" dirty="0">
                <a:solidFill>
                  <a:srgbClr val="FFFF00"/>
                </a:solidFill>
              </a:rPr>
              <a:t>GPT-2</a:t>
            </a:r>
            <a:r>
              <a:rPr lang="en-IN" dirty="0"/>
              <a:t> (report generation).</a:t>
            </a:r>
          </a:p>
          <a:p>
            <a:endParaRPr lang="en-IN" dirty="0"/>
          </a:p>
          <a:p>
            <a:pPr marL="285750" indent="-285750">
              <a:buFont typeface="Wingdings" panose="05000000000000000000" pitchFamily="2" charset="2"/>
              <a:buChar char="v"/>
            </a:pPr>
            <a:r>
              <a:rPr kumimoji="0" lang="en-US" altLang="en-US" sz="1800" b="0" i="0" u="none" strike="noStrike" cap="none" normalizeH="0" baseline="0" dirty="0">
                <a:ln>
                  <a:noFill/>
                </a:ln>
                <a:solidFill>
                  <a:schemeClr val="tx1"/>
                </a:solidFill>
                <a:effectLst/>
                <a:latin typeface="Arial" panose="020B0604020202020204" pitchFamily="34" charset="0"/>
              </a:rPr>
              <a:t>Converts grayscale X-rays to </a:t>
            </a:r>
            <a:r>
              <a:rPr kumimoji="0" lang="en-US" altLang="en-US" sz="1800" b="1" i="0" u="none" strike="noStrike" cap="none" normalizeH="0" baseline="0" dirty="0">
                <a:ln>
                  <a:noFill/>
                </a:ln>
                <a:solidFill>
                  <a:schemeClr val="tx1"/>
                </a:solidFill>
                <a:effectLst/>
                <a:latin typeface="Arial" panose="020B0604020202020204" pitchFamily="34" charset="0"/>
              </a:rPr>
              <a:t>RGB</a:t>
            </a:r>
            <a:r>
              <a:rPr kumimoji="0" lang="en-US" altLang="en-US" sz="1800" b="0" i="0" u="none" strike="noStrike" cap="none" normalizeH="0" baseline="0" dirty="0">
                <a:ln>
                  <a:noFill/>
                </a:ln>
                <a:solidFill>
                  <a:schemeClr val="tx1"/>
                </a:solidFill>
                <a:effectLst/>
                <a:latin typeface="Arial" panose="020B0604020202020204" pitchFamily="34" charset="0"/>
              </a:rPr>
              <a:t> by channel replication</a:t>
            </a:r>
            <a:r>
              <a:rPr lang="en-IN" dirty="0"/>
              <a:t> .</a:t>
            </a:r>
            <a:r>
              <a:rPr lang="en-US" b="1" dirty="0"/>
              <a:t> Resizes</a:t>
            </a:r>
            <a:r>
              <a:rPr lang="en-US" dirty="0"/>
              <a:t> to 256×256 and </a:t>
            </a:r>
            <a:r>
              <a:rPr lang="en-US" b="1" dirty="0"/>
              <a:t>normalizes</a:t>
            </a:r>
            <a:r>
              <a:rPr lang="en-US" dirty="0"/>
              <a:t> pixel values to [0,1]. Standardizes input for consistent model performance.</a:t>
            </a:r>
          </a:p>
          <a:p>
            <a:endParaRPr lang="en-US" dirty="0"/>
          </a:p>
          <a:p>
            <a:pPr marL="285750" indent="-285750">
              <a:buFont typeface="Wingdings" panose="05000000000000000000" pitchFamily="2" charset="2"/>
              <a:buChar char="v"/>
            </a:pPr>
            <a:r>
              <a:rPr lang="en-US" dirty="0"/>
              <a:t>Uses a U-Net model to segment </a:t>
            </a:r>
            <a:r>
              <a:rPr lang="en-US" b="1" dirty="0"/>
              <a:t>lung regions</a:t>
            </a:r>
            <a:r>
              <a:rPr lang="en-US" dirty="0"/>
              <a:t> from the X-ray. Outputs a </a:t>
            </a:r>
            <a:r>
              <a:rPr lang="en-US" b="1" dirty="0"/>
              <a:t>binary lung mask</a:t>
            </a:r>
            <a:r>
              <a:rPr lang="en-US" dirty="0"/>
              <a:t> to focus the analysis. Enhances classification by removing irrelevant background.</a:t>
            </a:r>
          </a:p>
          <a:p>
            <a:endParaRPr lang="en-US" dirty="0"/>
          </a:p>
          <a:p>
            <a:pPr marL="285750" indent="-285750">
              <a:buFont typeface="Wingdings" panose="05000000000000000000" pitchFamily="2" charset="2"/>
              <a:buChar char="v"/>
            </a:pPr>
            <a:r>
              <a:rPr lang="en-US" dirty="0"/>
              <a:t>Modified DenseNet121 with a custom head (GAP → Dropout → Dense → Sigmoid). Supports </a:t>
            </a:r>
            <a:r>
              <a:rPr lang="en-US" b="1" dirty="0"/>
              <a:t>multi-label prediction</a:t>
            </a:r>
            <a:r>
              <a:rPr lang="en-US" dirty="0"/>
              <a:t> of co-existing diseases. Trained in </a:t>
            </a:r>
            <a:r>
              <a:rPr lang="en-US" b="1" dirty="0"/>
              <a:t>two phases</a:t>
            </a:r>
            <a:r>
              <a:rPr lang="en-US" dirty="0"/>
              <a:t> (freeze base, then fine-tune top layers) and uses </a:t>
            </a:r>
            <a:r>
              <a:rPr lang="en-US" b="1" dirty="0"/>
              <a:t>focal loss</a:t>
            </a:r>
            <a:r>
              <a:rPr lang="en-US" dirty="0"/>
              <a:t> to handle class imbalance.</a:t>
            </a:r>
          </a:p>
          <a:p>
            <a:endParaRPr lang="en-US" dirty="0"/>
          </a:p>
          <a:p>
            <a:pPr marL="285750" indent="-285750">
              <a:buFont typeface="Wingdings" panose="05000000000000000000" pitchFamily="2" charset="2"/>
              <a:buChar char="v"/>
            </a:pPr>
            <a:r>
              <a:rPr lang="en-IN" dirty="0"/>
              <a:t> </a:t>
            </a:r>
            <a:r>
              <a:rPr lang="en-US" dirty="0"/>
              <a:t>Takes disease predictions as input. Generates </a:t>
            </a:r>
            <a:r>
              <a:rPr lang="en-US" b="1" dirty="0"/>
              <a:t>coherent diagnostic reports</a:t>
            </a:r>
            <a:r>
              <a:rPr lang="en-US" dirty="0"/>
              <a:t> using GPT-2 transformer and Produces </a:t>
            </a:r>
            <a:r>
              <a:rPr lang="en-US" b="1" dirty="0"/>
              <a:t>natural-language summaries</a:t>
            </a:r>
            <a:r>
              <a:rPr lang="en-US" dirty="0"/>
              <a:t> of predicted disease.</a:t>
            </a:r>
          </a:p>
          <a:p>
            <a:endParaRPr lang="en-US" dirty="0"/>
          </a:p>
          <a:p>
            <a:pPr marL="285750" indent="-285750">
              <a:buFont typeface="Wingdings" panose="05000000000000000000" pitchFamily="2" charset="2"/>
              <a:buChar char="v"/>
            </a:pPr>
            <a:r>
              <a:rPr lang="en-IN" dirty="0"/>
              <a:t>Upload X-ray → Preprocess → Segment lungs (U-Net) → Classify diseases (DenseNet121) → Generate medical report (GPT-2)</a:t>
            </a:r>
          </a:p>
        </p:txBody>
      </p:sp>
    </p:spTree>
    <p:extLst>
      <p:ext uri="{BB962C8B-B14F-4D97-AF65-F5344CB8AC3E}">
        <p14:creationId xmlns:p14="http://schemas.microsoft.com/office/powerpoint/2010/main" val="272310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614036-BECC-E97F-ED47-FF8E39E1B0B0}"/>
              </a:ext>
            </a:extLst>
          </p:cNvPr>
          <p:cNvPicPr>
            <a:picLocks noChangeAspect="1"/>
          </p:cNvPicPr>
          <p:nvPr/>
        </p:nvPicPr>
        <p:blipFill>
          <a:blip r:embed="rId2"/>
          <a:stretch>
            <a:fillRect/>
          </a:stretch>
        </p:blipFill>
        <p:spPr>
          <a:xfrm>
            <a:off x="3013787" y="131781"/>
            <a:ext cx="5934269" cy="6586260"/>
          </a:xfrm>
          <a:prstGeom prst="rect">
            <a:avLst/>
          </a:prstGeom>
        </p:spPr>
      </p:pic>
    </p:spTree>
    <p:extLst>
      <p:ext uri="{BB962C8B-B14F-4D97-AF65-F5344CB8AC3E}">
        <p14:creationId xmlns:p14="http://schemas.microsoft.com/office/powerpoint/2010/main" val="146000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851081-DE19-4570-FE18-308F2630B56D}"/>
              </a:ext>
            </a:extLst>
          </p:cNvPr>
          <p:cNvPicPr>
            <a:picLocks noChangeAspect="1"/>
          </p:cNvPicPr>
          <p:nvPr/>
        </p:nvPicPr>
        <p:blipFill>
          <a:blip r:embed="rId2"/>
          <a:stretch>
            <a:fillRect/>
          </a:stretch>
        </p:blipFill>
        <p:spPr>
          <a:xfrm>
            <a:off x="0" y="927256"/>
            <a:ext cx="12192000" cy="5003488"/>
          </a:xfrm>
          <a:prstGeom prst="rect">
            <a:avLst/>
          </a:prstGeom>
        </p:spPr>
      </p:pic>
    </p:spTree>
    <p:extLst>
      <p:ext uri="{BB962C8B-B14F-4D97-AF65-F5344CB8AC3E}">
        <p14:creationId xmlns:p14="http://schemas.microsoft.com/office/powerpoint/2010/main" val="356699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FF258-15B4-C901-5BB7-CBE7C5D753B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BDA3A12-53C8-3973-AD9A-E16F8D75D537}"/>
              </a:ext>
            </a:extLst>
          </p:cNvPr>
          <p:cNvSpPr txBox="1"/>
          <p:nvPr/>
        </p:nvSpPr>
        <p:spPr>
          <a:xfrm>
            <a:off x="65314" y="1218260"/>
            <a:ext cx="12061371" cy="369332"/>
          </a:xfrm>
          <a:prstGeom prst="rect">
            <a:avLst/>
          </a:prstGeom>
          <a:noFill/>
        </p:spPr>
        <p:txBody>
          <a:bodyPr wrap="square" rtlCol="0">
            <a:spAutoFit/>
          </a:bodyPr>
          <a:lstStyle/>
          <a:p>
            <a:endParaRPr lang="en-US" dirty="0"/>
          </a:p>
        </p:txBody>
      </p:sp>
      <p:sp>
        <p:nvSpPr>
          <p:cNvPr id="4" name="Title 3">
            <a:extLst>
              <a:ext uri="{FF2B5EF4-FFF2-40B4-BE49-F238E27FC236}">
                <a16:creationId xmlns:a16="http://schemas.microsoft.com/office/drawing/2014/main" id="{E61F9AB5-FDA0-7647-684E-881AF40BF648}"/>
              </a:ext>
            </a:extLst>
          </p:cNvPr>
          <p:cNvSpPr>
            <a:spLocks noGrp="1"/>
          </p:cNvSpPr>
          <p:nvPr>
            <p:ph type="title"/>
          </p:nvPr>
        </p:nvSpPr>
        <p:spPr>
          <a:xfrm>
            <a:off x="241040" y="220521"/>
            <a:ext cx="11709919" cy="630431"/>
          </a:xfrm>
        </p:spPr>
        <p:txBody>
          <a:bodyPr>
            <a:normAutofit fontScale="90000"/>
          </a:bodyPr>
          <a:lstStyle/>
          <a:p>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r>
              <a:rPr lang="en-IN" sz="27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HARDWARE &amp; SOFTWARE SPECIFICATIONS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734EF462-BDB5-DC06-3FA2-234EEFDCCD1C}"/>
              </a:ext>
            </a:extLst>
          </p:cNvPr>
          <p:cNvSpPr txBox="1"/>
          <p:nvPr/>
        </p:nvSpPr>
        <p:spPr>
          <a:xfrm>
            <a:off x="65314" y="850952"/>
            <a:ext cx="12126686" cy="8191473"/>
          </a:xfrm>
          <a:prstGeom prst="rect">
            <a:avLst/>
          </a:prstGeom>
          <a:noFill/>
        </p:spPr>
        <p:txBody>
          <a:bodyPr wrap="square" rtlCol="0">
            <a:spAutoFit/>
          </a:bodyPr>
          <a:lstStyle/>
          <a:p>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Hardware Requirements</a:t>
            </a:r>
          </a:p>
          <a:p>
            <a:pPr marL="285750" indent="-285750">
              <a:buFont typeface="Wingdings" panose="05000000000000000000" pitchFamily="2" charset="2"/>
              <a:buChar char="v"/>
            </a:pPr>
            <a:r>
              <a:rPr lang="en-IN" sz="1800" b="1" dirty="0">
                <a:effectLst/>
                <a:latin typeface="Calibri" panose="020F0502020204030204" pitchFamily="34" charset="0"/>
                <a:ea typeface="Calibri" panose="020F0502020204030204" pitchFamily="34" charset="0"/>
                <a:cs typeface="Times New Roman" panose="02020603050405020304" pitchFamily="18" charset="0"/>
              </a:rPr>
              <a:t>Processor</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kern="100" dirty="0">
                <a:effectLst/>
                <a:latin typeface="Calibri" panose="020F0502020204030204" pitchFamily="34" charset="0"/>
                <a:ea typeface="Calibri" panose="020F0502020204030204" pitchFamily="34" charset="0"/>
                <a:cs typeface="Times New Roman" panose="02020603050405020304" pitchFamily="18" charset="0"/>
              </a:rPr>
              <a:t>11th Gen Intel® Core™ i5-1135G7 @ 2.40GHz, </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4 physical cores and 8 logical threads</a:t>
            </a:r>
          </a:p>
          <a:p>
            <a:pPr marL="285750" indent="-285750">
              <a:buFont typeface="Wingdings" panose="05000000000000000000" pitchFamily="2" charset="2"/>
              <a:buChar char="v"/>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RAM (Memory)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kern="100" dirty="0">
                <a:effectLst/>
                <a:latin typeface="Calibri" panose="020F0502020204030204" pitchFamily="34" charset="0"/>
                <a:ea typeface="Calibri" panose="020F0502020204030204" pitchFamily="34" charset="0"/>
                <a:cs typeface="Times New Roman" panose="02020603050405020304" pitchFamily="18" charset="0"/>
              </a:rPr>
              <a:t>Installed Physical Memory: 8.00 GB DDR4</a:t>
            </a:r>
          </a:p>
          <a:p>
            <a:pPr marL="285750" indent="-285750">
              <a:buFont typeface="Wingdings" panose="05000000000000000000" pitchFamily="2" charset="2"/>
              <a:buChar char="v"/>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System Architecture</a:t>
            </a:r>
            <a:r>
              <a:rPr lang="en-IN" kern="100" dirty="0">
                <a:effectLst/>
                <a:latin typeface="Calibri" panose="020F0502020204030204" pitchFamily="34" charset="0"/>
                <a:ea typeface="Calibri" panose="020F0502020204030204" pitchFamily="34" charset="0"/>
                <a:cs typeface="Times New Roman" panose="02020603050405020304" pitchFamily="18" charset="0"/>
              </a:rPr>
              <a:t>:64-bit Operating System, x64-based Processor</a:t>
            </a:r>
          </a:p>
          <a:p>
            <a:pPr marL="285750" indent="-285750">
              <a:buFont typeface="Wingdings" panose="05000000000000000000" pitchFamily="2" charset="2"/>
              <a:buChar char="v"/>
            </a:pPr>
            <a:r>
              <a:rPr lang="en-IN" sz="1800" b="1" dirty="0">
                <a:effectLst/>
                <a:latin typeface="Calibri" panose="020F0502020204030204" pitchFamily="34" charset="0"/>
                <a:ea typeface="Calibri" panose="020F0502020204030204" pitchFamily="34" charset="0"/>
                <a:cs typeface="Times New Roman" panose="02020603050405020304" pitchFamily="18" charset="0"/>
              </a:rPr>
              <a:t>Edition: </a:t>
            </a:r>
            <a:r>
              <a:rPr lang="en-IN" sz="1800" dirty="0">
                <a:effectLst/>
                <a:latin typeface="Calibri" panose="020F0502020204030204" pitchFamily="34" charset="0"/>
                <a:ea typeface="Calibri" panose="020F0502020204030204" pitchFamily="34" charset="0"/>
                <a:cs typeface="Times New Roman" panose="02020603050405020304" pitchFamily="18" charset="0"/>
              </a:rPr>
              <a:t>Microsoft Windows 11 Home Single Language (64-bit</a:t>
            </a:r>
            <a:r>
              <a:rPr lang="en-IN" sz="1800" kern="100" dirty="0">
                <a:latin typeface="Calibri" panose="020F0502020204030204" pitchFamily="34" charset="0"/>
                <a:ea typeface="Calibri" panose="020F0502020204030204" pitchFamily="34" charset="0"/>
                <a:cs typeface="Times New Roman" panose="02020603050405020304" pitchFamily="18" charset="0"/>
              </a:rPr>
              <a:t>)</a:t>
            </a:r>
          </a:p>
          <a:p>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u="sng" kern="100" dirty="0">
                <a:effectLst/>
                <a:latin typeface="Calibri" panose="020F0502020204030204" pitchFamily="34" charset="0"/>
                <a:ea typeface="Calibri" panose="020F0502020204030204" pitchFamily="34" charset="0"/>
                <a:cs typeface="Times New Roman" panose="02020603050405020304" pitchFamily="18" charset="0"/>
              </a:rPr>
              <a:t>Software Requirements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Programming Language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Python ≥ 3.10</a:t>
            </a:r>
          </a:p>
          <a:p>
            <a:pPr marL="342900" lvl="0" indent="-342900">
              <a:lnSpc>
                <a:spcPct val="115000"/>
              </a:lnSpc>
              <a:buFont typeface="Wingdings" panose="05000000000000000000" pitchFamily="2" charset="2"/>
              <a:buChar char="v"/>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Core Machine Learning Libraries: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tensorflow</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==2.18.0,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keras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&gt;=3.5.0</a:t>
            </a:r>
            <a:r>
              <a:rPr lang="en-IN" kern="100" dirty="0">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torch==2.2.0</a:t>
            </a:r>
          </a:p>
          <a:p>
            <a:pPr marL="342900" indent="-342900">
              <a:lnSpc>
                <a:spcPct val="115000"/>
              </a:lnSpc>
              <a:buFont typeface="Wingdings" panose="05000000000000000000" pitchFamily="2" charset="2"/>
              <a:buChar char="v"/>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NLP &amp; Report Generation: </a:t>
            </a:r>
            <a:r>
              <a:rPr lang="en-IN" sz="1800" dirty="0">
                <a:effectLst/>
                <a:latin typeface="Calibri" panose="020F0502020204030204" pitchFamily="34" charset="0"/>
                <a:ea typeface="Calibri" panose="020F0502020204030204" pitchFamily="34" charset="0"/>
                <a:cs typeface="Times New Roman" panose="02020603050405020304" pitchFamily="18" charset="0"/>
              </a:rPr>
              <a:t>transformers==4.38.2 </a:t>
            </a:r>
          </a:p>
          <a:p>
            <a:pPr marL="342900" indent="-342900">
              <a:lnSpc>
                <a:spcPct val="115000"/>
              </a:lnSpc>
              <a:buFont typeface="Wingdings" panose="05000000000000000000" pitchFamily="2" charset="2"/>
              <a:buChar char="v"/>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Web Interface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gradio</a:t>
            </a:r>
            <a:r>
              <a:rPr lang="en-IN" sz="1800" dirty="0">
                <a:effectLst/>
                <a:latin typeface="Calibri" panose="020F0502020204030204" pitchFamily="34" charset="0"/>
                <a:ea typeface="Calibri" panose="020F0502020204030204" pitchFamily="34" charset="0"/>
                <a:cs typeface="Times New Roman" panose="02020603050405020304" pitchFamily="18" charset="0"/>
              </a:rPr>
              <a:t>==4.24.0 </a:t>
            </a:r>
          </a:p>
          <a:p>
            <a:pPr marL="342900" indent="-342900">
              <a:lnSpc>
                <a:spcPct val="115000"/>
              </a:lnSpc>
              <a:buFont typeface="Wingdings" panose="05000000000000000000" pitchFamily="2" charset="2"/>
              <a:buChar char="v"/>
            </a:pPr>
            <a:r>
              <a:rPr lang="en-IN" sz="1800" b="1" dirty="0">
                <a:effectLst/>
                <a:latin typeface="Calibri" panose="020F0502020204030204" pitchFamily="34" charset="0"/>
                <a:ea typeface="Calibri" panose="020F0502020204030204" pitchFamily="34" charset="0"/>
                <a:cs typeface="Times New Roman" panose="02020603050405020304" pitchFamily="18" charset="0"/>
              </a:rPr>
              <a:t>Image Processing</a:t>
            </a:r>
            <a:r>
              <a:rPr lang="en-IN" b="1"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Pillow==10.2.0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Wingdings" panose="05000000000000000000" pitchFamily="2" charset="2"/>
              <a:buChar char="v"/>
            </a:pPr>
            <a:r>
              <a:rPr lang="en-IN" sz="1800" b="1" dirty="0">
                <a:effectLst/>
                <a:latin typeface="Calibri" panose="020F0502020204030204" pitchFamily="34" charset="0"/>
                <a:ea typeface="Calibri" panose="020F0502020204030204" pitchFamily="34" charset="0"/>
                <a:cs typeface="Times New Roman" panose="02020603050405020304" pitchFamily="18" charset="0"/>
              </a:rPr>
              <a:t>Numerical Computing &amp; Data Handling: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numpy</a:t>
            </a:r>
            <a:r>
              <a:rPr lang="en-IN" sz="1800" dirty="0">
                <a:effectLst/>
                <a:latin typeface="Calibri" panose="020F0502020204030204" pitchFamily="34" charset="0"/>
                <a:ea typeface="Calibri" panose="020F0502020204030204" pitchFamily="34" charset="0"/>
                <a:cs typeface="Times New Roman" panose="02020603050405020304" pitchFamily="18" charset="0"/>
              </a:rPr>
              <a:t>&gt;=1.26.0,&lt;2.0 ,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joblib</a:t>
            </a:r>
            <a:r>
              <a:rPr lang="en-IN" sz="1800" dirty="0">
                <a:effectLst/>
                <a:latin typeface="Calibri" panose="020F0502020204030204" pitchFamily="34" charset="0"/>
                <a:ea typeface="Calibri" panose="020F0502020204030204" pitchFamily="34" charset="0"/>
                <a:cs typeface="Times New Roman" panose="02020603050405020304" pitchFamily="18" charset="0"/>
              </a:rPr>
              <a:t>==1.3.2 </a:t>
            </a:r>
          </a:p>
          <a:p>
            <a:pPr marL="342900" indent="-342900">
              <a:lnSpc>
                <a:spcPct val="115000"/>
              </a:lnSpc>
              <a:buFont typeface="Wingdings" panose="05000000000000000000" pitchFamily="2" charset="2"/>
              <a:buChar char="v"/>
            </a:pPr>
            <a:r>
              <a:rPr lang="en-IN" sz="1800" b="1" dirty="0">
                <a:effectLst/>
                <a:latin typeface="Calibri" panose="020F0502020204030204" pitchFamily="34" charset="0"/>
                <a:ea typeface="Calibri" panose="020F0502020204030204" pitchFamily="34" charset="0"/>
                <a:cs typeface="Times New Roman" panose="02020603050405020304" pitchFamily="18" charset="0"/>
              </a:rPr>
              <a:t>Machine Learning Utilities</a:t>
            </a:r>
            <a:r>
              <a:rPr lang="en-IN" b="1"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Scikit-learn==1.3.2 </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Wingdings" panose="05000000000000000000" pitchFamily="2" charset="2"/>
              <a:buChar char="v"/>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Development Environment: </a:t>
            </a:r>
            <a:r>
              <a:rPr lang="en-IN" sz="1800" dirty="0">
                <a:effectLst/>
                <a:latin typeface="Calibri" panose="020F0502020204030204" pitchFamily="34" charset="0"/>
                <a:ea typeface="Calibri" panose="020F0502020204030204" pitchFamily="34" charset="0"/>
                <a:cs typeface="Times New Roman" panose="02020603050405020304" pitchFamily="18" charset="0"/>
              </a:rPr>
              <a:t>Google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Colab</a:t>
            </a:r>
            <a:r>
              <a:rPr lang="en-IN" sz="1800" dirty="0">
                <a:effectLst/>
                <a:latin typeface="Calibri" panose="020F0502020204030204" pitchFamily="34" charset="0"/>
                <a:ea typeface="Calibri" panose="020F0502020204030204" pitchFamily="34" charset="0"/>
                <a:cs typeface="Times New Roman" panose="02020603050405020304" pitchFamily="18" charset="0"/>
              </a:rPr>
              <a:t> 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VSCode</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Colab</a:t>
            </a:r>
            <a:r>
              <a:rPr lang="en-IN" sz="1800" dirty="0">
                <a:effectLst/>
                <a:latin typeface="Times New Roman" panose="02020603050405020304" pitchFamily="18" charset="0"/>
                <a:ea typeface="Times New Roman" panose="02020603050405020304" pitchFamily="18" charset="0"/>
              </a:rPr>
              <a:t> preferred for access to free GPU)</a:t>
            </a:r>
          </a:p>
          <a:p>
            <a:pPr>
              <a:lnSpc>
                <a:spcPct val="115000"/>
              </a:lnSpc>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8394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D337A-568D-130F-3ED0-98029CBDEC18}"/>
              </a:ext>
            </a:extLst>
          </p:cNvPr>
          <p:cNvSpPr>
            <a:spLocks noGrp="1"/>
          </p:cNvSpPr>
          <p:nvPr>
            <p:ph type="title"/>
          </p:nvPr>
        </p:nvSpPr>
        <p:spPr/>
        <p:txBody>
          <a:bodyPr/>
          <a:lstStyle/>
          <a:p>
            <a:r>
              <a:rPr lang="en-IN" dirty="0">
                <a:solidFill>
                  <a:srgbClr val="FF0000"/>
                </a:solidFill>
              </a:rPr>
              <a:t>RESULT</a:t>
            </a:r>
          </a:p>
        </p:txBody>
      </p:sp>
      <p:sp>
        <p:nvSpPr>
          <p:cNvPr id="4" name="TextBox 3">
            <a:extLst>
              <a:ext uri="{FF2B5EF4-FFF2-40B4-BE49-F238E27FC236}">
                <a16:creationId xmlns:a16="http://schemas.microsoft.com/office/drawing/2014/main" id="{E52F9B68-8FD8-89D4-592D-2F741D53672B}"/>
              </a:ext>
            </a:extLst>
          </p:cNvPr>
          <p:cNvSpPr txBox="1"/>
          <p:nvPr/>
        </p:nvSpPr>
        <p:spPr>
          <a:xfrm>
            <a:off x="609601" y="1343608"/>
            <a:ext cx="10972799" cy="3970318"/>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t>The </a:t>
            </a:r>
            <a:r>
              <a:rPr lang="en-US" dirty="0">
                <a:solidFill>
                  <a:srgbClr val="FFFF00"/>
                </a:solidFill>
              </a:rPr>
              <a:t>DenseNet121 model</a:t>
            </a:r>
            <a:r>
              <a:rPr lang="en-US" dirty="0"/>
              <a:t> was trained and </a:t>
            </a:r>
            <a:r>
              <a:rPr lang="en-US" dirty="0">
                <a:solidFill>
                  <a:srgbClr val="FFFF00"/>
                </a:solidFill>
              </a:rPr>
              <a:t>fine-tuned for multi-label chest X-ray classification</a:t>
            </a:r>
            <a:r>
              <a:rPr lang="en-US" dirty="0"/>
              <a:t>, achieving an AUC of </a:t>
            </a:r>
            <a:r>
              <a:rPr lang="en-US" b="1" dirty="0">
                <a:solidFill>
                  <a:srgbClr val="FFFF00"/>
                </a:solidFill>
              </a:rPr>
              <a:t>82.98%</a:t>
            </a:r>
            <a:r>
              <a:rPr lang="en-US" dirty="0"/>
              <a:t>. While accuracy metrics are commonly reported, they can be misleading in medical multi-label tasks where exact label matching is required. Thus, metrics like </a:t>
            </a:r>
            <a:r>
              <a:rPr lang="en-US" b="1" dirty="0"/>
              <a:t>precision</a:t>
            </a:r>
            <a:r>
              <a:rPr lang="en-US" dirty="0"/>
              <a:t>, </a:t>
            </a:r>
            <a:r>
              <a:rPr lang="en-US" b="1" dirty="0"/>
              <a:t>recall</a:t>
            </a:r>
            <a:r>
              <a:rPr lang="en-US" dirty="0"/>
              <a:t>, and </a:t>
            </a:r>
            <a:r>
              <a:rPr lang="en-US" b="1" dirty="0"/>
              <a:t>F1-score</a:t>
            </a:r>
            <a:r>
              <a:rPr lang="en-US" dirty="0"/>
              <a:t> are more indicative of clinical reliability.</a:t>
            </a:r>
          </a:p>
          <a:p>
            <a:endParaRPr lang="en-US" dirty="0"/>
          </a:p>
          <a:p>
            <a:pPr marL="285750" indent="-285750" algn="just">
              <a:buFont typeface="Wingdings" panose="05000000000000000000" pitchFamily="2" charset="2"/>
              <a:buChar char="v"/>
            </a:pPr>
            <a:r>
              <a:rPr lang="en-US" dirty="0"/>
              <a:t>A </a:t>
            </a:r>
            <a:r>
              <a:rPr lang="en-US" dirty="0">
                <a:solidFill>
                  <a:srgbClr val="FFFF00"/>
                </a:solidFill>
              </a:rPr>
              <a:t>pre-trained U-Net model </a:t>
            </a:r>
            <a:r>
              <a:rPr lang="en-US" dirty="0"/>
              <a:t>was used for lung field segmentation, which helped localize disease-affected regions. The segmentation model demonstrated high overlap accuracy with ground truth masks, enhancing interpretability and focus for downstream analysis.</a:t>
            </a:r>
          </a:p>
          <a:p>
            <a:endParaRPr lang="en-US" dirty="0"/>
          </a:p>
          <a:p>
            <a:pPr marL="285750" indent="-285750" algn="just">
              <a:buFont typeface="Wingdings" panose="05000000000000000000" pitchFamily="2" charset="2"/>
              <a:buChar char="v"/>
            </a:pPr>
            <a:r>
              <a:rPr lang="en-US" dirty="0"/>
              <a:t>For automated report generation, a </a:t>
            </a:r>
            <a:r>
              <a:rPr lang="en-US" dirty="0">
                <a:solidFill>
                  <a:srgbClr val="FFFF00"/>
                </a:solidFill>
              </a:rPr>
              <a:t>GPT-2 model was fine-tuned on the Indiana University Chest X-ray dataset </a:t>
            </a:r>
            <a:r>
              <a:rPr lang="en-US" dirty="0"/>
              <a:t>using “Problems,” “Findings,” and “Impressions” sections. After 5 epochs, the model achieved a </a:t>
            </a:r>
            <a:r>
              <a:rPr lang="en-US" dirty="0">
                <a:solidFill>
                  <a:srgbClr val="FFFF00"/>
                </a:solidFill>
              </a:rPr>
              <a:t>training loss of </a:t>
            </a:r>
            <a:r>
              <a:rPr lang="en-US" b="1" dirty="0">
                <a:solidFill>
                  <a:srgbClr val="FFFF00"/>
                </a:solidFill>
              </a:rPr>
              <a:t>0.2378</a:t>
            </a:r>
            <a:r>
              <a:rPr lang="en-US" dirty="0">
                <a:solidFill>
                  <a:srgbClr val="FFFF00"/>
                </a:solidFill>
              </a:rPr>
              <a:t> </a:t>
            </a:r>
            <a:r>
              <a:rPr lang="en-US" dirty="0"/>
              <a:t>and </a:t>
            </a:r>
            <a:r>
              <a:rPr lang="en-US" dirty="0">
                <a:solidFill>
                  <a:srgbClr val="FFFF00"/>
                </a:solidFill>
              </a:rPr>
              <a:t>evaluation loss of </a:t>
            </a:r>
            <a:r>
              <a:rPr lang="en-US" b="1" dirty="0">
                <a:solidFill>
                  <a:srgbClr val="FFFF00"/>
                </a:solidFill>
              </a:rPr>
              <a:t>0.2991</a:t>
            </a:r>
            <a:r>
              <a:rPr lang="en-US" dirty="0"/>
              <a:t>, and it generated coherent, radiologist-style impressions aligned with clinical findings.</a:t>
            </a:r>
          </a:p>
          <a:p>
            <a:endParaRPr lang="en-IN" dirty="0"/>
          </a:p>
        </p:txBody>
      </p:sp>
    </p:spTree>
    <p:extLst>
      <p:ext uri="{BB962C8B-B14F-4D97-AF65-F5344CB8AC3E}">
        <p14:creationId xmlns:p14="http://schemas.microsoft.com/office/powerpoint/2010/main" val="90894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CC9B4-62B9-C29B-FA47-120B95DC679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3169B63-D161-647B-FE5E-85C6FA24279A}"/>
              </a:ext>
            </a:extLst>
          </p:cNvPr>
          <p:cNvSpPr txBox="1"/>
          <p:nvPr/>
        </p:nvSpPr>
        <p:spPr>
          <a:xfrm>
            <a:off x="65314" y="1218260"/>
            <a:ext cx="12061371" cy="369332"/>
          </a:xfrm>
          <a:prstGeom prst="rect">
            <a:avLst/>
          </a:prstGeom>
          <a:noFill/>
        </p:spPr>
        <p:txBody>
          <a:bodyPr wrap="square" rtlCol="0">
            <a:spAutoFit/>
          </a:bodyPr>
          <a:lstStyle/>
          <a:p>
            <a:endParaRPr lang="en-US" dirty="0"/>
          </a:p>
        </p:txBody>
      </p:sp>
      <p:sp>
        <p:nvSpPr>
          <p:cNvPr id="4" name="Title 3">
            <a:extLst>
              <a:ext uri="{FF2B5EF4-FFF2-40B4-BE49-F238E27FC236}">
                <a16:creationId xmlns:a16="http://schemas.microsoft.com/office/drawing/2014/main" id="{F1C689C5-F7F4-F1FF-FDAE-AE0247D8A0AA}"/>
              </a:ext>
            </a:extLst>
          </p:cNvPr>
          <p:cNvSpPr>
            <a:spLocks noGrp="1"/>
          </p:cNvSpPr>
          <p:nvPr>
            <p:ph type="title"/>
          </p:nvPr>
        </p:nvSpPr>
        <p:spPr>
          <a:xfrm>
            <a:off x="223934" y="106063"/>
            <a:ext cx="11709919" cy="630431"/>
          </a:xfrm>
        </p:spPr>
        <p:txBody>
          <a:bodyPr>
            <a:normAutofit fontScale="90000"/>
          </a:bodyPr>
          <a:lstStyle/>
          <a:p>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r>
              <a:rPr lang="en-IN" sz="27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WEB</a:t>
            </a:r>
            <a:r>
              <a:rPr lang="en-IN" sz="27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INTERFACE (FLASK)</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1413F298-F395-9790-5098-FA9BAFB96BCE}"/>
              </a:ext>
            </a:extLst>
          </p:cNvPr>
          <p:cNvSpPr txBox="1"/>
          <p:nvPr/>
        </p:nvSpPr>
        <p:spPr>
          <a:xfrm>
            <a:off x="1654627" y="1402926"/>
            <a:ext cx="8882743" cy="3714863"/>
          </a:xfrm>
          <a:prstGeom prst="rect">
            <a:avLst/>
          </a:prstGeom>
          <a:noFill/>
        </p:spPr>
        <p:txBody>
          <a:bodyPr wrap="square" rtlCol="0">
            <a:spAutoFit/>
          </a:bodyPr>
          <a:lstStyle/>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04BB1D03-8E6E-2275-BFE7-04273FB3656C}"/>
              </a:ext>
            </a:extLst>
          </p:cNvPr>
          <p:cNvPicPr>
            <a:picLocks noChangeAspect="1"/>
          </p:cNvPicPr>
          <p:nvPr/>
        </p:nvPicPr>
        <p:blipFill>
          <a:blip r:embed="rId2"/>
          <a:stretch>
            <a:fillRect/>
          </a:stretch>
        </p:blipFill>
        <p:spPr>
          <a:xfrm>
            <a:off x="3050764" y="3088671"/>
            <a:ext cx="5181595" cy="3714864"/>
          </a:xfrm>
          <a:prstGeom prst="rect">
            <a:avLst/>
          </a:prstGeom>
        </p:spPr>
      </p:pic>
      <p:pic>
        <p:nvPicPr>
          <p:cNvPr id="8" name="Picture 7">
            <a:extLst>
              <a:ext uri="{FF2B5EF4-FFF2-40B4-BE49-F238E27FC236}">
                <a16:creationId xmlns:a16="http://schemas.microsoft.com/office/drawing/2014/main" id="{D4FDB8C5-2DC8-7352-7CD9-5CFD791ECE8D}"/>
              </a:ext>
            </a:extLst>
          </p:cNvPr>
          <p:cNvPicPr>
            <a:picLocks noChangeAspect="1"/>
          </p:cNvPicPr>
          <p:nvPr/>
        </p:nvPicPr>
        <p:blipFill>
          <a:blip r:embed="rId3"/>
          <a:stretch>
            <a:fillRect/>
          </a:stretch>
        </p:blipFill>
        <p:spPr>
          <a:xfrm>
            <a:off x="391886" y="608952"/>
            <a:ext cx="11374016" cy="2292046"/>
          </a:xfrm>
          <a:prstGeom prst="rect">
            <a:avLst/>
          </a:prstGeom>
        </p:spPr>
      </p:pic>
    </p:spTree>
    <p:extLst>
      <p:ext uri="{BB962C8B-B14F-4D97-AF65-F5344CB8AC3E}">
        <p14:creationId xmlns:p14="http://schemas.microsoft.com/office/powerpoint/2010/main" val="3688296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170992"/>
            <a:ext cx="10972800" cy="4709160"/>
          </a:xfrm>
        </p:spPr>
        <p:txBody>
          <a:bodyPr>
            <a:normAutofit lnSpcReduction="10000"/>
          </a:bodyPr>
          <a:lstStyle/>
          <a:p>
            <a:pPr lvl="0"/>
            <a:r>
              <a:rPr lang="en-US" dirty="0"/>
              <a:t>Introduction</a:t>
            </a:r>
          </a:p>
          <a:p>
            <a:pPr lvl="0"/>
            <a:r>
              <a:rPr lang="en-US" dirty="0"/>
              <a:t>Objective</a:t>
            </a:r>
          </a:p>
          <a:p>
            <a:r>
              <a:rPr lang="en-US" dirty="0"/>
              <a:t>Methodology</a:t>
            </a:r>
          </a:p>
          <a:p>
            <a:pPr lvl="0"/>
            <a:r>
              <a:rPr lang="en-US" dirty="0"/>
              <a:t>Models/Algorithms used</a:t>
            </a:r>
          </a:p>
          <a:p>
            <a:pPr lvl="0"/>
            <a:r>
              <a:rPr lang="en-US" dirty="0"/>
              <a:t>Process Description</a:t>
            </a:r>
          </a:p>
          <a:p>
            <a:pPr lvl="0"/>
            <a:r>
              <a:rPr lang="en-US" dirty="0"/>
              <a:t>Workflow Diagram</a:t>
            </a:r>
          </a:p>
          <a:p>
            <a:pPr lvl="0"/>
            <a:r>
              <a:rPr lang="en-US" dirty="0"/>
              <a:t>Hardware and software specifications</a:t>
            </a:r>
          </a:p>
          <a:p>
            <a:pPr lvl="0"/>
            <a:r>
              <a:rPr lang="en-US" dirty="0"/>
              <a:t>Result</a:t>
            </a:r>
          </a:p>
          <a:p>
            <a:pPr lvl="0"/>
            <a:r>
              <a:rPr lang="en-US" dirty="0"/>
              <a:t>Web Interface</a:t>
            </a:r>
          </a:p>
          <a:p>
            <a:pPr lvl="0"/>
            <a:r>
              <a:rPr lang="en-US" dirty="0"/>
              <a:t>Reference</a:t>
            </a:r>
          </a:p>
          <a:p>
            <a:pPr lvl="0"/>
            <a:endParaRPr lang="en-US" dirty="0"/>
          </a:p>
        </p:txBody>
      </p:sp>
      <p:sp>
        <p:nvSpPr>
          <p:cNvPr id="13" name="Title 12"/>
          <p:cNvSpPr>
            <a:spLocks noGrp="1"/>
          </p:cNvSpPr>
          <p:nvPr>
            <p:ph type="title"/>
          </p:nvPr>
        </p:nvSpPr>
        <p:spPr/>
        <p:txBody>
          <a:bodyPr>
            <a:normAutofit fontScale="90000"/>
          </a:bodyPr>
          <a:lstStyle/>
          <a:p>
            <a:r>
              <a:rPr lang="en-US" sz="4400" dirty="0">
                <a:solidFill>
                  <a:srgbClr val="FF0000"/>
                </a:solidFill>
                <a:latin typeface="Alatsi" panose="00000500000000000000"/>
                <a:ea typeface="Alatsi" panose="00000500000000000000"/>
                <a:cs typeface="Alatsi" panose="00000500000000000000"/>
                <a:sym typeface="Alatsi" panose="00000500000000000000"/>
              </a:rPr>
              <a:t>TABLE OF CONTENT</a:t>
            </a:r>
            <a:br>
              <a:rPr lang="en-US" sz="4400" dirty="0">
                <a:solidFill>
                  <a:srgbClr val="0B0807"/>
                </a:solidFill>
                <a:latin typeface="Alatsi" panose="00000500000000000000"/>
                <a:ea typeface="Alatsi" panose="00000500000000000000"/>
                <a:cs typeface="Alatsi" panose="00000500000000000000"/>
                <a:sym typeface="Alatsi" panose="00000500000000000000"/>
              </a:rPr>
            </a:br>
            <a:endParaRPr lang="en-US" dirty="0"/>
          </a:p>
        </p:txBody>
      </p:sp>
    </p:spTree>
    <p:extLst>
      <p:ext uri="{BB962C8B-B14F-4D97-AF65-F5344CB8AC3E}">
        <p14:creationId xmlns:p14="http://schemas.microsoft.com/office/powerpoint/2010/main" val="4355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D8A6D-1CF0-B2BB-A1CF-EFEDBF729B2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4F34FDF-DCF9-478E-87DF-58A6CF061843}"/>
              </a:ext>
            </a:extLst>
          </p:cNvPr>
          <p:cNvSpPr txBox="1"/>
          <p:nvPr/>
        </p:nvSpPr>
        <p:spPr>
          <a:xfrm>
            <a:off x="65314" y="1218260"/>
            <a:ext cx="12061371" cy="369332"/>
          </a:xfrm>
          <a:prstGeom prst="rect">
            <a:avLst/>
          </a:prstGeom>
          <a:noFill/>
        </p:spPr>
        <p:txBody>
          <a:bodyPr wrap="square" rtlCol="0">
            <a:spAutoFit/>
          </a:bodyPr>
          <a:lstStyle/>
          <a:p>
            <a:endParaRPr lang="en-US" dirty="0"/>
          </a:p>
        </p:txBody>
      </p:sp>
      <p:sp>
        <p:nvSpPr>
          <p:cNvPr id="4" name="Title 3">
            <a:extLst>
              <a:ext uri="{FF2B5EF4-FFF2-40B4-BE49-F238E27FC236}">
                <a16:creationId xmlns:a16="http://schemas.microsoft.com/office/drawing/2014/main" id="{DB0D34B4-EA71-9879-1A41-DFFB9B8D1DBB}"/>
              </a:ext>
            </a:extLst>
          </p:cNvPr>
          <p:cNvSpPr>
            <a:spLocks noGrp="1"/>
          </p:cNvSpPr>
          <p:nvPr>
            <p:ph type="title"/>
          </p:nvPr>
        </p:nvSpPr>
        <p:spPr>
          <a:xfrm>
            <a:off x="241040" y="220521"/>
            <a:ext cx="11709919" cy="630431"/>
          </a:xfrm>
        </p:spPr>
        <p:txBody>
          <a:bodyPr>
            <a:normAutofit fontScale="90000"/>
          </a:bodyPr>
          <a:lstStyle/>
          <a:p>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r>
              <a:rPr lang="en-IN" sz="27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WEB INTERFACE (FLASK)</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CD5D8EE0-98AE-DBC6-165D-28EA6D6E3F7C}"/>
              </a:ext>
            </a:extLst>
          </p:cNvPr>
          <p:cNvSpPr txBox="1"/>
          <p:nvPr/>
        </p:nvSpPr>
        <p:spPr>
          <a:xfrm>
            <a:off x="1654627" y="1402926"/>
            <a:ext cx="8882743" cy="3714863"/>
          </a:xfrm>
          <a:prstGeom prst="rect">
            <a:avLst/>
          </a:prstGeom>
          <a:noFill/>
        </p:spPr>
        <p:txBody>
          <a:bodyPr wrap="square" rtlCol="0">
            <a:spAutoFit/>
          </a:bodyPr>
          <a:lstStyle/>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47A7E5A3-8DFC-3320-B86C-175AF3A87B38}"/>
              </a:ext>
            </a:extLst>
          </p:cNvPr>
          <p:cNvPicPr>
            <a:picLocks noChangeAspect="1"/>
          </p:cNvPicPr>
          <p:nvPr/>
        </p:nvPicPr>
        <p:blipFill>
          <a:blip r:embed="rId2"/>
          <a:stretch>
            <a:fillRect/>
          </a:stretch>
        </p:blipFill>
        <p:spPr>
          <a:xfrm>
            <a:off x="2788633" y="1794368"/>
            <a:ext cx="6614733" cy="3269263"/>
          </a:xfrm>
          <a:prstGeom prst="rect">
            <a:avLst/>
          </a:prstGeom>
        </p:spPr>
      </p:pic>
    </p:spTree>
    <p:extLst>
      <p:ext uri="{BB962C8B-B14F-4D97-AF65-F5344CB8AC3E}">
        <p14:creationId xmlns:p14="http://schemas.microsoft.com/office/powerpoint/2010/main" val="4139778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D081D-CB67-C40B-9F04-BC5D9F7ADE3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EE1C4EB-0F2C-3F82-1D1B-23B1C88BB6D2}"/>
              </a:ext>
            </a:extLst>
          </p:cNvPr>
          <p:cNvSpPr txBox="1"/>
          <p:nvPr/>
        </p:nvSpPr>
        <p:spPr>
          <a:xfrm>
            <a:off x="65314" y="1218260"/>
            <a:ext cx="12061371" cy="369332"/>
          </a:xfrm>
          <a:prstGeom prst="rect">
            <a:avLst/>
          </a:prstGeom>
          <a:noFill/>
        </p:spPr>
        <p:txBody>
          <a:bodyPr wrap="square" rtlCol="0">
            <a:spAutoFit/>
          </a:bodyPr>
          <a:lstStyle/>
          <a:p>
            <a:endParaRPr lang="en-US" dirty="0"/>
          </a:p>
        </p:txBody>
      </p:sp>
      <p:sp>
        <p:nvSpPr>
          <p:cNvPr id="4" name="Title 3">
            <a:extLst>
              <a:ext uri="{FF2B5EF4-FFF2-40B4-BE49-F238E27FC236}">
                <a16:creationId xmlns:a16="http://schemas.microsoft.com/office/drawing/2014/main" id="{8F46C6DD-26ED-1862-D046-5DDF6905AFAD}"/>
              </a:ext>
            </a:extLst>
          </p:cNvPr>
          <p:cNvSpPr>
            <a:spLocks noGrp="1"/>
          </p:cNvSpPr>
          <p:nvPr>
            <p:ph type="title"/>
          </p:nvPr>
        </p:nvSpPr>
        <p:spPr>
          <a:xfrm>
            <a:off x="241040" y="220521"/>
            <a:ext cx="11709919" cy="630431"/>
          </a:xfrm>
        </p:spPr>
        <p:txBody>
          <a:bodyPr>
            <a:normAutofit fontScale="90000"/>
          </a:bodyPr>
          <a:lstStyle/>
          <a:p>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r>
              <a:rPr lang="en-IN" sz="27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WEB INTERFACE (FLASK)</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4540F173-E312-E774-0B6A-CC042DFF72E1}"/>
              </a:ext>
            </a:extLst>
          </p:cNvPr>
          <p:cNvSpPr txBox="1"/>
          <p:nvPr/>
        </p:nvSpPr>
        <p:spPr>
          <a:xfrm>
            <a:off x="1654627" y="1402926"/>
            <a:ext cx="8882743" cy="3714863"/>
          </a:xfrm>
          <a:prstGeom prst="rect">
            <a:avLst/>
          </a:prstGeom>
          <a:noFill/>
        </p:spPr>
        <p:txBody>
          <a:bodyPr wrap="square" rtlCol="0">
            <a:spAutoFit/>
          </a:bodyPr>
          <a:lstStyle/>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01DAD22E-2C71-54D4-5B52-F640886C48C2}"/>
              </a:ext>
            </a:extLst>
          </p:cNvPr>
          <p:cNvPicPr>
            <a:picLocks noChangeAspect="1"/>
          </p:cNvPicPr>
          <p:nvPr/>
        </p:nvPicPr>
        <p:blipFill>
          <a:blip r:embed="rId2"/>
          <a:stretch>
            <a:fillRect/>
          </a:stretch>
        </p:blipFill>
        <p:spPr>
          <a:xfrm>
            <a:off x="342401" y="2190642"/>
            <a:ext cx="11507197" cy="2476715"/>
          </a:xfrm>
          <a:prstGeom prst="rect">
            <a:avLst/>
          </a:prstGeom>
        </p:spPr>
      </p:pic>
    </p:spTree>
    <p:extLst>
      <p:ext uri="{BB962C8B-B14F-4D97-AF65-F5344CB8AC3E}">
        <p14:creationId xmlns:p14="http://schemas.microsoft.com/office/powerpoint/2010/main" val="425640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5A720-7FA2-DDBB-B502-C385BB9363D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802D29F-7253-C665-F4BE-D3753A3DB8DA}"/>
              </a:ext>
            </a:extLst>
          </p:cNvPr>
          <p:cNvSpPr txBox="1"/>
          <p:nvPr/>
        </p:nvSpPr>
        <p:spPr>
          <a:xfrm>
            <a:off x="65314" y="1218260"/>
            <a:ext cx="12061371" cy="369332"/>
          </a:xfrm>
          <a:prstGeom prst="rect">
            <a:avLst/>
          </a:prstGeom>
          <a:noFill/>
        </p:spPr>
        <p:txBody>
          <a:bodyPr wrap="square" rtlCol="0">
            <a:spAutoFit/>
          </a:bodyPr>
          <a:lstStyle/>
          <a:p>
            <a:endParaRPr lang="en-US" dirty="0"/>
          </a:p>
        </p:txBody>
      </p:sp>
      <p:sp>
        <p:nvSpPr>
          <p:cNvPr id="4" name="Title 3">
            <a:extLst>
              <a:ext uri="{FF2B5EF4-FFF2-40B4-BE49-F238E27FC236}">
                <a16:creationId xmlns:a16="http://schemas.microsoft.com/office/drawing/2014/main" id="{DB725C37-2047-6823-1509-BCFE8DDB7A78}"/>
              </a:ext>
            </a:extLst>
          </p:cNvPr>
          <p:cNvSpPr>
            <a:spLocks noGrp="1"/>
          </p:cNvSpPr>
          <p:nvPr>
            <p:ph type="title"/>
          </p:nvPr>
        </p:nvSpPr>
        <p:spPr>
          <a:xfrm>
            <a:off x="241040" y="220521"/>
            <a:ext cx="11709919" cy="630431"/>
          </a:xfrm>
        </p:spPr>
        <p:txBody>
          <a:bodyPr>
            <a:normAutofit fontScale="90000"/>
          </a:bodyPr>
          <a:lstStyle/>
          <a:p>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r>
              <a:rPr lang="en-IN" sz="27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WEB INTERFACE (FLASK)</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B02917ED-1350-1077-9691-84BC13D1323D}"/>
              </a:ext>
            </a:extLst>
          </p:cNvPr>
          <p:cNvSpPr txBox="1"/>
          <p:nvPr/>
        </p:nvSpPr>
        <p:spPr>
          <a:xfrm>
            <a:off x="1654627" y="1402926"/>
            <a:ext cx="8882743" cy="3714863"/>
          </a:xfrm>
          <a:prstGeom prst="rect">
            <a:avLst/>
          </a:prstGeom>
          <a:noFill/>
        </p:spPr>
        <p:txBody>
          <a:bodyPr wrap="square" rtlCol="0">
            <a:spAutoFit/>
          </a:bodyPr>
          <a:lstStyle/>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15000"/>
              </a:lnSpc>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2CC682F9-35CE-7E73-90F0-A33040B7DBC2}"/>
              </a:ext>
            </a:extLst>
          </p:cNvPr>
          <p:cNvPicPr>
            <a:picLocks noChangeAspect="1"/>
          </p:cNvPicPr>
          <p:nvPr/>
        </p:nvPicPr>
        <p:blipFill>
          <a:blip r:embed="rId2"/>
          <a:stretch>
            <a:fillRect/>
          </a:stretch>
        </p:blipFill>
        <p:spPr>
          <a:xfrm>
            <a:off x="2458950" y="1072037"/>
            <a:ext cx="7552074" cy="4359018"/>
          </a:xfrm>
          <a:prstGeom prst="rect">
            <a:avLst/>
          </a:prstGeom>
        </p:spPr>
      </p:pic>
    </p:spTree>
    <p:extLst>
      <p:ext uri="{BB962C8B-B14F-4D97-AF65-F5344CB8AC3E}">
        <p14:creationId xmlns:p14="http://schemas.microsoft.com/office/powerpoint/2010/main" val="294521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67D60-D3CE-1E5F-C05E-3626941371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22C9C-DC4B-4743-8EE0-47AC8EFD838E}"/>
              </a:ext>
            </a:extLst>
          </p:cNvPr>
          <p:cNvSpPr>
            <a:spLocks noGrp="1"/>
          </p:cNvSpPr>
          <p:nvPr>
            <p:ph type="title"/>
          </p:nvPr>
        </p:nvSpPr>
        <p:spPr/>
        <p:txBody>
          <a:bodyPr/>
          <a:lstStyle/>
          <a:p>
            <a:r>
              <a:rPr lang="en-IN" dirty="0">
                <a:solidFill>
                  <a:srgbClr val="FF0000"/>
                </a:solidFill>
              </a:rPr>
              <a:t>REFERENCE</a:t>
            </a:r>
          </a:p>
        </p:txBody>
      </p:sp>
      <p:sp>
        <p:nvSpPr>
          <p:cNvPr id="4" name="TextBox 3">
            <a:extLst>
              <a:ext uri="{FF2B5EF4-FFF2-40B4-BE49-F238E27FC236}">
                <a16:creationId xmlns:a16="http://schemas.microsoft.com/office/drawing/2014/main" id="{855882CC-E6CB-F961-FF75-FF739F88617E}"/>
              </a:ext>
            </a:extLst>
          </p:cNvPr>
          <p:cNvSpPr txBox="1"/>
          <p:nvPr/>
        </p:nvSpPr>
        <p:spPr>
          <a:xfrm>
            <a:off x="264367" y="1147665"/>
            <a:ext cx="11663266" cy="5632311"/>
          </a:xfrm>
          <a:prstGeom prst="rect">
            <a:avLst/>
          </a:prstGeom>
          <a:noFill/>
        </p:spPr>
        <p:txBody>
          <a:bodyPr wrap="square" rtlCol="0">
            <a:spAutoFit/>
          </a:bodyPr>
          <a:lstStyle/>
          <a:p>
            <a:pPr marL="342900" indent="-342900" algn="just">
              <a:buFont typeface="+mj-lt"/>
              <a:buAutoNum type="arabicParenR"/>
            </a:pPr>
            <a:r>
              <a:rPr lang="en-IN" dirty="0" err="1"/>
              <a:t>Kuşcu</a:t>
            </a:r>
            <a:r>
              <a:rPr lang="en-IN" dirty="0"/>
              <a:t>, Ö. C., &amp; Akkaya, A. M. (2023, December 9). Examining the human-like proficiency of GPT-2 in recognizing self-generated texts. Research Archive of Rising Scholars. https://doi.org/10.58445/rars.768 </a:t>
            </a:r>
          </a:p>
          <a:p>
            <a:pPr marL="342900" indent="-342900" algn="just">
              <a:buFont typeface="+mj-lt"/>
              <a:buAutoNum type="arabicParenR"/>
            </a:pPr>
            <a:endParaRPr lang="en-IN" dirty="0"/>
          </a:p>
          <a:p>
            <a:pPr marL="342900" indent="-342900" algn="just">
              <a:buFont typeface="+mj-lt"/>
              <a:buAutoNum type="arabicParenR"/>
            </a:pPr>
            <a:r>
              <a:rPr lang="en-IN" dirty="0"/>
              <a:t>Sultana, S., Pramanik, A., &amp; Rahman, M. S. (2023, January 19–20). Automated radiology report generation using conditioned transformers. In Proceedings of the 2023 3rd International Conference on Intelligent Communication and Computational Techniques (ICCT). Jaipur, India: IEEE. https://doi.org/10.1109/ICCT56969.2023.10075968 </a:t>
            </a:r>
          </a:p>
          <a:p>
            <a:pPr marL="342900" indent="-342900" algn="just">
              <a:buFont typeface="+mj-lt"/>
              <a:buAutoNum type="arabicParenR"/>
            </a:pPr>
            <a:endParaRPr lang="en-IN" dirty="0"/>
          </a:p>
          <a:p>
            <a:pPr marL="342900" indent="-342900">
              <a:buFont typeface="+mj-lt"/>
              <a:buAutoNum type="arabicParenR"/>
            </a:pPr>
            <a:r>
              <a:rPr lang="en-IN" dirty="0"/>
              <a:t>Siddique, N., </a:t>
            </a:r>
            <a:r>
              <a:rPr lang="en-IN" dirty="0" err="1"/>
              <a:t>Sidike</a:t>
            </a:r>
            <a:r>
              <a:rPr lang="en-IN" dirty="0"/>
              <a:t>, P., Elkin, C., &amp; Devabhaktuni, V. (2021). U-Net and its variants for medical image segmentation: Theory and applications. IEEE Access, 9, 82031–82057. https://doi.org/10.1109/ACCESS.2021.3086020 81</a:t>
            </a:r>
          </a:p>
          <a:p>
            <a:pPr marL="342900" indent="-342900">
              <a:buFont typeface="+mj-lt"/>
              <a:buAutoNum type="arabicParenR"/>
            </a:pPr>
            <a:endParaRPr lang="en-IN" dirty="0"/>
          </a:p>
          <a:p>
            <a:pPr marL="342900" indent="-342900">
              <a:buFont typeface="+mj-lt"/>
              <a:buAutoNum type="arabicParenR"/>
            </a:pPr>
            <a:r>
              <a:rPr lang="en-IN" dirty="0"/>
              <a:t>Pham, T., Tao, X., Zhang, J., Yong, J., Li, Y., &amp; Xie, H. (2021). Graph-based multi-label disease prediction model learning from medical data and domain knowledge. Knowledge-Based Systems, 235, Article 107662. https://doi.org/10.1016/j.knosys.2021.107662 </a:t>
            </a:r>
          </a:p>
          <a:p>
            <a:pPr marL="342900" indent="-342900">
              <a:buFont typeface="+mj-lt"/>
              <a:buAutoNum type="arabicParenR"/>
            </a:pPr>
            <a:endParaRPr lang="en-IN" dirty="0"/>
          </a:p>
          <a:p>
            <a:pPr marL="342900" indent="-342900">
              <a:buFont typeface="+mj-lt"/>
              <a:buAutoNum type="arabicParenR"/>
            </a:pPr>
            <a:r>
              <a:rPr lang="en-IN" dirty="0"/>
              <a:t> </a:t>
            </a:r>
            <a:r>
              <a:rPr lang="en-IN" dirty="0" err="1"/>
              <a:t>Alfarghaly</a:t>
            </a:r>
            <a:r>
              <a:rPr lang="en-IN" dirty="0"/>
              <a:t>, O., Khaled, R., </a:t>
            </a:r>
            <a:r>
              <a:rPr lang="en-IN" dirty="0" err="1"/>
              <a:t>Elkorany</a:t>
            </a:r>
            <a:r>
              <a:rPr lang="en-IN" dirty="0"/>
              <a:t>, A., Helal, M., &amp; Fahmy, A. (2021). Automated radiology report generation using conditioned transformers. Informatics in Medicine Unlocked, 24, Article 100557. https://doi.org/10.1016/j.imu.2021.100557 </a:t>
            </a:r>
          </a:p>
          <a:p>
            <a:pPr marL="342900" indent="-342900">
              <a:buFont typeface="+mj-lt"/>
              <a:buAutoNum type="arabicParenR"/>
            </a:pPr>
            <a:endParaRPr lang="en-IN" dirty="0"/>
          </a:p>
          <a:p>
            <a:pPr marL="342900" indent="-342900">
              <a:buFont typeface="+mj-lt"/>
              <a:buAutoNum type="arabicParenR"/>
            </a:pPr>
            <a:r>
              <a:rPr lang="en-IN" dirty="0"/>
              <a:t>Li, R., Liu, W., Lin, Y., Zhao, H., &amp; Zhang, C. (2017, June 15). An ensemble multilabel classification for disease risk prediction. Journal of Healthcare Engineering, 2017, Article 8051673. https://doi.org/10.1155/2017/8051673 </a:t>
            </a:r>
          </a:p>
        </p:txBody>
      </p:sp>
    </p:spTree>
    <p:extLst>
      <p:ext uri="{BB962C8B-B14F-4D97-AF65-F5344CB8AC3E}">
        <p14:creationId xmlns:p14="http://schemas.microsoft.com/office/powerpoint/2010/main" val="3764388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70209-282B-0B78-292B-4EE1BFC72982}"/>
            </a:ext>
          </a:extLst>
        </p:cNvPr>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61B4E1B7-D079-9AB2-02AF-94234E04B98E}"/>
              </a:ext>
            </a:extLst>
          </p:cNvPr>
          <p:cNvSpPr>
            <a:spLocks noGrp="1"/>
          </p:cNvSpPr>
          <p:nvPr>
            <p:ph idx="1"/>
          </p:nvPr>
        </p:nvSpPr>
        <p:spPr>
          <a:xfrm>
            <a:off x="609600" y="1282959"/>
            <a:ext cx="11240278" cy="4709160"/>
          </a:xfrm>
        </p:spPr>
        <p:txBody>
          <a:bodyPr>
            <a:normAutofit/>
          </a:bodyPr>
          <a:lstStyle/>
          <a:p>
            <a:pPr algn="just">
              <a:buNone/>
            </a:pPr>
            <a:r>
              <a:rPr lang="en-US" sz="2200" dirty="0"/>
              <a:t>In today’s fast-paced healthcare environment, radiologists and doctors often face challenges</a:t>
            </a:r>
          </a:p>
          <a:p>
            <a:pPr algn="just">
              <a:buNone/>
            </a:pPr>
            <a:r>
              <a:rPr lang="en-US" sz="2200" dirty="0"/>
              <a:t>in analyzing large volumes of medical data such as X-ray images, clinical findings, and</a:t>
            </a:r>
          </a:p>
          <a:p>
            <a:pPr algn="just">
              <a:buNone/>
            </a:pPr>
            <a:r>
              <a:rPr lang="en-US" sz="2200" dirty="0"/>
              <a:t>prescriptions. Manual interpretation of this information can be slow, inconsistent, and</a:t>
            </a:r>
          </a:p>
          <a:p>
            <a:pPr algn="just">
              <a:buNone/>
            </a:pPr>
            <a:r>
              <a:rPr lang="en-US" sz="2200" dirty="0"/>
              <a:t>sometimes prone to oversight.</a:t>
            </a:r>
          </a:p>
          <a:p>
            <a:pPr algn="just">
              <a:buNone/>
            </a:pPr>
            <a:endParaRPr lang="en-US" sz="2200" dirty="0"/>
          </a:p>
          <a:p>
            <a:pPr marL="137160" indent="0" algn="just">
              <a:buNone/>
            </a:pPr>
            <a:r>
              <a:rPr lang="en-US" sz="2200" dirty="0"/>
              <a:t>This project introduces an AI-based medical assistant that automatically analyzes chest X-ray images, detects possible diseases, and generates a readable medical report. The system uses deep learning models for image segmentation and classification, combined with a language model to produce detailed, human-like medical summaries. The goal is to support healthcare professionals by making diagnosis faster, more consistent, and accessible—even in resource-limited settings.</a:t>
            </a:r>
          </a:p>
          <a:p>
            <a:pPr marL="137160" lvl="0" indent="0">
              <a:buNone/>
            </a:pPr>
            <a:endParaRPr lang="en-US" dirty="0"/>
          </a:p>
        </p:txBody>
      </p:sp>
      <p:sp>
        <p:nvSpPr>
          <p:cNvPr id="13" name="Title 12">
            <a:extLst>
              <a:ext uri="{FF2B5EF4-FFF2-40B4-BE49-F238E27FC236}">
                <a16:creationId xmlns:a16="http://schemas.microsoft.com/office/drawing/2014/main" id="{28AA6BDF-BFF8-DC84-9AAC-9FCA3A877760}"/>
              </a:ext>
            </a:extLst>
          </p:cNvPr>
          <p:cNvSpPr>
            <a:spLocks noGrp="1"/>
          </p:cNvSpPr>
          <p:nvPr>
            <p:ph type="title"/>
          </p:nvPr>
        </p:nvSpPr>
        <p:spPr/>
        <p:txBody>
          <a:bodyPr>
            <a:normAutofit fontScale="90000"/>
          </a:bodyPr>
          <a:lstStyle/>
          <a:p>
            <a:r>
              <a:rPr lang="en-US" sz="4400" dirty="0">
                <a:solidFill>
                  <a:srgbClr val="FF0000"/>
                </a:solidFill>
                <a:latin typeface="Alatsi" panose="00000500000000000000"/>
                <a:ea typeface="Alatsi" panose="00000500000000000000"/>
                <a:cs typeface="Alatsi" panose="00000500000000000000"/>
                <a:sym typeface="Alatsi" panose="00000500000000000000"/>
              </a:rPr>
              <a:t>INTRODUCTION</a:t>
            </a:r>
            <a:br>
              <a:rPr lang="en-US" sz="4400" dirty="0">
                <a:solidFill>
                  <a:srgbClr val="0B0807"/>
                </a:solidFill>
                <a:latin typeface="Alatsi" panose="00000500000000000000"/>
                <a:ea typeface="Alatsi" panose="00000500000000000000"/>
                <a:cs typeface="Alatsi" panose="00000500000000000000"/>
                <a:sym typeface="Alatsi" panose="00000500000000000000"/>
              </a:rPr>
            </a:br>
            <a:endParaRPr lang="en-US" dirty="0"/>
          </a:p>
        </p:txBody>
      </p:sp>
    </p:spTree>
    <p:extLst>
      <p:ext uri="{BB962C8B-B14F-4D97-AF65-F5344CB8AC3E}">
        <p14:creationId xmlns:p14="http://schemas.microsoft.com/office/powerpoint/2010/main" val="53718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763AF-D6AC-A2BE-BBEF-EB918EDF26BB}"/>
            </a:ext>
          </a:extLst>
        </p:cNvPr>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988A0516-5283-0845-BDA9-5BC3E6F5E656}"/>
              </a:ext>
            </a:extLst>
          </p:cNvPr>
          <p:cNvSpPr>
            <a:spLocks noGrp="1"/>
          </p:cNvSpPr>
          <p:nvPr>
            <p:ph idx="1"/>
          </p:nvPr>
        </p:nvSpPr>
        <p:spPr>
          <a:xfrm>
            <a:off x="609600" y="1129004"/>
            <a:ext cx="11361576" cy="5850294"/>
          </a:xfrm>
        </p:spPr>
        <p:txBody>
          <a:bodyPr>
            <a:normAutofit/>
          </a:bodyPr>
          <a:lstStyle/>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To develop a deep learning system that accurately detects and classifies multiple diseases from chest X-ray images.</a:t>
            </a:r>
          </a:p>
          <a:p>
            <a:pPr marL="137160" indent="0">
              <a:buNone/>
            </a:pP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To generate structured and coherent radiology reports using NLP models based on visual features extracted from X-ray images.</a:t>
            </a:r>
          </a:p>
          <a:p>
            <a:pPr marL="137160" indent="0">
              <a:buNone/>
            </a:pP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To apply image segmentation (U-Net) for highlighting abnormal regions, improving transparency and aiding clinician interpretation.</a:t>
            </a:r>
          </a:p>
          <a:p>
            <a:pPr marL="137160" indent="0">
              <a:buNone/>
            </a:pP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To assist healthcare professionals by accelerating diagnosis, reducing workload, and improving reporting consistency in radiological practice.</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 indent="0">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3" name="Title 12">
            <a:extLst>
              <a:ext uri="{FF2B5EF4-FFF2-40B4-BE49-F238E27FC236}">
                <a16:creationId xmlns:a16="http://schemas.microsoft.com/office/drawing/2014/main" id="{1DAD6AEE-E0A6-1899-11B5-5EF3D9D3AE04}"/>
              </a:ext>
            </a:extLst>
          </p:cNvPr>
          <p:cNvSpPr>
            <a:spLocks noGrp="1"/>
          </p:cNvSpPr>
          <p:nvPr>
            <p:ph type="title"/>
          </p:nvPr>
        </p:nvSpPr>
        <p:spPr>
          <a:xfrm>
            <a:off x="609600" y="274638"/>
            <a:ext cx="10867053" cy="593109"/>
          </a:xfrm>
        </p:spPr>
        <p:txBody>
          <a:bodyPr>
            <a:normAutofit fontScale="90000"/>
          </a:bodyPr>
          <a:lstStyle/>
          <a:p>
            <a:br>
              <a:rPr lang="en-US" sz="4400" dirty="0">
                <a:solidFill>
                  <a:srgbClr val="0B0807"/>
                </a:solidFill>
                <a:latin typeface="Alatsi" panose="00000500000000000000"/>
                <a:ea typeface="Alatsi" panose="00000500000000000000"/>
                <a:cs typeface="Alatsi" panose="00000500000000000000"/>
                <a:sym typeface="Alatsi" panose="00000500000000000000"/>
              </a:rPr>
            </a:br>
            <a:r>
              <a:rPr lang="en-US" sz="4400" dirty="0">
                <a:solidFill>
                  <a:srgbClr val="FF0000"/>
                </a:solidFill>
                <a:latin typeface="Alatsi" panose="00000500000000000000"/>
                <a:ea typeface="Alatsi" panose="00000500000000000000"/>
                <a:cs typeface="Alatsi" panose="00000500000000000000"/>
                <a:sym typeface="Alatsi" panose="00000500000000000000"/>
              </a:rPr>
              <a:t>OBJECTIVE</a:t>
            </a:r>
            <a:br>
              <a:rPr lang="en-US" dirty="0"/>
            </a:br>
            <a:endParaRPr lang="en-US" dirty="0"/>
          </a:p>
        </p:txBody>
      </p:sp>
    </p:spTree>
    <p:extLst>
      <p:ext uri="{BB962C8B-B14F-4D97-AF65-F5344CB8AC3E}">
        <p14:creationId xmlns:p14="http://schemas.microsoft.com/office/powerpoint/2010/main" val="187717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FF065-5593-B4CF-F479-DA65C900DEEE}"/>
            </a:ext>
          </a:extLst>
        </p:cNvPr>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ADA9837C-0769-ABE0-46D8-5916DDBC17DA}"/>
              </a:ext>
            </a:extLst>
          </p:cNvPr>
          <p:cNvSpPr>
            <a:spLocks noGrp="1"/>
          </p:cNvSpPr>
          <p:nvPr>
            <p:ph idx="1"/>
          </p:nvPr>
        </p:nvSpPr>
        <p:spPr>
          <a:xfrm>
            <a:off x="609600" y="587829"/>
            <a:ext cx="10972800" cy="5721531"/>
          </a:xfrm>
        </p:spPr>
        <p:txBody>
          <a:bodyPr/>
          <a:lstStyle/>
          <a:p>
            <a:pPr marL="137160" lvl="0" indent="0">
              <a:buNone/>
            </a:pPr>
            <a:r>
              <a:rPr lang="en-IN"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Data Sources &amp; Format</a:t>
            </a:r>
          </a:p>
          <a:p>
            <a:r>
              <a:rPr lang="en-US" sz="2000" dirty="0"/>
              <a:t>Dataset from NIH Open-</a:t>
            </a:r>
            <a:r>
              <a:rPr lang="en-US" sz="2000" dirty="0" err="1"/>
              <a:t>i</a:t>
            </a:r>
            <a:r>
              <a:rPr lang="en-US" sz="2000" dirty="0"/>
              <a:t>, curated by Indiana University</a:t>
            </a:r>
            <a:r>
              <a:rPr lang="en-IN" sz="2000" b="1" dirty="0">
                <a:latin typeface="Calibri" panose="020F0502020204030204" pitchFamily="34" charset="0"/>
                <a:cs typeface="Times New Roman" panose="02020603050405020304" pitchFamily="18" charset="0"/>
              </a:rPr>
              <a:t>. It </a:t>
            </a:r>
            <a:r>
              <a:rPr lang="en-US" sz="2000" dirty="0"/>
              <a:t>Contains </a:t>
            </a:r>
            <a:r>
              <a:rPr lang="en-US" sz="2000" b="1" dirty="0">
                <a:solidFill>
                  <a:srgbClr val="FFFF00"/>
                </a:solidFill>
              </a:rPr>
              <a:t>7,470 PNG chest X-ray images</a:t>
            </a:r>
            <a:r>
              <a:rPr lang="en-US" sz="2000" dirty="0">
                <a:solidFill>
                  <a:srgbClr val="FFFF00"/>
                </a:solidFill>
              </a:rPr>
              <a:t> </a:t>
            </a:r>
            <a:r>
              <a:rPr lang="en-US" sz="2000" dirty="0"/>
              <a:t>originally in DICOM format.</a:t>
            </a:r>
          </a:p>
          <a:p>
            <a:r>
              <a:rPr lang="en-US" sz="2000" dirty="0"/>
              <a:t>The images were converted from DICOM to PNG format, with the top and bottom 0.5% of intensity values clipped to remove noise. Pixel values were then normalized to the 0–255 range, and the images were resized such that the shorter side is 2048 pixels, while maintaining the original aspect ratio.</a:t>
            </a:r>
          </a:p>
          <a:p>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0" u="none" strike="noStrike" cap="none" normalizeH="0" baseline="0" dirty="0">
                <a:ln>
                  <a:noFill/>
                </a:ln>
                <a:solidFill>
                  <a:srgbClr val="FFFF00"/>
                </a:solidFill>
                <a:effectLst/>
              </a:rPr>
              <a:t>indiana_projections.csv </a:t>
            </a:r>
            <a:r>
              <a:rPr kumimoji="0" lang="en-US" altLang="en-US" sz="2000" b="0" i="0" u="none" strike="noStrike" cap="none" normalizeH="0" baseline="0" dirty="0">
                <a:ln>
                  <a:noFill/>
                </a:ln>
                <a:solidFill>
                  <a:schemeClr val="tx1"/>
                </a:solidFill>
                <a:effectLst/>
              </a:rPr>
              <a:t>file includes image-level metadata such as a unique ID (</a:t>
            </a:r>
            <a:r>
              <a:rPr kumimoji="0" lang="en-US" altLang="en-US" sz="2000" b="0" i="0" u="none" strike="noStrike" cap="none" normalizeH="0" baseline="0" dirty="0" err="1">
                <a:ln>
                  <a:noFill/>
                </a:ln>
                <a:solidFill>
                  <a:schemeClr val="tx1"/>
                </a:solidFill>
                <a:effectLst/>
              </a:rPr>
              <a:t>uid</a:t>
            </a:r>
            <a:r>
              <a:rPr kumimoji="0" lang="en-US" altLang="en-US" sz="2000" b="0" i="0" u="none" strike="noStrike" cap="none" normalizeH="0" baseline="0" dirty="0">
                <a:ln>
                  <a:noFill/>
                </a:ln>
                <a:solidFill>
                  <a:schemeClr val="tx1"/>
                </a:solidFill>
                <a:effectLst/>
              </a:rPr>
              <a:t>), the image filename, and the type of X-ray projection (frontal or lateral).</a:t>
            </a:r>
          </a:p>
          <a:p>
            <a:r>
              <a:rPr kumimoji="0" lang="en-US" altLang="en-US" sz="2000" b="0" i="0" u="none" strike="noStrike" cap="none" normalizeH="0" baseline="0" dirty="0">
                <a:ln>
                  <a:noFill/>
                </a:ln>
                <a:solidFill>
                  <a:schemeClr val="tx1"/>
                </a:solidFill>
                <a:effectLst/>
                <a:latin typeface="Arial" panose="020B0604020202020204" pitchFamily="34" charset="0"/>
              </a:rPr>
              <a:t>The file </a:t>
            </a:r>
            <a:r>
              <a:rPr kumimoji="0" lang="en-US" altLang="en-US" sz="2000" b="1" i="0" u="none" strike="noStrike" cap="none" normalizeH="0" baseline="0" dirty="0">
                <a:ln>
                  <a:noFill/>
                </a:ln>
                <a:solidFill>
                  <a:srgbClr val="FFFF00"/>
                </a:solidFill>
                <a:effectLst/>
              </a:rPr>
              <a:t>indiana_reports.csv</a:t>
            </a:r>
            <a:r>
              <a:rPr kumimoji="0" lang="en-US" altLang="en-US" sz="2000" b="0" i="0" u="none" strike="noStrike" cap="none" normalizeH="0" baseline="0" dirty="0">
                <a:ln>
                  <a:noFill/>
                </a:ln>
                <a:solidFill>
                  <a:srgbClr val="FFFF00"/>
                </a:solidFill>
                <a:effectLst/>
              </a:rPr>
              <a:t> </a:t>
            </a:r>
            <a:r>
              <a:rPr kumimoji="0" lang="en-US" altLang="en-US" sz="2000" b="0" i="0" u="none" strike="noStrike" cap="none" normalizeH="0" baseline="0" dirty="0">
                <a:ln>
                  <a:noFill/>
                </a:ln>
                <a:solidFill>
                  <a:schemeClr val="tx1"/>
                </a:solidFill>
                <a:effectLst/>
              </a:rPr>
              <a:t>includes problems, </a:t>
            </a:r>
            <a:r>
              <a:rPr kumimoji="0" lang="en-US" altLang="en-US" sz="2000" b="0" i="0" u="none" strike="noStrike" cap="none" normalizeH="0" baseline="0" dirty="0" err="1">
                <a:ln>
                  <a:noFill/>
                </a:ln>
                <a:solidFill>
                  <a:schemeClr val="tx1"/>
                </a:solidFill>
                <a:effectLst/>
              </a:rPr>
              <a:t>MeSH</a:t>
            </a:r>
            <a:r>
              <a:rPr kumimoji="0" lang="en-US" altLang="en-US" sz="2000" b="0" i="0" u="none" strike="noStrike" cap="none" normalizeH="0" baseline="0" dirty="0">
                <a:ln>
                  <a:noFill/>
                </a:ln>
                <a:solidFill>
                  <a:schemeClr val="tx1"/>
                </a:solidFill>
                <a:effectLst/>
              </a:rPr>
              <a:t> terms, findings, impressions, and other relevant details, all associated with each X-ray through a unique identifier (UID).</a:t>
            </a:r>
          </a:p>
          <a:p>
            <a:pPr marL="137160" indent="0">
              <a:buNone/>
            </a:pPr>
            <a:endParaRPr lang="en-US" altLang="en-US" sz="1800" dirty="0"/>
          </a:p>
          <a:p>
            <a:pPr marL="137160" indent="0">
              <a:buNone/>
            </a:pPr>
            <a:endParaRPr kumimoji="0" lang="en-US" altLang="en-US" sz="2000" b="0" i="0" u="none" strike="noStrike" cap="none" normalizeH="0" baseline="0" dirty="0">
              <a:ln>
                <a:noFill/>
              </a:ln>
              <a:solidFill>
                <a:schemeClr val="tx1"/>
              </a:solidFill>
              <a:effectLst/>
            </a:endParaRPr>
          </a:p>
          <a:p>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sz="2000" dirty="0"/>
          </a:p>
          <a:p>
            <a:endParaRPr lang="en-US" sz="2000" dirty="0"/>
          </a:p>
          <a:p>
            <a:endParaRPr lang="en-US" sz="2000" dirty="0"/>
          </a:p>
          <a:p>
            <a:endParaRPr lang="en-US" sz="2000" dirty="0"/>
          </a:p>
          <a:p>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137160" lvl="0" indent="0">
              <a:buNone/>
            </a:pPr>
            <a:endParaRPr lang="en-US" dirty="0"/>
          </a:p>
        </p:txBody>
      </p:sp>
      <p:sp>
        <p:nvSpPr>
          <p:cNvPr id="13" name="Title 12">
            <a:extLst>
              <a:ext uri="{FF2B5EF4-FFF2-40B4-BE49-F238E27FC236}">
                <a16:creationId xmlns:a16="http://schemas.microsoft.com/office/drawing/2014/main" id="{841EBB76-8551-855C-6FCB-643150BC874C}"/>
              </a:ext>
            </a:extLst>
          </p:cNvPr>
          <p:cNvSpPr>
            <a:spLocks noGrp="1"/>
          </p:cNvSpPr>
          <p:nvPr>
            <p:ph type="title"/>
          </p:nvPr>
        </p:nvSpPr>
        <p:spPr>
          <a:xfrm>
            <a:off x="609600" y="162671"/>
            <a:ext cx="10972800" cy="499802"/>
          </a:xfrm>
        </p:spPr>
        <p:txBody>
          <a:bodyPr>
            <a:normAutofit fontScale="90000"/>
          </a:bodyPr>
          <a:lstStyle/>
          <a:p>
            <a:br>
              <a:rPr lang="en-US" sz="3200" dirty="0"/>
            </a:br>
            <a:br>
              <a:rPr lang="en-US" sz="3200" dirty="0"/>
            </a:br>
            <a:r>
              <a:rPr lang="en-US" sz="3200" dirty="0">
                <a:solidFill>
                  <a:schemeClr val="tx1"/>
                </a:solidFill>
              </a:rPr>
              <a:t>METHODOLOGY</a:t>
            </a:r>
            <a:br>
              <a:rPr lang="en-US" sz="3200" dirty="0"/>
            </a:br>
            <a:br>
              <a:rPr lang="en-US" sz="4400" dirty="0">
                <a:solidFill>
                  <a:srgbClr val="0B0807"/>
                </a:solidFill>
                <a:latin typeface="Alatsi" panose="00000500000000000000"/>
                <a:ea typeface="Alatsi" panose="00000500000000000000"/>
                <a:cs typeface="Alatsi" panose="00000500000000000000"/>
                <a:sym typeface="Alatsi" panose="00000500000000000000"/>
              </a:rPr>
            </a:br>
            <a:endParaRPr lang="en-US" dirty="0"/>
          </a:p>
        </p:txBody>
      </p:sp>
      <p:pic>
        <p:nvPicPr>
          <p:cNvPr id="8" name="Picture 7">
            <a:extLst>
              <a:ext uri="{FF2B5EF4-FFF2-40B4-BE49-F238E27FC236}">
                <a16:creationId xmlns:a16="http://schemas.microsoft.com/office/drawing/2014/main" id="{E9C241CD-C573-5541-273B-802A02BE77AE}"/>
              </a:ext>
            </a:extLst>
          </p:cNvPr>
          <p:cNvPicPr>
            <a:picLocks noChangeAspect="1"/>
          </p:cNvPicPr>
          <p:nvPr/>
        </p:nvPicPr>
        <p:blipFill>
          <a:blip r:embed="rId2"/>
          <a:stretch>
            <a:fillRect/>
          </a:stretch>
        </p:blipFill>
        <p:spPr>
          <a:xfrm>
            <a:off x="0" y="4329405"/>
            <a:ext cx="12192000" cy="2528595"/>
          </a:xfrm>
          <a:prstGeom prst="rect">
            <a:avLst/>
          </a:prstGeom>
        </p:spPr>
      </p:pic>
    </p:spTree>
    <p:extLst>
      <p:ext uri="{BB962C8B-B14F-4D97-AF65-F5344CB8AC3E}">
        <p14:creationId xmlns:p14="http://schemas.microsoft.com/office/powerpoint/2010/main" val="2270028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096C1-F34B-B66C-AB82-498ABB32164B}"/>
            </a:ext>
          </a:extLst>
        </p:cNvPr>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F19B025E-7510-C867-7BEF-DD61F053AB90}"/>
              </a:ext>
            </a:extLst>
          </p:cNvPr>
          <p:cNvSpPr>
            <a:spLocks noGrp="1"/>
          </p:cNvSpPr>
          <p:nvPr>
            <p:ph idx="1"/>
          </p:nvPr>
        </p:nvSpPr>
        <p:spPr>
          <a:xfrm>
            <a:off x="609600" y="587829"/>
            <a:ext cx="10972800" cy="5721531"/>
          </a:xfrm>
        </p:spPr>
        <p:txBody>
          <a:bodyPr>
            <a:normAutofit/>
          </a:bodyPr>
          <a:lstStyle/>
          <a:p>
            <a:pPr marL="137160" lvl="0" indent="0">
              <a:buNone/>
            </a:pPr>
            <a:r>
              <a:rPr lang="en-IN"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Data Preprocessing</a:t>
            </a: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Loading and Understanding the Metadata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Standardizing Column Names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Merging Metadata with Clinical Labels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Mapping Images to UIDs </a:t>
            </a:r>
            <a:r>
              <a:rPr lang="en-IN" sz="1800" b="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1000_IM-0001-4001.dcm.png)</a:t>
            </a:r>
            <a:endParaRPr lang="en-IN" sz="1800"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Integrating Image Paths into the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DataFrame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Visual Verification and Sanity Checks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Multi-label Parsing and Cleaning </a:t>
            </a:r>
            <a:r>
              <a:rPr lang="en-IN" sz="18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dirty="0" err="1">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cardiomegaly|effusion</a:t>
            </a:r>
            <a:r>
              <a:rPr lang="en-IN" sz="18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2000" b="1" dirty="0">
              <a:solidFill>
                <a:srgbClr val="FFFF00"/>
              </a:solidFill>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Multi-Label Binarization for Model Compatibility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Train-Validation Split for Model Training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Saving the Multi-Label Encoder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37160" indent="0">
              <a:buNone/>
            </a:pP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137160" indent="0">
              <a:buNone/>
            </a:pPr>
            <a:endParaRPr kumimoji="0" lang="en-US" altLang="en-US" sz="2000" b="0" i="0" u="none" strike="noStrike" cap="none" normalizeH="0" baseline="0" dirty="0">
              <a:ln>
                <a:noFill/>
              </a:ln>
              <a:solidFill>
                <a:schemeClr val="tx1"/>
              </a:solidFill>
              <a:effectLst/>
            </a:endParaRPr>
          </a:p>
          <a:p>
            <a:pPr marL="137160" indent="0">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sz="2000" dirty="0"/>
          </a:p>
          <a:p>
            <a:endParaRPr lang="en-US" sz="2000" dirty="0"/>
          </a:p>
          <a:p>
            <a:endParaRPr lang="en-US" sz="2000" dirty="0"/>
          </a:p>
          <a:p>
            <a:endParaRPr lang="en-US" sz="2000" dirty="0"/>
          </a:p>
          <a:p>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137160" lvl="0" indent="0">
              <a:buNone/>
            </a:pPr>
            <a:endParaRPr lang="en-US" dirty="0"/>
          </a:p>
        </p:txBody>
      </p:sp>
      <p:sp>
        <p:nvSpPr>
          <p:cNvPr id="13" name="Title 12">
            <a:extLst>
              <a:ext uri="{FF2B5EF4-FFF2-40B4-BE49-F238E27FC236}">
                <a16:creationId xmlns:a16="http://schemas.microsoft.com/office/drawing/2014/main" id="{6DDDD03B-60E4-7964-2C38-696AA99BB0A9}"/>
              </a:ext>
            </a:extLst>
          </p:cNvPr>
          <p:cNvSpPr>
            <a:spLocks noGrp="1"/>
          </p:cNvSpPr>
          <p:nvPr>
            <p:ph type="title"/>
          </p:nvPr>
        </p:nvSpPr>
        <p:spPr>
          <a:xfrm>
            <a:off x="609600" y="162671"/>
            <a:ext cx="10972800" cy="499802"/>
          </a:xfrm>
        </p:spPr>
        <p:txBody>
          <a:bodyPr>
            <a:normAutofit fontScale="90000"/>
          </a:bodyPr>
          <a:lstStyle/>
          <a:p>
            <a:br>
              <a:rPr lang="en-US" sz="3200" dirty="0"/>
            </a:br>
            <a:br>
              <a:rPr lang="en-US" sz="3200" dirty="0"/>
            </a:br>
            <a:r>
              <a:rPr lang="en-US" sz="3200" dirty="0">
                <a:solidFill>
                  <a:schemeClr val="tx1"/>
                </a:solidFill>
              </a:rPr>
              <a:t>METHODOLOGY</a:t>
            </a:r>
            <a:br>
              <a:rPr lang="en-US" sz="3200" dirty="0"/>
            </a:br>
            <a:br>
              <a:rPr lang="en-US" sz="4400" dirty="0">
                <a:solidFill>
                  <a:srgbClr val="0B0807"/>
                </a:solidFill>
                <a:latin typeface="Alatsi" panose="00000500000000000000"/>
                <a:ea typeface="Alatsi" panose="00000500000000000000"/>
                <a:cs typeface="Alatsi" panose="00000500000000000000"/>
                <a:sym typeface="Alatsi" panose="00000500000000000000"/>
              </a:rPr>
            </a:br>
            <a:endParaRPr lang="en-US" dirty="0"/>
          </a:p>
        </p:txBody>
      </p:sp>
      <p:pic>
        <p:nvPicPr>
          <p:cNvPr id="3" name="Picture 2">
            <a:extLst>
              <a:ext uri="{FF2B5EF4-FFF2-40B4-BE49-F238E27FC236}">
                <a16:creationId xmlns:a16="http://schemas.microsoft.com/office/drawing/2014/main" id="{5C1DA008-02EE-4239-5FD9-0A73FFCF5776}"/>
              </a:ext>
            </a:extLst>
          </p:cNvPr>
          <p:cNvPicPr>
            <a:picLocks noChangeAspect="1"/>
          </p:cNvPicPr>
          <p:nvPr/>
        </p:nvPicPr>
        <p:blipFill>
          <a:blip r:embed="rId2"/>
          <a:stretch>
            <a:fillRect/>
          </a:stretch>
        </p:blipFill>
        <p:spPr>
          <a:xfrm>
            <a:off x="832693" y="4368026"/>
            <a:ext cx="8641829" cy="510584"/>
          </a:xfrm>
          <a:prstGeom prst="rect">
            <a:avLst/>
          </a:prstGeom>
        </p:spPr>
      </p:pic>
      <p:pic>
        <p:nvPicPr>
          <p:cNvPr id="5" name="Picture 4">
            <a:extLst>
              <a:ext uri="{FF2B5EF4-FFF2-40B4-BE49-F238E27FC236}">
                <a16:creationId xmlns:a16="http://schemas.microsoft.com/office/drawing/2014/main" id="{2514387A-F6D2-9472-043C-EF09E70ED592}"/>
              </a:ext>
            </a:extLst>
          </p:cNvPr>
          <p:cNvPicPr>
            <a:picLocks noChangeAspect="1"/>
          </p:cNvPicPr>
          <p:nvPr/>
        </p:nvPicPr>
        <p:blipFill>
          <a:blip r:embed="rId3"/>
          <a:stretch>
            <a:fillRect/>
          </a:stretch>
        </p:blipFill>
        <p:spPr>
          <a:xfrm>
            <a:off x="832693" y="4927050"/>
            <a:ext cx="4183743" cy="376718"/>
          </a:xfrm>
          <a:prstGeom prst="rect">
            <a:avLst/>
          </a:prstGeom>
        </p:spPr>
      </p:pic>
      <p:pic>
        <p:nvPicPr>
          <p:cNvPr id="7" name="Picture 6">
            <a:extLst>
              <a:ext uri="{FF2B5EF4-FFF2-40B4-BE49-F238E27FC236}">
                <a16:creationId xmlns:a16="http://schemas.microsoft.com/office/drawing/2014/main" id="{655AD948-854D-F3D8-E235-6A29ED70D002}"/>
              </a:ext>
            </a:extLst>
          </p:cNvPr>
          <p:cNvPicPr>
            <a:picLocks noChangeAspect="1"/>
          </p:cNvPicPr>
          <p:nvPr/>
        </p:nvPicPr>
        <p:blipFill>
          <a:blip r:embed="rId4"/>
          <a:stretch>
            <a:fillRect/>
          </a:stretch>
        </p:blipFill>
        <p:spPr>
          <a:xfrm>
            <a:off x="832693" y="5352208"/>
            <a:ext cx="4320914" cy="1249788"/>
          </a:xfrm>
          <a:prstGeom prst="rect">
            <a:avLst/>
          </a:prstGeom>
        </p:spPr>
      </p:pic>
    </p:spTree>
    <p:extLst>
      <p:ext uri="{BB962C8B-B14F-4D97-AF65-F5344CB8AC3E}">
        <p14:creationId xmlns:p14="http://schemas.microsoft.com/office/powerpoint/2010/main" val="329963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68EBE-8016-D45B-5F34-7664F4ABAAC1}"/>
            </a:ext>
          </a:extLst>
        </p:cNvPr>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C6EA1E39-16F1-482A-5BE8-18EE68D07C89}"/>
              </a:ext>
            </a:extLst>
          </p:cNvPr>
          <p:cNvSpPr>
            <a:spLocks noGrp="1"/>
          </p:cNvSpPr>
          <p:nvPr>
            <p:ph idx="1"/>
          </p:nvPr>
        </p:nvSpPr>
        <p:spPr>
          <a:xfrm>
            <a:off x="609600" y="587829"/>
            <a:ext cx="10972800" cy="5721531"/>
          </a:xfrm>
        </p:spPr>
        <p:txBody>
          <a:bodyPr>
            <a:normAutofit/>
          </a:bodyPr>
          <a:lstStyle/>
          <a:p>
            <a:pPr marL="137160" lvl="0" indent="0">
              <a:buNone/>
            </a:pPr>
            <a:r>
              <a:rPr lang="en-IN"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Data Exploration &amp; Analysis</a:t>
            </a:r>
          </a:p>
          <a:p>
            <a:pPr marL="137160" indent="0">
              <a:buNone/>
            </a:pPr>
            <a:endParaRPr lang="en-IN" sz="18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137160" indent="0">
              <a:buNone/>
            </a:pP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137160" indent="0">
              <a:buNone/>
            </a:pPr>
            <a:endParaRPr kumimoji="0" lang="en-US" altLang="en-US" sz="2000" b="0" i="0" u="none" strike="noStrike" cap="none" normalizeH="0" baseline="0" dirty="0">
              <a:ln>
                <a:noFill/>
              </a:ln>
              <a:solidFill>
                <a:schemeClr val="tx1"/>
              </a:solidFill>
              <a:effectLst/>
            </a:endParaRPr>
          </a:p>
          <a:p>
            <a:pPr marL="137160" indent="0">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sz="2000" dirty="0"/>
          </a:p>
          <a:p>
            <a:endParaRPr lang="en-US" sz="2000" dirty="0"/>
          </a:p>
          <a:p>
            <a:endParaRPr lang="en-US" sz="2000" dirty="0"/>
          </a:p>
          <a:p>
            <a:endParaRPr lang="en-US" sz="2000" dirty="0"/>
          </a:p>
          <a:p>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137160" lvl="0" indent="0">
              <a:buNone/>
            </a:pPr>
            <a:endParaRPr lang="en-US" dirty="0"/>
          </a:p>
        </p:txBody>
      </p:sp>
      <p:sp>
        <p:nvSpPr>
          <p:cNvPr id="13" name="Title 12">
            <a:extLst>
              <a:ext uri="{FF2B5EF4-FFF2-40B4-BE49-F238E27FC236}">
                <a16:creationId xmlns:a16="http://schemas.microsoft.com/office/drawing/2014/main" id="{42AD1EBE-82B8-0A4A-F0DF-6F900E32C50F}"/>
              </a:ext>
            </a:extLst>
          </p:cNvPr>
          <p:cNvSpPr>
            <a:spLocks noGrp="1"/>
          </p:cNvSpPr>
          <p:nvPr>
            <p:ph type="title"/>
          </p:nvPr>
        </p:nvSpPr>
        <p:spPr>
          <a:xfrm>
            <a:off x="609600" y="162671"/>
            <a:ext cx="10972800" cy="499802"/>
          </a:xfrm>
        </p:spPr>
        <p:txBody>
          <a:bodyPr>
            <a:normAutofit fontScale="90000"/>
          </a:bodyPr>
          <a:lstStyle/>
          <a:p>
            <a:br>
              <a:rPr lang="en-US" sz="3200" dirty="0"/>
            </a:br>
            <a:br>
              <a:rPr lang="en-US" sz="3200" dirty="0"/>
            </a:br>
            <a:r>
              <a:rPr lang="en-US" sz="3200" dirty="0">
                <a:solidFill>
                  <a:schemeClr val="tx1"/>
                </a:solidFill>
              </a:rPr>
              <a:t>METHODOLOGY</a:t>
            </a:r>
            <a:br>
              <a:rPr lang="en-US" sz="3200" dirty="0"/>
            </a:br>
            <a:br>
              <a:rPr lang="en-US" sz="4400" dirty="0">
                <a:solidFill>
                  <a:srgbClr val="0B0807"/>
                </a:solidFill>
                <a:latin typeface="Alatsi" panose="00000500000000000000"/>
                <a:ea typeface="Alatsi" panose="00000500000000000000"/>
                <a:cs typeface="Alatsi" panose="00000500000000000000"/>
                <a:sym typeface="Alatsi" panose="00000500000000000000"/>
              </a:rPr>
            </a:br>
            <a:endParaRPr lang="en-US" dirty="0"/>
          </a:p>
        </p:txBody>
      </p:sp>
      <p:pic>
        <p:nvPicPr>
          <p:cNvPr id="4" name="Picture 3">
            <a:extLst>
              <a:ext uri="{FF2B5EF4-FFF2-40B4-BE49-F238E27FC236}">
                <a16:creationId xmlns:a16="http://schemas.microsoft.com/office/drawing/2014/main" id="{290F55C8-2A5C-5800-5FC1-EDEE9D3935B4}"/>
              </a:ext>
            </a:extLst>
          </p:cNvPr>
          <p:cNvPicPr>
            <a:picLocks noChangeAspect="1"/>
          </p:cNvPicPr>
          <p:nvPr/>
        </p:nvPicPr>
        <p:blipFill>
          <a:blip r:embed="rId2"/>
          <a:stretch>
            <a:fillRect/>
          </a:stretch>
        </p:blipFill>
        <p:spPr>
          <a:xfrm>
            <a:off x="45235" y="933504"/>
            <a:ext cx="11995483" cy="2705435"/>
          </a:xfrm>
          <a:prstGeom prst="rect">
            <a:avLst/>
          </a:prstGeom>
        </p:spPr>
      </p:pic>
      <p:pic>
        <p:nvPicPr>
          <p:cNvPr id="8" name="Picture 7">
            <a:extLst>
              <a:ext uri="{FF2B5EF4-FFF2-40B4-BE49-F238E27FC236}">
                <a16:creationId xmlns:a16="http://schemas.microsoft.com/office/drawing/2014/main" id="{E63FDDDE-5AEB-DD8E-146C-971F262EA2D3}"/>
              </a:ext>
            </a:extLst>
          </p:cNvPr>
          <p:cNvPicPr>
            <a:picLocks noChangeAspect="1"/>
          </p:cNvPicPr>
          <p:nvPr/>
        </p:nvPicPr>
        <p:blipFill>
          <a:blip r:embed="rId3"/>
          <a:stretch>
            <a:fillRect/>
          </a:stretch>
        </p:blipFill>
        <p:spPr>
          <a:xfrm>
            <a:off x="3564508" y="3807645"/>
            <a:ext cx="4907687" cy="2926873"/>
          </a:xfrm>
          <a:prstGeom prst="rect">
            <a:avLst/>
          </a:prstGeom>
        </p:spPr>
      </p:pic>
    </p:spTree>
    <p:extLst>
      <p:ext uri="{BB962C8B-B14F-4D97-AF65-F5344CB8AC3E}">
        <p14:creationId xmlns:p14="http://schemas.microsoft.com/office/powerpoint/2010/main" val="352698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1924EF-9604-587A-83E1-9A5DD20C647F}"/>
              </a:ext>
            </a:extLst>
          </p:cNvPr>
          <p:cNvPicPr>
            <a:picLocks noChangeAspect="1"/>
          </p:cNvPicPr>
          <p:nvPr/>
        </p:nvPicPr>
        <p:blipFill>
          <a:blip r:embed="rId2"/>
          <a:stretch>
            <a:fillRect/>
          </a:stretch>
        </p:blipFill>
        <p:spPr>
          <a:xfrm>
            <a:off x="991261" y="3666931"/>
            <a:ext cx="10475500" cy="2659224"/>
          </a:xfrm>
          <a:prstGeom prst="rect">
            <a:avLst/>
          </a:prstGeom>
        </p:spPr>
      </p:pic>
      <p:pic>
        <p:nvPicPr>
          <p:cNvPr id="5" name="Picture 4">
            <a:extLst>
              <a:ext uri="{FF2B5EF4-FFF2-40B4-BE49-F238E27FC236}">
                <a16:creationId xmlns:a16="http://schemas.microsoft.com/office/drawing/2014/main" id="{ACAD1F6D-62EE-4DAA-3264-5B19410C0F15}"/>
              </a:ext>
            </a:extLst>
          </p:cNvPr>
          <p:cNvPicPr>
            <a:picLocks noChangeAspect="1"/>
          </p:cNvPicPr>
          <p:nvPr/>
        </p:nvPicPr>
        <p:blipFill>
          <a:blip r:embed="rId3"/>
          <a:stretch>
            <a:fillRect/>
          </a:stretch>
        </p:blipFill>
        <p:spPr>
          <a:xfrm>
            <a:off x="3393300" y="294512"/>
            <a:ext cx="4977911" cy="3134487"/>
          </a:xfrm>
          <a:prstGeom prst="rect">
            <a:avLst/>
          </a:prstGeom>
        </p:spPr>
      </p:pic>
    </p:spTree>
    <p:extLst>
      <p:ext uri="{BB962C8B-B14F-4D97-AF65-F5344CB8AC3E}">
        <p14:creationId xmlns:p14="http://schemas.microsoft.com/office/powerpoint/2010/main" val="1204928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A2155F9-616E-C706-FC0C-BDCEE995331D}"/>
              </a:ext>
            </a:extLst>
          </p:cNvPr>
          <p:cNvPicPr>
            <a:picLocks noChangeAspect="1"/>
          </p:cNvPicPr>
          <p:nvPr/>
        </p:nvPicPr>
        <p:blipFill>
          <a:blip r:embed="rId2"/>
          <a:stretch>
            <a:fillRect/>
          </a:stretch>
        </p:blipFill>
        <p:spPr>
          <a:xfrm>
            <a:off x="521487" y="613166"/>
            <a:ext cx="11149026" cy="5631668"/>
          </a:xfrm>
          <a:prstGeom prst="rect">
            <a:avLst/>
          </a:prstGeom>
        </p:spPr>
      </p:pic>
    </p:spTree>
    <p:extLst>
      <p:ext uri="{BB962C8B-B14F-4D97-AF65-F5344CB8AC3E}">
        <p14:creationId xmlns:p14="http://schemas.microsoft.com/office/powerpoint/2010/main" val="1046468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3.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911</TotalTime>
  <Words>1536</Words>
  <Application>Microsoft Office PowerPoint</Application>
  <PresentationFormat>Widescreen</PresentationFormat>
  <Paragraphs>198</Paragraphs>
  <Slides>23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Alatsi</vt:lpstr>
      <vt:lpstr>Arial</vt:lpstr>
      <vt:lpstr>Calibri</vt:lpstr>
      <vt:lpstr>Times New Roman</vt:lpstr>
      <vt:lpstr>Wingdings</vt:lpstr>
      <vt:lpstr>Wingdings 2</vt:lpstr>
      <vt:lpstr>Wingdings 3</vt:lpstr>
      <vt:lpstr>Medical design template</vt:lpstr>
      <vt:lpstr> </vt:lpstr>
      <vt:lpstr>TABLE OF CONTENT </vt:lpstr>
      <vt:lpstr>INTRODUCTION </vt:lpstr>
      <vt:lpstr> OBJECTIVE </vt:lpstr>
      <vt:lpstr>  METHODOLOGY  </vt:lpstr>
      <vt:lpstr>  METHODOLOGY  </vt:lpstr>
      <vt:lpstr>  METHODOLOGY  </vt:lpstr>
      <vt:lpstr>PowerPoint Presentation</vt:lpstr>
      <vt:lpstr>PowerPoint Presentation</vt:lpstr>
      <vt:lpstr> MODELS/ALGORITHMS USED </vt:lpstr>
      <vt:lpstr>PowerPoint Presentation</vt:lpstr>
      <vt:lpstr> MODELS/ALGORITHMS USED </vt:lpstr>
      <vt:lpstr> MODELS/ALGORITHMS USED </vt:lpstr>
      <vt:lpstr> PROCESS DESCRIPTION </vt:lpstr>
      <vt:lpstr>PowerPoint Presentation</vt:lpstr>
      <vt:lpstr>PowerPoint Presentation</vt:lpstr>
      <vt:lpstr>  HARDWARE &amp; SOFTWARE SPECIFICATIONS </vt:lpstr>
      <vt:lpstr>RESULT</vt:lpstr>
      <vt:lpstr>  WEB INTERFACE (FLASK) </vt:lpstr>
      <vt:lpstr>  WEB INTERFACE (FLASK) </vt:lpstr>
      <vt:lpstr>  WEB INTERFACE (FLASK) </vt:lpstr>
      <vt:lpstr>  WEB INTERFACE (FLASK) </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Chaitra B</dc:creator>
  <cp:lastModifiedBy>Chaitra B</cp:lastModifiedBy>
  <cp:revision>36</cp:revision>
  <dcterms:created xsi:type="dcterms:W3CDTF">2025-05-24T14:03:10Z</dcterms:created>
  <dcterms:modified xsi:type="dcterms:W3CDTF">2025-06-26T03:46:18Z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