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75" r:id="rId3"/>
    <p:sldId id="277" r:id="rId4"/>
    <p:sldId id="278" r:id="rId5"/>
    <p:sldId id="279" r:id="rId6"/>
    <p:sldId id="276" r:id="rId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72"/>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11400" y="4719111"/>
            <a:ext cx="8458200" cy="13719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Stock Exchange</a:t>
            </a:r>
            <a:endParaRPr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PES1201700970 – Amrita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Shivananda</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Hegde</a:t>
            </a:r>
          </a:p>
          <a:p>
            <a:pPr lvl="0"/>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PES1201701370</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 Chaitra H P</a:t>
            </a:r>
          </a:p>
          <a:p>
            <a:pPr lvl="0"/>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PES1201701742 – Bhanu Priya C G</a:t>
            </a:r>
            <a:endPar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8E254AFC-36B4-401D-9AB8-920204B89BB5}"/>
              </a:ext>
            </a:extLst>
          </p:cNvPr>
          <p:cNvSpPr txBox="1"/>
          <p:nvPr/>
        </p:nvSpPr>
        <p:spPr>
          <a:xfrm>
            <a:off x="196948" y="1828799"/>
            <a:ext cx="8665698" cy="4801314"/>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Courier New" panose="02070309020205020404" pitchFamily="49" charset="0"/>
                <a:cs typeface="Courier New" panose="02070309020205020404" pitchFamily="49" charset="0"/>
              </a:rPr>
              <a:t>Stock Mania is basically a stock exchange website which gives the information about NSE and NASDAQ.</a:t>
            </a:r>
          </a:p>
          <a:p>
            <a:pPr marL="285750" indent="-285750" algn="just">
              <a:buFont typeface="Arial" panose="020B0604020202020204" pitchFamily="34" charset="0"/>
              <a:buChar char="•"/>
            </a:pPr>
            <a:r>
              <a:rPr lang="en-US" sz="1800" dirty="0">
                <a:latin typeface="Courier New" panose="02070309020205020404" pitchFamily="49" charset="0"/>
                <a:cs typeface="Courier New" panose="02070309020205020404" pitchFamily="49" charset="0"/>
              </a:rPr>
              <a:t>From the Home page user can register or login to become the member of Stock mania. Guest user can always get access to the content. The user authentication part is done in Django with </a:t>
            </a:r>
            <a:r>
              <a:rPr lang="en-US" sz="1800" dirty="0" err="1">
                <a:latin typeface="Courier New" panose="02070309020205020404" pitchFamily="49" charset="0"/>
                <a:cs typeface="Courier New" panose="02070309020205020404" pitchFamily="49" charset="0"/>
              </a:rPr>
              <a:t>sqlite</a:t>
            </a:r>
            <a:r>
              <a:rPr lang="en-US" sz="1800" dirty="0">
                <a:latin typeface="Courier New" panose="02070309020205020404" pitchFamily="49" charset="0"/>
                <a:cs typeface="Courier New" panose="02070309020205020404" pitchFamily="49" charset="0"/>
              </a:rPr>
              <a:t> database.</a:t>
            </a:r>
          </a:p>
          <a:p>
            <a:pPr marL="285750" indent="-285750" algn="just">
              <a:buFont typeface="Arial" panose="020B0604020202020204" pitchFamily="34" charset="0"/>
              <a:buChar char="•"/>
            </a:pPr>
            <a:r>
              <a:rPr lang="en-US" sz="1800" dirty="0">
                <a:latin typeface="Courier New" panose="02070309020205020404" pitchFamily="49" charset="0"/>
                <a:cs typeface="Courier New" panose="02070309020205020404" pitchFamily="49" charset="0"/>
              </a:rPr>
              <a:t>If the user want to get the information about particular NSE listed company, he can get the auto complete feature there ( submission throttling) and get the equity, opening price, closing  price, total trading quantity, total trading volume, </a:t>
            </a:r>
            <a:r>
              <a:rPr lang="en-US" sz="1800" dirty="0" err="1">
                <a:latin typeface="Courier New" panose="02070309020205020404" pitchFamily="49" charset="0"/>
                <a:cs typeface="Courier New" panose="02070309020205020404" pitchFamily="49" charset="0"/>
              </a:rPr>
              <a:t>isin</a:t>
            </a:r>
            <a:r>
              <a:rPr lang="en-US" sz="1800" dirty="0">
                <a:latin typeface="Courier New" panose="02070309020205020404" pitchFamily="49" charset="0"/>
                <a:cs typeface="Courier New" panose="02070309020205020404" pitchFamily="49" charset="0"/>
              </a:rPr>
              <a:t>.</a:t>
            </a:r>
          </a:p>
          <a:p>
            <a:pPr marL="285750" indent="-285750" algn="just">
              <a:buFont typeface="Arial" panose="020B0604020202020204" pitchFamily="34" charset="0"/>
              <a:buChar char="•"/>
            </a:pPr>
            <a:r>
              <a:rPr lang="en-US" sz="1800" dirty="0">
                <a:latin typeface="Courier New" panose="02070309020205020404" pitchFamily="49" charset="0"/>
                <a:cs typeface="Courier New" panose="02070309020205020404" pitchFamily="49" charset="0"/>
              </a:rPr>
              <a:t>When the user want to know the </a:t>
            </a:r>
            <a:r>
              <a:rPr lang="en-US" sz="1800" dirty="0" err="1">
                <a:latin typeface="Courier New" panose="02070309020205020404" pitchFamily="49" charset="0"/>
                <a:cs typeface="Courier New" panose="02070309020205020404" pitchFamily="49" charset="0"/>
              </a:rPr>
              <a:t>realtime</a:t>
            </a:r>
            <a:r>
              <a:rPr lang="en-US" sz="1800" dirty="0">
                <a:latin typeface="Courier New" panose="02070309020205020404" pitchFamily="49" charset="0"/>
                <a:cs typeface="Courier New" panose="02070309020205020404" pitchFamily="49" charset="0"/>
              </a:rPr>
              <a:t> stock prices, he can search for the company and get the near real time value. We implemented this by periodic refresh. Value gets updated in every 2 seconds. </a:t>
            </a:r>
          </a:p>
          <a:p>
            <a:pPr marL="285750" indent="-285750" algn="just">
              <a:buFont typeface="Arial" panose="020B0604020202020204" pitchFamily="34" charset="0"/>
              <a:buChar char="•"/>
            </a:pPr>
            <a:r>
              <a:rPr lang="en-US" sz="1800" dirty="0">
                <a:latin typeface="Courier New" panose="02070309020205020404" pitchFamily="49" charset="0"/>
                <a:cs typeface="Courier New" panose="02070309020205020404" pitchFamily="49" charset="0"/>
              </a:rPr>
              <a:t>We have the feature for prediction of future stock rates with good accuracy.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480D19F0-DE3F-4C78-A342-68592BEC2D13}"/>
              </a:ext>
            </a:extLst>
          </p:cNvPr>
          <p:cNvSpPr txBox="1"/>
          <p:nvPr/>
        </p:nvSpPr>
        <p:spPr>
          <a:xfrm>
            <a:off x="520505" y="2236762"/>
            <a:ext cx="9045526" cy="3359061"/>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400" dirty="0">
                <a:latin typeface="Calibri" panose="020F0502020204030204" pitchFamily="34" charset="0"/>
                <a:cs typeface="Calibri" panose="020F0502020204030204" pitchFamily="34" charset="0"/>
              </a:rPr>
              <a:t>Flask</a:t>
            </a:r>
          </a:p>
          <a:p>
            <a:pPr marL="285750" indent="-285750">
              <a:lnSpc>
                <a:spcPct val="150000"/>
              </a:lnSpc>
              <a:buFont typeface="Wingdings" panose="05000000000000000000" pitchFamily="2" charset="2"/>
              <a:buChar char="v"/>
            </a:pPr>
            <a:r>
              <a:rPr lang="en-US" sz="2400" dirty="0">
                <a:latin typeface="Calibri" panose="020F0502020204030204" pitchFamily="34" charset="0"/>
                <a:cs typeface="Calibri" panose="020F0502020204030204" pitchFamily="34" charset="0"/>
              </a:rPr>
              <a:t>Django</a:t>
            </a:r>
          </a:p>
          <a:p>
            <a:pPr marL="285750" indent="-285750">
              <a:lnSpc>
                <a:spcPct val="150000"/>
              </a:lnSpc>
              <a:buFont typeface="Wingdings" panose="05000000000000000000" pitchFamily="2" charset="2"/>
              <a:buChar char="v"/>
            </a:pPr>
            <a:r>
              <a:rPr lang="en-US" sz="2400" dirty="0">
                <a:latin typeface="Calibri" panose="020F0502020204030204" pitchFamily="34" charset="0"/>
                <a:cs typeface="Calibri" panose="020F0502020204030204" pitchFamily="34" charset="0"/>
              </a:rPr>
              <a:t>jQuery</a:t>
            </a:r>
          </a:p>
          <a:p>
            <a:pPr marL="285750" indent="-285750">
              <a:lnSpc>
                <a:spcPct val="150000"/>
              </a:lnSpc>
              <a:buFont typeface="Wingdings" panose="05000000000000000000" pitchFamily="2" charset="2"/>
              <a:buChar char="v"/>
            </a:pPr>
            <a:r>
              <a:rPr lang="en-US" sz="2400" dirty="0">
                <a:latin typeface="Calibri" panose="020F0502020204030204" pitchFamily="34" charset="0"/>
                <a:cs typeface="Calibri" panose="020F0502020204030204" pitchFamily="34" charset="0"/>
              </a:rPr>
              <a:t>Bootstrap</a:t>
            </a:r>
          </a:p>
          <a:p>
            <a:pPr marL="285750" indent="-285750">
              <a:lnSpc>
                <a:spcPct val="150000"/>
              </a:lnSpc>
              <a:buFont typeface="Wingdings" panose="05000000000000000000" pitchFamily="2" charset="2"/>
              <a:buChar char="v"/>
            </a:pPr>
            <a:r>
              <a:rPr lang="en-US" sz="2400" dirty="0">
                <a:latin typeface="Calibri" panose="020F0502020204030204" pitchFamily="34" charset="0"/>
                <a:cs typeface="Calibri" panose="020F0502020204030204" pitchFamily="34" charset="0"/>
              </a:rPr>
              <a:t>MySQL</a:t>
            </a:r>
          </a:p>
          <a:p>
            <a:pPr marL="285750" indent="-285750">
              <a:lnSpc>
                <a:spcPct val="150000"/>
              </a:lnSpc>
              <a:buFont typeface="Wingdings" panose="05000000000000000000" pitchFamily="2" charset="2"/>
              <a:buChar char="v"/>
            </a:pPr>
            <a:r>
              <a:rPr lang="en-US" sz="2400" dirty="0">
                <a:latin typeface="Calibri" panose="020F0502020204030204" pitchFamily="34" charset="0"/>
                <a:cs typeface="Calibri" panose="020F0502020204030204" pitchFamily="34" charset="0"/>
              </a:rPr>
              <a:t>SQLite</a:t>
            </a:r>
            <a:endParaRPr lang="en-IN" sz="24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EFAE8F2-AB6B-427B-864F-F29E77D83C75}"/>
              </a:ext>
            </a:extLst>
          </p:cNvPr>
          <p:cNvPicPr/>
          <p:nvPr/>
        </p:nvPicPr>
        <p:blipFill>
          <a:blip r:embed="rId3"/>
          <a:stretch>
            <a:fillRect/>
          </a:stretch>
        </p:blipFill>
        <p:spPr>
          <a:xfrm>
            <a:off x="3301879" y="2399030"/>
            <a:ext cx="5522595" cy="3315970"/>
          </a:xfrm>
          <a:prstGeom prst="rect">
            <a:avLst/>
          </a:prstGeom>
        </p:spPr>
      </p:pic>
      <p:pic>
        <p:nvPicPr>
          <p:cNvPr id="6" name="Picture 5">
            <a:extLst>
              <a:ext uri="{FF2B5EF4-FFF2-40B4-BE49-F238E27FC236}">
                <a16:creationId xmlns:a16="http://schemas.microsoft.com/office/drawing/2014/main" id="{D37B7434-59A3-4B31-B9DA-81BD81D49BDC}"/>
              </a:ext>
            </a:extLst>
          </p:cNvPr>
          <p:cNvPicPr>
            <a:picLocks noChangeAspect="1"/>
          </p:cNvPicPr>
          <p:nvPr/>
        </p:nvPicPr>
        <p:blipFill>
          <a:blip r:embed="rId4"/>
          <a:stretch>
            <a:fillRect/>
          </a:stretch>
        </p:blipFill>
        <p:spPr>
          <a:xfrm>
            <a:off x="3993652" y="2630658"/>
            <a:ext cx="4165609" cy="23774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C93C5F13-6F04-4113-8329-89E20A1FDEE8}"/>
              </a:ext>
            </a:extLst>
          </p:cNvPr>
          <p:cNvSpPr txBox="1"/>
          <p:nvPr/>
        </p:nvSpPr>
        <p:spPr>
          <a:xfrm>
            <a:off x="239151" y="2146681"/>
            <a:ext cx="3882683" cy="3970318"/>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b="1" dirty="0">
                <a:latin typeface="Courier New" panose="02070309020205020404" pitchFamily="49" charset="0"/>
                <a:cs typeface="Courier New" panose="02070309020205020404" pitchFamily="49" charset="0"/>
              </a:rPr>
              <a:t>Submission Throttling.</a:t>
            </a:r>
          </a:p>
          <a:p>
            <a:pPr algn="just"/>
            <a:r>
              <a:rPr lang="en-US" sz="1800" dirty="0">
                <a:latin typeface="Courier New" panose="02070309020205020404" pitchFamily="49" charset="0"/>
                <a:cs typeface="Courier New" panose="02070309020205020404" pitchFamily="49" charset="0"/>
              </a:rPr>
              <a:t>      </a:t>
            </a:r>
            <a:r>
              <a:rPr lang="en-IN" sz="1800" b="1" dirty="0">
                <a:latin typeface="Courier New" panose="02070309020205020404" pitchFamily="49" charset="0"/>
                <a:cs typeface="Courier New" panose="02070309020205020404" pitchFamily="49" charset="0"/>
              </a:rPr>
              <a:t>Submission throttling </a:t>
            </a:r>
            <a:r>
              <a:rPr lang="en-IN" sz="1800" dirty="0">
                <a:latin typeface="Courier New" panose="02070309020205020404" pitchFamily="49" charset="0"/>
                <a:cs typeface="Courier New" panose="02070309020205020404" pitchFamily="49" charset="0"/>
              </a:rPr>
              <a:t>for dynamic company search-bar for retrieving listed company names by substring 	matching.</a:t>
            </a:r>
          </a:p>
          <a:p>
            <a:pPr algn="just"/>
            <a:r>
              <a:rPr lang="en-IN" sz="1800" dirty="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v"/>
            </a:pPr>
            <a:r>
              <a:rPr lang="en-US" sz="1800" b="1" dirty="0">
                <a:latin typeface="Courier New" panose="02070309020205020404" pitchFamily="49" charset="0"/>
                <a:cs typeface="Courier New" panose="02070309020205020404" pitchFamily="49" charset="0"/>
              </a:rPr>
              <a:t>Periodic Refresh.</a:t>
            </a:r>
          </a:p>
          <a:p>
            <a:pPr algn="just"/>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Periodic refresh </a:t>
            </a:r>
            <a:r>
              <a:rPr lang="en-US" sz="1800" dirty="0">
                <a:latin typeface="Courier New" panose="02070309020205020404" pitchFamily="49" charset="0"/>
                <a:cs typeface="Courier New" panose="02070309020205020404" pitchFamily="49" charset="0"/>
              </a:rPr>
              <a:t>for getting near real time stock prices from NSE stock </a:t>
            </a:r>
            <a:r>
              <a:rPr lang="en-US" sz="1800" dirty="0" err="1">
                <a:latin typeface="Courier New" panose="02070309020205020404" pitchFamily="49" charset="0"/>
                <a:cs typeface="Courier New" panose="02070309020205020404" pitchFamily="49" charset="0"/>
              </a:rPr>
              <a:t>api</a:t>
            </a:r>
            <a:r>
              <a:rPr lang="en-US" sz="1800" dirty="0">
                <a:latin typeface="Courier New" panose="02070309020205020404" pitchFamily="49" charset="0"/>
                <a:cs typeface="Courier New" panose="02070309020205020404" pitchFamily="49" charset="0"/>
              </a:rPr>
              <a:t> without actually refreshing the page, </a:t>
            </a:r>
          </a:p>
          <a:p>
            <a:pPr marL="285750" indent="-285750" algn="just">
              <a:buFont typeface="Wingdings" panose="05000000000000000000" pitchFamily="2" charset="2"/>
              <a:buChar char="v"/>
            </a:pPr>
            <a:endParaRPr lang="en-IN" sz="1800"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A17A81D1-47F5-4486-80BF-E64B6864DA1E}"/>
              </a:ext>
            </a:extLst>
          </p:cNvPr>
          <p:cNvPicPr/>
          <p:nvPr/>
        </p:nvPicPr>
        <p:blipFill>
          <a:blip r:embed="rId3"/>
          <a:stretch>
            <a:fillRect/>
          </a:stretch>
        </p:blipFill>
        <p:spPr>
          <a:xfrm>
            <a:off x="4121834" y="2653042"/>
            <a:ext cx="4973955" cy="2957595"/>
          </a:xfrm>
          <a:prstGeom prst="rect">
            <a:avLst/>
          </a:prstGeom>
        </p:spPr>
      </p:pic>
      <p:pic>
        <p:nvPicPr>
          <p:cNvPr id="3" name="Picture 2">
            <a:extLst>
              <a:ext uri="{FF2B5EF4-FFF2-40B4-BE49-F238E27FC236}">
                <a16:creationId xmlns:a16="http://schemas.microsoft.com/office/drawing/2014/main" id="{0A767F9F-15B4-43B2-A836-4705D45E16C2}"/>
              </a:ext>
            </a:extLst>
          </p:cNvPr>
          <p:cNvPicPr>
            <a:picLocks noChangeAspect="1"/>
          </p:cNvPicPr>
          <p:nvPr/>
        </p:nvPicPr>
        <p:blipFill>
          <a:blip r:embed="rId4"/>
          <a:stretch>
            <a:fillRect/>
          </a:stretch>
        </p:blipFill>
        <p:spPr>
          <a:xfrm>
            <a:off x="4715204" y="2889250"/>
            <a:ext cx="3787213" cy="209071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Intelligent Functionality</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9233B110-3713-4197-A358-B9381625E70E}"/>
              </a:ext>
            </a:extLst>
          </p:cNvPr>
          <p:cNvSpPr txBox="1"/>
          <p:nvPr/>
        </p:nvSpPr>
        <p:spPr>
          <a:xfrm>
            <a:off x="253219" y="2351032"/>
            <a:ext cx="3587261" cy="3693319"/>
          </a:xfrm>
          <a:prstGeom prst="rect">
            <a:avLst/>
          </a:prstGeom>
          <a:noFill/>
        </p:spPr>
        <p:txBody>
          <a:bodyPr wrap="square" rtlCol="0">
            <a:spAutoFit/>
          </a:bodyPr>
          <a:lstStyle/>
          <a:p>
            <a:r>
              <a:rPr lang="en-US" sz="1800" b="1" dirty="0">
                <a:latin typeface="Courier New" panose="02070309020205020404" pitchFamily="49" charset="0"/>
                <a:cs typeface="Courier New" panose="02070309020205020404" pitchFamily="49" charset="0"/>
              </a:rPr>
              <a:t>Regression:</a:t>
            </a:r>
          </a:p>
          <a:p>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Implemented machine learning predicting model using regression. Scrapes the historical data  and predicts based on that data. For the given interval of time it plots the graph and analyzes it. Predicts the future stock prices with good accuracy.</a:t>
            </a:r>
            <a:endParaRPr lang="en-IN" sz="1800"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5F90847F-7D10-43C2-9D04-0A47A5FCF499}"/>
              </a:ext>
            </a:extLst>
          </p:cNvPr>
          <p:cNvPicPr/>
          <p:nvPr/>
        </p:nvPicPr>
        <p:blipFill>
          <a:blip r:embed="rId3"/>
          <a:stretch>
            <a:fillRect/>
          </a:stretch>
        </p:blipFill>
        <p:spPr>
          <a:xfrm>
            <a:off x="3621405" y="2539707"/>
            <a:ext cx="5522595" cy="3315970"/>
          </a:xfrm>
          <a:prstGeom prst="rect">
            <a:avLst/>
          </a:prstGeom>
        </p:spPr>
      </p:pic>
      <p:pic>
        <p:nvPicPr>
          <p:cNvPr id="4" name="Picture 3">
            <a:extLst>
              <a:ext uri="{FF2B5EF4-FFF2-40B4-BE49-F238E27FC236}">
                <a16:creationId xmlns:a16="http://schemas.microsoft.com/office/drawing/2014/main" id="{51ECDC32-3BF9-4EEE-AE08-656DABB1782A}"/>
              </a:ext>
            </a:extLst>
          </p:cNvPr>
          <p:cNvPicPr>
            <a:picLocks noChangeAspect="1"/>
          </p:cNvPicPr>
          <p:nvPr/>
        </p:nvPicPr>
        <p:blipFill>
          <a:blip r:embed="rId4"/>
          <a:stretch>
            <a:fillRect/>
          </a:stretch>
        </p:blipFill>
        <p:spPr>
          <a:xfrm>
            <a:off x="4280405" y="2761388"/>
            <a:ext cx="4188345" cy="23888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2140258" y="30750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306</Words>
  <Application>Microsoft Office PowerPoint</Application>
  <PresentationFormat>On-screen Show (4:3)</PresentationFormat>
  <Paragraphs>33</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Courier New</vt:lpstr>
      <vt:lpstr>Trebuchet MS</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Amrita Hegde</cp:lastModifiedBy>
  <cp:revision>45</cp:revision>
  <dcterms:created xsi:type="dcterms:W3CDTF">2020-04-04T14:48:00Z</dcterms:created>
  <dcterms:modified xsi:type="dcterms:W3CDTF">2020-04-15T03:50:25Z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