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B8170-EC12-43D4-A31F-5AD5F5977C15}" type="datetimeFigureOut">
              <a:rPr lang="en-US" smtClean="0"/>
              <a:t>6/24/2020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A3743-56F3-485C-92CC-ABC52E4935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100159B-6EA4-46E3-99EA-9C583058E821}" type="datetimeFigureOut">
              <a:rPr lang="en-US" smtClean="0"/>
              <a:t>6/24/2020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743DF78-3CCE-44B5-884F-3E3703F27D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00159B-6EA4-46E3-99EA-9C583058E821}"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3DF78-3CCE-44B5-884F-3E3703F27D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00159B-6EA4-46E3-99EA-9C583058E821}"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3DF78-3CCE-44B5-884F-3E3703F27D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100159B-6EA4-46E3-99EA-9C583058E821}" type="datetimeFigureOut">
              <a:rPr lang="en-US" smtClean="0"/>
              <a:t>6/24/2020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743DF78-3CCE-44B5-884F-3E3703F27D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100159B-6EA4-46E3-99EA-9C583058E821}" type="datetimeFigureOut">
              <a:rPr lang="en-US" smtClean="0"/>
              <a:t>6/24/2020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743DF78-3CCE-44B5-884F-3E3703F27D39}"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100159B-6EA4-46E3-99EA-9C583058E821}" type="datetimeFigureOut">
              <a:rPr lang="en-US" smtClean="0"/>
              <a:t>6/24/2020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743DF78-3CCE-44B5-884F-3E3703F27D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100159B-6EA4-46E3-99EA-9C583058E821}" type="datetimeFigureOut">
              <a:rPr lang="en-US" smtClean="0"/>
              <a:t>6/24/2020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743DF78-3CCE-44B5-884F-3E3703F27D3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00159B-6EA4-46E3-99EA-9C583058E821}"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3DF78-3CCE-44B5-884F-3E3703F27D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100159B-6EA4-46E3-99EA-9C583058E821}" type="datetimeFigureOut">
              <a:rPr lang="en-US" smtClean="0"/>
              <a:t>6/24/2020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743DF78-3CCE-44B5-884F-3E3703F27D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100159B-6EA4-46E3-99EA-9C583058E821}" type="datetimeFigureOut">
              <a:rPr lang="en-US" smtClean="0"/>
              <a:t>6/24/2020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743DF78-3CCE-44B5-884F-3E3703F27D3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100159B-6EA4-46E3-99EA-9C583058E821}" type="datetimeFigureOut">
              <a:rPr lang="en-US" smtClean="0"/>
              <a:t>6/24/2020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743DF78-3CCE-44B5-884F-3E3703F27D3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100159B-6EA4-46E3-99EA-9C583058E821}" type="datetimeFigureOut">
              <a:rPr lang="en-US" smtClean="0"/>
              <a:t>6/24/2020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743DF78-3CCE-44B5-884F-3E3703F27D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COUNTRY CLUSTERING FOR NGO</a:t>
            </a:r>
            <a:endParaRPr lang="en-US" b="1" dirty="0"/>
          </a:p>
        </p:txBody>
      </p:sp>
      <p:sp>
        <p:nvSpPr>
          <p:cNvPr id="3" name="Subtitle 2"/>
          <p:cNvSpPr>
            <a:spLocks noGrp="1"/>
          </p:cNvSpPr>
          <p:nvPr>
            <p:ph type="subTitle" idx="1"/>
          </p:nvPr>
        </p:nvSpPr>
        <p:spPr/>
        <p:txBody>
          <a:bodyPr/>
          <a:lstStyle/>
          <a:p>
            <a:r>
              <a:rPr lang="en-US" b="1" dirty="0" smtClean="0"/>
              <a:t>Verzeo main project</a:t>
            </a:r>
            <a:endParaRPr lang="en-US" b="1" dirty="0"/>
          </a:p>
        </p:txBody>
      </p:sp>
      <p:sp>
        <p:nvSpPr>
          <p:cNvPr id="4" name="TextBox 3"/>
          <p:cNvSpPr txBox="1"/>
          <p:nvPr/>
        </p:nvSpPr>
        <p:spPr>
          <a:xfrm>
            <a:off x="785786" y="4071942"/>
            <a:ext cx="6572296" cy="1877437"/>
          </a:xfrm>
          <a:prstGeom prst="rect">
            <a:avLst/>
          </a:prstGeom>
          <a:noFill/>
        </p:spPr>
        <p:txBody>
          <a:bodyPr wrap="square" rtlCol="0">
            <a:spAutoFit/>
          </a:bodyPr>
          <a:lstStyle/>
          <a:p>
            <a:r>
              <a:rPr lang="en-US" sz="2800" b="1" dirty="0" smtClean="0"/>
              <a:t>Made by:</a:t>
            </a:r>
          </a:p>
          <a:p>
            <a:r>
              <a:rPr lang="en-US" sz="3200" b="1" dirty="0" smtClean="0">
                <a:solidFill>
                  <a:schemeClr val="accent1">
                    <a:lumMod val="60000"/>
                    <a:lumOff val="40000"/>
                  </a:schemeClr>
                </a:solidFill>
              </a:rPr>
              <a:t>Chaitrali Hunnur</a:t>
            </a:r>
          </a:p>
          <a:p>
            <a:r>
              <a:rPr lang="en-US" sz="2800" b="1" dirty="0" smtClean="0"/>
              <a:t>Data Science Pro-degree </a:t>
            </a:r>
          </a:p>
          <a:p>
            <a:r>
              <a:rPr lang="en-US" sz="2800" b="1" dirty="0" smtClean="0"/>
              <a:t>Batch B3</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k-means clustering</a:t>
            </a:r>
            <a:endParaRPr lang="en-US" dirty="0"/>
          </a:p>
        </p:txBody>
      </p:sp>
      <p:sp>
        <p:nvSpPr>
          <p:cNvPr id="5" name="TextBox 4"/>
          <p:cNvSpPr txBox="1"/>
          <p:nvPr/>
        </p:nvSpPr>
        <p:spPr>
          <a:xfrm>
            <a:off x="285720" y="1571612"/>
            <a:ext cx="7643866" cy="646331"/>
          </a:xfrm>
          <a:prstGeom prst="rect">
            <a:avLst/>
          </a:prstGeom>
          <a:noFill/>
        </p:spPr>
        <p:txBody>
          <a:bodyPr wrap="square" rtlCol="0">
            <a:spAutoFit/>
          </a:bodyPr>
          <a:lstStyle/>
          <a:p>
            <a:r>
              <a:rPr lang="en-US" dirty="0" smtClean="0"/>
              <a:t>Countries are clustered in 3 clusters- 0, 1 and 2.</a:t>
            </a:r>
          </a:p>
          <a:p>
            <a:r>
              <a:rPr lang="en-US" dirty="0" smtClean="0"/>
              <a:t>The Cluster column is added according to the k-means clusters.</a:t>
            </a:r>
            <a:endParaRPr lang="en-US" dirty="0"/>
          </a:p>
        </p:txBody>
      </p:sp>
      <p:pic>
        <p:nvPicPr>
          <p:cNvPr id="7" name="Content Placeholder 6"/>
          <p:cNvPicPr>
            <a:picLocks noGrp="1"/>
          </p:cNvPicPr>
          <p:nvPr>
            <p:ph idx="1"/>
          </p:nvPr>
        </p:nvPicPr>
        <p:blipFill>
          <a:blip r:embed="rId2"/>
          <a:srcRect l="16098" t="34367" r="30548" b="25268"/>
          <a:stretch>
            <a:fillRect/>
          </a:stretch>
        </p:blipFill>
        <p:spPr bwMode="auto">
          <a:xfrm>
            <a:off x="428596" y="2428868"/>
            <a:ext cx="8143932" cy="400052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required cluster according to k-means</a:t>
            </a:r>
            <a:endParaRPr lang="en-US" dirty="0"/>
          </a:p>
        </p:txBody>
      </p:sp>
      <p:sp>
        <p:nvSpPr>
          <p:cNvPr id="5" name="Content Placeholder 4"/>
          <p:cNvSpPr>
            <a:spLocks noGrp="1"/>
          </p:cNvSpPr>
          <p:nvPr>
            <p:ph idx="1"/>
          </p:nvPr>
        </p:nvSpPr>
        <p:spPr/>
        <p:txBody>
          <a:bodyPr>
            <a:normAutofit lnSpcReduction="10000"/>
          </a:bodyPr>
          <a:lstStyle/>
          <a:p>
            <a:r>
              <a:rPr lang="en-US" dirty="0" smtClean="0"/>
              <a:t>Among the three clusters, the cluster of countries that requires the maximum attention is </a:t>
            </a:r>
            <a:r>
              <a:rPr lang="en-US" b="1" dirty="0" smtClean="0"/>
              <a:t>cluster 0</a:t>
            </a:r>
            <a:r>
              <a:rPr lang="en-US" dirty="0" smtClean="0"/>
              <a:t> because its exports, imports, expenditure on health, income as well as gdpp are the least whereas the fertility and life expectancy are very high.</a:t>
            </a:r>
          </a:p>
          <a:p>
            <a:r>
              <a:rPr lang="en-US" dirty="0" smtClean="0"/>
              <a:t> Hence, thought the population keeps increasing they do not have enough funds.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57290" y="3000372"/>
            <a:ext cx="1857388" cy="369332"/>
          </a:xfrm>
          <a:prstGeom prst="rect">
            <a:avLst/>
          </a:prstGeom>
          <a:noFill/>
        </p:spPr>
        <p:txBody>
          <a:bodyPr wrap="square" rtlCol="0">
            <a:spAutoFit/>
          </a:bodyPr>
          <a:lstStyle/>
          <a:p>
            <a:r>
              <a:rPr lang="en-US" b="1" dirty="0" smtClean="0"/>
              <a:t>Least exports</a:t>
            </a:r>
            <a:endParaRPr lang="en-US" b="1" dirty="0"/>
          </a:p>
        </p:txBody>
      </p:sp>
      <p:sp>
        <p:nvSpPr>
          <p:cNvPr id="12" name="TextBox 11"/>
          <p:cNvSpPr txBox="1"/>
          <p:nvPr/>
        </p:nvSpPr>
        <p:spPr>
          <a:xfrm>
            <a:off x="5715008" y="3000372"/>
            <a:ext cx="3143272" cy="369332"/>
          </a:xfrm>
          <a:prstGeom prst="rect">
            <a:avLst/>
          </a:prstGeom>
          <a:noFill/>
        </p:spPr>
        <p:txBody>
          <a:bodyPr wrap="square" rtlCol="0">
            <a:spAutoFit/>
          </a:bodyPr>
          <a:lstStyle/>
          <a:p>
            <a:r>
              <a:rPr lang="en-US" b="1" dirty="0" smtClean="0"/>
              <a:t>Least health expenditure</a:t>
            </a:r>
            <a:endParaRPr lang="en-US" b="1" dirty="0"/>
          </a:p>
        </p:txBody>
      </p:sp>
      <p:sp>
        <p:nvSpPr>
          <p:cNvPr id="13" name="TextBox 12"/>
          <p:cNvSpPr txBox="1"/>
          <p:nvPr/>
        </p:nvSpPr>
        <p:spPr>
          <a:xfrm>
            <a:off x="3643306" y="6215082"/>
            <a:ext cx="1714512" cy="369332"/>
          </a:xfrm>
          <a:prstGeom prst="rect">
            <a:avLst/>
          </a:prstGeom>
          <a:noFill/>
        </p:spPr>
        <p:txBody>
          <a:bodyPr wrap="square" rtlCol="0">
            <a:spAutoFit/>
          </a:bodyPr>
          <a:lstStyle/>
          <a:p>
            <a:r>
              <a:rPr lang="en-US" b="1" dirty="0" smtClean="0"/>
              <a:t>Least imports</a:t>
            </a:r>
            <a:endParaRPr lang="en-US" b="1" dirty="0"/>
          </a:p>
        </p:txBody>
      </p:sp>
      <p:pic>
        <p:nvPicPr>
          <p:cNvPr id="14" name="Picture 13"/>
          <p:cNvPicPr/>
          <p:nvPr/>
        </p:nvPicPr>
        <p:blipFill>
          <a:blip r:embed="rId2"/>
          <a:srcRect l="39290" t="27132" r="39113" b="34625"/>
          <a:stretch>
            <a:fillRect/>
          </a:stretch>
        </p:blipFill>
        <p:spPr bwMode="auto">
          <a:xfrm>
            <a:off x="571472" y="214290"/>
            <a:ext cx="3213538" cy="2852932"/>
          </a:xfrm>
          <a:prstGeom prst="rect">
            <a:avLst/>
          </a:prstGeom>
          <a:noFill/>
          <a:ln w="9525">
            <a:noFill/>
            <a:miter lim="800000"/>
            <a:headEnd/>
            <a:tailEnd/>
          </a:ln>
        </p:spPr>
      </p:pic>
      <p:pic>
        <p:nvPicPr>
          <p:cNvPr id="15" name="Picture 14"/>
          <p:cNvPicPr/>
          <p:nvPr/>
        </p:nvPicPr>
        <p:blipFill>
          <a:blip r:embed="rId2"/>
          <a:srcRect l="60758" t="26615" r="16320" b="34367"/>
          <a:stretch>
            <a:fillRect/>
          </a:stretch>
        </p:blipFill>
        <p:spPr bwMode="auto">
          <a:xfrm>
            <a:off x="5429256" y="214290"/>
            <a:ext cx="3181817" cy="2794434"/>
          </a:xfrm>
          <a:prstGeom prst="rect">
            <a:avLst/>
          </a:prstGeom>
          <a:noFill/>
          <a:ln w="9525">
            <a:noFill/>
            <a:miter lim="800000"/>
            <a:headEnd/>
            <a:tailEnd/>
          </a:ln>
        </p:spPr>
      </p:pic>
      <p:pic>
        <p:nvPicPr>
          <p:cNvPr id="16" name="Picture 15"/>
          <p:cNvPicPr/>
          <p:nvPr/>
        </p:nvPicPr>
        <p:blipFill>
          <a:blip r:embed="rId3"/>
          <a:srcRect l="17076" t="38760" r="60745" b="24031"/>
          <a:stretch>
            <a:fillRect/>
          </a:stretch>
        </p:blipFill>
        <p:spPr bwMode="auto">
          <a:xfrm>
            <a:off x="2928926" y="3429000"/>
            <a:ext cx="3143272" cy="271464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3042" y="3929066"/>
            <a:ext cx="2000264" cy="369332"/>
          </a:xfrm>
          <a:prstGeom prst="rect">
            <a:avLst/>
          </a:prstGeom>
          <a:noFill/>
        </p:spPr>
        <p:txBody>
          <a:bodyPr wrap="square" rtlCol="0">
            <a:spAutoFit/>
          </a:bodyPr>
          <a:lstStyle/>
          <a:p>
            <a:r>
              <a:rPr lang="en-US" b="1" dirty="0" smtClean="0"/>
              <a:t>Least income</a:t>
            </a:r>
            <a:endParaRPr lang="en-US" b="1" dirty="0"/>
          </a:p>
        </p:txBody>
      </p:sp>
      <p:sp>
        <p:nvSpPr>
          <p:cNvPr id="7" name="TextBox 6"/>
          <p:cNvSpPr txBox="1"/>
          <p:nvPr/>
        </p:nvSpPr>
        <p:spPr>
          <a:xfrm>
            <a:off x="6072198" y="4000504"/>
            <a:ext cx="1571636" cy="369332"/>
          </a:xfrm>
          <a:prstGeom prst="rect">
            <a:avLst/>
          </a:prstGeom>
          <a:noFill/>
        </p:spPr>
        <p:txBody>
          <a:bodyPr wrap="square" rtlCol="0">
            <a:spAutoFit/>
          </a:bodyPr>
          <a:lstStyle/>
          <a:p>
            <a:r>
              <a:rPr lang="en-US" b="1" dirty="0" smtClean="0"/>
              <a:t>Least gdpp</a:t>
            </a:r>
            <a:endParaRPr lang="en-US" b="1" dirty="0"/>
          </a:p>
        </p:txBody>
      </p:sp>
      <p:pic>
        <p:nvPicPr>
          <p:cNvPr id="10" name="Picture 9"/>
          <p:cNvPicPr/>
          <p:nvPr/>
        </p:nvPicPr>
        <p:blipFill>
          <a:blip r:embed="rId2"/>
          <a:srcRect l="38749" t="38000" r="38522" b="23741"/>
          <a:stretch>
            <a:fillRect/>
          </a:stretch>
        </p:blipFill>
        <p:spPr bwMode="auto">
          <a:xfrm>
            <a:off x="928662" y="785794"/>
            <a:ext cx="3246795" cy="2995808"/>
          </a:xfrm>
          <a:prstGeom prst="rect">
            <a:avLst/>
          </a:prstGeom>
          <a:noFill/>
          <a:ln w="9525">
            <a:noFill/>
            <a:miter lim="800000"/>
            <a:headEnd/>
            <a:tailEnd/>
          </a:ln>
        </p:spPr>
      </p:pic>
      <p:pic>
        <p:nvPicPr>
          <p:cNvPr id="11" name="Picture 10"/>
          <p:cNvPicPr/>
          <p:nvPr/>
        </p:nvPicPr>
        <p:blipFill>
          <a:blip r:embed="rId3"/>
          <a:srcRect l="60322" t="36434" r="16320" b="25323"/>
          <a:stretch>
            <a:fillRect/>
          </a:stretch>
        </p:blipFill>
        <p:spPr bwMode="auto">
          <a:xfrm>
            <a:off x="5072066" y="785794"/>
            <a:ext cx="3214710" cy="300039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 </a:t>
            </a:r>
            <a:r>
              <a:rPr lang="en-US" dirty="0" smtClean="0"/>
              <a:t>Countries in Cluster-0</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dirty="0" smtClean="0"/>
              <a:t>   Afghanistan, Angola, Benin, Burkina Faso, Burundi, Cameroon, Comoros, Congo</a:t>
            </a:r>
            <a:r>
              <a:rPr lang="en-US" dirty="0" smtClean="0"/>
              <a:t>, Dem. Rep</a:t>
            </a:r>
            <a:r>
              <a:rPr lang="en-US" dirty="0" smtClean="0"/>
              <a:t>., Congo</a:t>
            </a:r>
            <a:r>
              <a:rPr lang="en-US" dirty="0" smtClean="0"/>
              <a:t>, Rep</a:t>
            </a:r>
            <a:r>
              <a:rPr lang="en-US" dirty="0" smtClean="0"/>
              <a:t>., Cote d'Ivoire, Eritrea, Gambia, Ghana, Guinea, Guinea-Bissau, Kenya, Kiribati, Lao, Lesotho, Liberia, Madagascar, Malawi, Mali, Mauritania, Mozambique, Niger, Pakistan, Rwanda, Senegal, Solomon Islands, Sudan, Tajikistan, Tanzania, Togo, Uganda, Yemen, Zambia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5" name="TextBox 4"/>
          <p:cNvSpPr txBox="1"/>
          <p:nvPr/>
        </p:nvSpPr>
        <p:spPr>
          <a:xfrm>
            <a:off x="785786" y="1500174"/>
            <a:ext cx="7858180" cy="738664"/>
          </a:xfrm>
          <a:prstGeom prst="rect">
            <a:avLst/>
          </a:prstGeom>
          <a:noFill/>
        </p:spPr>
        <p:txBody>
          <a:bodyPr wrap="square" rtlCol="0">
            <a:spAutoFit/>
          </a:bodyPr>
          <a:lstStyle/>
          <a:p>
            <a:r>
              <a:rPr lang="en-US" dirty="0" smtClean="0"/>
              <a:t>From the dendogram shown below, we have chosen the number of clusters as </a:t>
            </a:r>
            <a:r>
              <a:rPr lang="en-US" sz="24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4</a:t>
            </a:r>
            <a:r>
              <a:rPr lang="en-US" dirty="0" smtClean="0"/>
              <a:t>.</a:t>
            </a:r>
            <a:endParaRPr lang="en-US" dirty="0"/>
          </a:p>
        </p:txBody>
      </p:sp>
      <p:pic>
        <p:nvPicPr>
          <p:cNvPr id="7" name="Content Placeholder 6"/>
          <p:cNvPicPr>
            <a:picLocks noGrp="1"/>
          </p:cNvPicPr>
          <p:nvPr>
            <p:ph idx="1"/>
          </p:nvPr>
        </p:nvPicPr>
        <p:blipFill>
          <a:blip r:embed="rId2"/>
          <a:srcRect l="13894" t="27132" r="37807" b="10853"/>
          <a:stretch>
            <a:fillRect/>
          </a:stretch>
        </p:blipFill>
        <p:spPr bwMode="auto">
          <a:xfrm>
            <a:off x="1428728" y="2285992"/>
            <a:ext cx="6642589" cy="429391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clusters</a:t>
            </a:r>
            <a:endParaRPr lang="en-US" dirty="0"/>
          </a:p>
        </p:txBody>
      </p:sp>
      <p:pic>
        <p:nvPicPr>
          <p:cNvPr id="6" name="Content Placeholder 5"/>
          <p:cNvPicPr>
            <a:picLocks noGrp="1"/>
          </p:cNvPicPr>
          <p:nvPr>
            <p:ph idx="1"/>
          </p:nvPr>
        </p:nvPicPr>
        <p:blipFill>
          <a:blip r:embed="rId2"/>
          <a:srcRect l="19405" t="36434" r="39985" b="14470"/>
          <a:stretch>
            <a:fillRect/>
          </a:stretch>
        </p:blipFill>
        <p:spPr bwMode="auto">
          <a:xfrm>
            <a:off x="1357290" y="2000240"/>
            <a:ext cx="6572296" cy="45720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hierarchical clustering</a:t>
            </a:r>
            <a:endParaRPr lang="en-US" dirty="0"/>
          </a:p>
        </p:txBody>
      </p:sp>
      <p:sp>
        <p:nvSpPr>
          <p:cNvPr id="5" name="TextBox 4"/>
          <p:cNvSpPr txBox="1"/>
          <p:nvPr/>
        </p:nvSpPr>
        <p:spPr>
          <a:xfrm>
            <a:off x="428596" y="1428736"/>
            <a:ext cx="8072494" cy="923330"/>
          </a:xfrm>
          <a:prstGeom prst="rect">
            <a:avLst/>
          </a:prstGeom>
          <a:noFill/>
        </p:spPr>
        <p:txBody>
          <a:bodyPr wrap="square" rtlCol="0">
            <a:spAutoFit/>
          </a:bodyPr>
          <a:lstStyle/>
          <a:p>
            <a:r>
              <a:rPr lang="en-US" dirty="0" smtClean="0"/>
              <a:t>Countries are clustered in 4 clusters- 0, 1, 2 and 3.</a:t>
            </a:r>
          </a:p>
          <a:p>
            <a:r>
              <a:rPr lang="en-US" dirty="0" smtClean="0"/>
              <a:t>The Cluster2 column is added according to the hierarchical clusters.</a:t>
            </a:r>
          </a:p>
          <a:p>
            <a:endParaRPr lang="en-US" dirty="0"/>
          </a:p>
        </p:txBody>
      </p:sp>
      <p:pic>
        <p:nvPicPr>
          <p:cNvPr id="7" name="Content Placeholder 6"/>
          <p:cNvPicPr>
            <a:picLocks noGrp="1"/>
          </p:cNvPicPr>
          <p:nvPr>
            <p:ph idx="1"/>
          </p:nvPr>
        </p:nvPicPr>
        <p:blipFill>
          <a:blip r:embed="rId2"/>
          <a:srcRect l="19554" t="26357" r="24015" b="25840"/>
          <a:stretch>
            <a:fillRect/>
          </a:stretch>
        </p:blipFill>
        <p:spPr bwMode="auto">
          <a:xfrm>
            <a:off x="642910" y="2428868"/>
            <a:ext cx="8028879" cy="400906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the required cluster according </a:t>
            </a:r>
            <a:r>
              <a:rPr lang="en-US" dirty="0" smtClean="0"/>
              <a:t>to hierarchical clustering</a:t>
            </a:r>
            <a:endParaRPr lang="en-US" dirty="0"/>
          </a:p>
        </p:txBody>
      </p:sp>
      <p:sp>
        <p:nvSpPr>
          <p:cNvPr id="3" name="Content Placeholder 2"/>
          <p:cNvSpPr>
            <a:spLocks noGrp="1"/>
          </p:cNvSpPr>
          <p:nvPr>
            <p:ph idx="1"/>
          </p:nvPr>
        </p:nvSpPr>
        <p:spPr/>
        <p:txBody>
          <a:bodyPr/>
          <a:lstStyle/>
          <a:p>
            <a:r>
              <a:rPr lang="en-US" dirty="0" smtClean="0"/>
              <a:t>Among the </a:t>
            </a:r>
            <a:r>
              <a:rPr lang="en-US" dirty="0" smtClean="0"/>
              <a:t>four </a:t>
            </a:r>
            <a:r>
              <a:rPr lang="en-US" dirty="0" smtClean="0"/>
              <a:t>clusters, the cluster of countries that requires the maximum attention is </a:t>
            </a:r>
            <a:r>
              <a:rPr lang="en-US" b="1" dirty="0" smtClean="0"/>
              <a:t>cluster 1</a:t>
            </a:r>
            <a:r>
              <a:rPr lang="en-US" dirty="0" smtClean="0"/>
              <a:t> because its exports, imports, expenditure on health, income as well as gdpp are the least whereas the fertility and life expectancy are very high.</a:t>
            </a:r>
          </a:p>
          <a:p>
            <a:r>
              <a:rPr lang="en-US" dirty="0" smtClean="0"/>
              <a:t> Hence, thought the population keeps increasing they do not enough funds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39276" t="29412" r="38968" b="31372"/>
          <a:stretch>
            <a:fillRect/>
          </a:stretch>
        </p:blipFill>
        <p:spPr bwMode="auto">
          <a:xfrm>
            <a:off x="642910" y="357166"/>
            <a:ext cx="2857520" cy="2643206"/>
          </a:xfrm>
          <a:prstGeom prst="rect">
            <a:avLst/>
          </a:prstGeom>
          <a:noFill/>
          <a:ln w="9525">
            <a:noFill/>
            <a:miter lim="800000"/>
            <a:headEnd/>
            <a:tailEnd/>
          </a:ln>
        </p:spPr>
      </p:pic>
      <p:pic>
        <p:nvPicPr>
          <p:cNvPr id="5" name="Picture 4"/>
          <p:cNvPicPr/>
          <p:nvPr/>
        </p:nvPicPr>
        <p:blipFill>
          <a:blip r:embed="rId2"/>
          <a:srcRect l="60902" t="29457" r="16901" b="31266"/>
          <a:stretch>
            <a:fillRect/>
          </a:stretch>
        </p:blipFill>
        <p:spPr bwMode="auto">
          <a:xfrm>
            <a:off x="5857884" y="428604"/>
            <a:ext cx="2730724" cy="2584433"/>
          </a:xfrm>
          <a:prstGeom prst="rect">
            <a:avLst/>
          </a:prstGeom>
          <a:noFill/>
          <a:ln w="9525">
            <a:noFill/>
            <a:miter lim="800000"/>
            <a:headEnd/>
            <a:tailEnd/>
          </a:ln>
        </p:spPr>
      </p:pic>
      <p:pic>
        <p:nvPicPr>
          <p:cNvPr id="6" name="Picture 5"/>
          <p:cNvPicPr/>
          <p:nvPr/>
        </p:nvPicPr>
        <p:blipFill>
          <a:blip r:embed="rId3"/>
          <a:srcRect l="17530" t="28946" r="60293" b="34096"/>
          <a:stretch>
            <a:fillRect/>
          </a:stretch>
        </p:blipFill>
        <p:spPr bwMode="auto">
          <a:xfrm>
            <a:off x="3286116" y="3786190"/>
            <a:ext cx="2947088" cy="2474177"/>
          </a:xfrm>
          <a:prstGeom prst="rect">
            <a:avLst/>
          </a:prstGeom>
          <a:noFill/>
          <a:ln w="9525">
            <a:noFill/>
            <a:miter lim="800000"/>
            <a:headEnd/>
            <a:tailEnd/>
          </a:ln>
        </p:spPr>
      </p:pic>
      <p:sp>
        <p:nvSpPr>
          <p:cNvPr id="7" name="TextBox 6"/>
          <p:cNvSpPr txBox="1"/>
          <p:nvPr/>
        </p:nvSpPr>
        <p:spPr>
          <a:xfrm>
            <a:off x="1142976" y="3143248"/>
            <a:ext cx="2071702" cy="369332"/>
          </a:xfrm>
          <a:prstGeom prst="rect">
            <a:avLst/>
          </a:prstGeom>
          <a:noFill/>
        </p:spPr>
        <p:txBody>
          <a:bodyPr wrap="square" rtlCol="0">
            <a:spAutoFit/>
          </a:bodyPr>
          <a:lstStyle/>
          <a:p>
            <a:r>
              <a:rPr lang="en-US" b="1" dirty="0" smtClean="0"/>
              <a:t>Least exports</a:t>
            </a:r>
            <a:endParaRPr lang="en-US" b="1" dirty="0"/>
          </a:p>
        </p:txBody>
      </p:sp>
      <p:sp>
        <p:nvSpPr>
          <p:cNvPr id="8" name="TextBox 7"/>
          <p:cNvSpPr txBox="1"/>
          <p:nvPr/>
        </p:nvSpPr>
        <p:spPr>
          <a:xfrm>
            <a:off x="5857884" y="3214686"/>
            <a:ext cx="3000396" cy="369332"/>
          </a:xfrm>
          <a:prstGeom prst="rect">
            <a:avLst/>
          </a:prstGeom>
          <a:noFill/>
        </p:spPr>
        <p:txBody>
          <a:bodyPr wrap="square" rtlCol="0">
            <a:spAutoFit/>
          </a:bodyPr>
          <a:lstStyle/>
          <a:p>
            <a:r>
              <a:rPr lang="en-US" b="1" dirty="0" smtClean="0"/>
              <a:t>Least health expenditure</a:t>
            </a:r>
            <a:endParaRPr lang="en-US" b="1" dirty="0"/>
          </a:p>
        </p:txBody>
      </p:sp>
      <p:sp>
        <p:nvSpPr>
          <p:cNvPr id="9" name="TextBox 8"/>
          <p:cNvSpPr txBox="1"/>
          <p:nvPr/>
        </p:nvSpPr>
        <p:spPr>
          <a:xfrm>
            <a:off x="3857620" y="6286520"/>
            <a:ext cx="2000264" cy="369332"/>
          </a:xfrm>
          <a:prstGeom prst="rect">
            <a:avLst/>
          </a:prstGeom>
          <a:noFill/>
        </p:spPr>
        <p:txBody>
          <a:bodyPr wrap="square" rtlCol="0">
            <a:spAutoFit/>
          </a:bodyPr>
          <a:lstStyle/>
          <a:p>
            <a:r>
              <a:rPr lang="en-US" b="1" dirty="0" smtClean="0"/>
              <a:t>Least Imports</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Help an NGO </a:t>
            </a:r>
            <a:r>
              <a:rPr lang="en-US" dirty="0" smtClean="0"/>
              <a:t>that is committed to fighting poverty and providing the people of backward countries with basic amenities and relief during the time of disasters and natural calamities. </a:t>
            </a:r>
            <a:r>
              <a:rPr lang="en-US" dirty="0" smtClean="0"/>
              <a:t>The </a:t>
            </a:r>
            <a:r>
              <a:rPr lang="en-US" dirty="0" smtClean="0"/>
              <a:t>CEO of the NGO needs to decide how to use this money strategically and effectively. The significant issues that come while making this decision are mostly related to choosing the countries that are in the direst need of aid</a:t>
            </a:r>
            <a:r>
              <a:rPr lang="en-US" dirty="0" smtClean="0"/>
              <a:t>.</a:t>
            </a:r>
          </a:p>
          <a:p>
            <a:r>
              <a:rPr lang="en-US" dirty="0" smtClean="0"/>
              <a:t>And this is where you come in as a data analyst. Your job is to </a:t>
            </a:r>
            <a:r>
              <a:rPr lang="en-US" dirty="0" smtClean="0"/>
              <a:t>categorize </a:t>
            </a:r>
            <a:r>
              <a:rPr lang="en-US" dirty="0" smtClean="0"/>
              <a:t>the countries using some socio-economic and health factors that determine the overall development of the country. Then you need to suggest the countries which the CEO needs to focus on the most.</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38895" t="28692" r="37738" b="34331"/>
          <a:stretch>
            <a:fillRect/>
          </a:stretch>
        </p:blipFill>
        <p:spPr bwMode="auto">
          <a:xfrm>
            <a:off x="500034" y="1428736"/>
            <a:ext cx="3714776" cy="3286148"/>
          </a:xfrm>
          <a:prstGeom prst="rect">
            <a:avLst/>
          </a:prstGeom>
          <a:noFill/>
          <a:ln w="9525">
            <a:noFill/>
            <a:miter lim="800000"/>
            <a:headEnd/>
            <a:tailEnd/>
          </a:ln>
        </p:spPr>
      </p:pic>
      <p:pic>
        <p:nvPicPr>
          <p:cNvPr id="5" name="Picture 4"/>
          <p:cNvPicPr/>
          <p:nvPr/>
        </p:nvPicPr>
        <p:blipFill>
          <a:blip r:embed="rId3"/>
          <a:srcRect l="60220" t="26874" r="16418" b="34625"/>
          <a:stretch>
            <a:fillRect/>
          </a:stretch>
        </p:blipFill>
        <p:spPr bwMode="auto">
          <a:xfrm>
            <a:off x="5000628" y="1428736"/>
            <a:ext cx="3714776" cy="3286148"/>
          </a:xfrm>
          <a:prstGeom prst="rect">
            <a:avLst/>
          </a:prstGeom>
          <a:noFill/>
          <a:ln w="9525">
            <a:noFill/>
            <a:miter lim="800000"/>
            <a:headEnd/>
            <a:tailEnd/>
          </a:ln>
        </p:spPr>
      </p:pic>
      <p:sp>
        <p:nvSpPr>
          <p:cNvPr id="6" name="TextBox 5"/>
          <p:cNvSpPr txBox="1"/>
          <p:nvPr/>
        </p:nvSpPr>
        <p:spPr>
          <a:xfrm>
            <a:off x="1428728" y="4929198"/>
            <a:ext cx="1857388" cy="369332"/>
          </a:xfrm>
          <a:prstGeom prst="rect">
            <a:avLst/>
          </a:prstGeom>
          <a:noFill/>
        </p:spPr>
        <p:txBody>
          <a:bodyPr wrap="square" rtlCol="0">
            <a:spAutoFit/>
          </a:bodyPr>
          <a:lstStyle/>
          <a:p>
            <a:r>
              <a:rPr lang="en-US" b="1" dirty="0" smtClean="0"/>
              <a:t>Least Income</a:t>
            </a:r>
            <a:endParaRPr lang="en-US" b="1" dirty="0"/>
          </a:p>
        </p:txBody>
      </p:sp>
      <p:sp>
        <p:nvSpPr>
          <p:cNvPr id="7" name="TextBox 6"/>
          <p:cNvSpPr txBox="1"/>
          <p:nvPr/>
        </p:nvSpPr>
        <p:spPr>
          <a:xfrm>
            <a:off x="6143636" y="4929198"/>
            <a:ext cx="1571636" cy="369332"/>
          </a:xfrm>
          <a:prstGeom prst="rect">
            <a:avLst/>
          </a:prstGeom>
          <a:noFill/>
        </p:spPr>
        <p:txBody>
          <a:bodyPr wrap="square" rtlCol="0">
            <a:spAutoFit/>
          </a:bodyPr>
          <a:lstStyle/>
          <a:p>
            <a:r>
              <a:rPr lang="en-US" b="1" dirty="0" smtClean="0"/>
              <a:t>Least gdpp</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 </a:t>
            </a:r>
            <a:r>
              <a:rPr lang="en-US" dirty="0" smtClean="0"/>
              <a:t>Countries in Cluster-1</a:t>
            </a:r>
            <a:endParaRPr lang="en-US" dirty="0"/>
          </a:p>
        </p:txBody>
      </p:sp>
      <p:sp>
        <p:nvSpPr>
          <p:cNvPr id="3" name="Content Placeholder 2"/>
          <p:cNvSpPr>
            <a:spLocks noGrp="1"/>
          </p:cNvSpPr>
          <p:nvPr>
            <p:ph idx="1"/>
          </p:nvPr>
        </p:nvSpPr>
        <p:spPr/>
        <p:txBody>
          <a:bodyPr>
            <a:normAutofit lnSpcReduction="10000"/>
          </a:bodyPr>
          <a:lstStyle/>
          <a:p>
            <a:r>
              <a:rPr lang="en-US" dirty="0" smtClean="0"/>
              <a:t>Afghanistan, Angola, Benin, Burkina Faso, Burundi, Cameroon, Comoros, Congo</a:t>
            </a:r>
            <a:r>
              <a:rPr lang="en-US" dirty="0" smtClean="0"/>
              <a:t>, Dem. Rep</a:t>
            </a:r>
            <a:r>
              <a:rPr lang="en-US" dirty="0" smtClean="0"/>
              <a:t>., Congo</a:t>
            </a:r>
            <a:r>
              <a:rPr lang="en-US" dirty="0" smtClean="0"/>
              <a:t>, Rep</a:t>
            </a:r>
            <a:r>
              <a:rPr lang="en-US" dirty="0" smtClean="0"/>
              <a:t>., Cote d'Ivoire, Eritrea, Gambia, Ghana, Guinea, Guinea-Bissau, Kenya, Kiribati, Lao, Lesotho, Liberia, Madagascar, Malawi, Mali, Mauritania, Mozambique, Niger, Pakistan, Rwanda, Senegal, Sudan, Tanzania, Togo, Uganda, Yemen, Zambia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countries that need the most attention are:</a:t>
            </a:r>
          </a:p>
          <a:p>
            <a:pPr>
              <a:buNone/>
            </a:pPr>
            <a:r>
              <a:rPr lang="en-US" b="1" dirty="0" smtClean="0"/>
              <a:t>     Afghanistan</a:t>
            </a:r>
            <a:r>
              <a:rPr lang="en-US" b="1" dirty="0" smtClean="0"/>
              <a:t>, Angola, Benin, Burkina Faso, Burundi, Cameroon, Comoros, Congo, Dem. Rep., Congo, Rep., Cote d'Ivoire, Eritrea, Gambia, Ghana, Guinea, Guinea-Bissau, Kenya, Kiribati, Lao, Lesotho, Liberia, Madagascar, Malawi, Mali, Mauritania, Mozambique, Niger, Pakistan, Rwanda, Senegal, Sudan, Tanzania, Togo, Uganda, Yemen, </a:t>
            </a:r>
            <a:r>
              <a:rPr lang="en-US" b="1" dirty="0" smtClean="0"/>
              <a:t>Zambia</a:t>
            </a:r>
          </a:p>
          <a:p>
            <a:r>
              <a:rPr lang="en-US" dirty="0" smtClean="0"/>
              <a:t>These countries have a very less income rate per person, less imports and exports, less expenditure on health and the least gdp per capita.</a:t>
            </a:r>
          </a:p>
          <a:p>
            <a:r>
              <a:rPr lang="en-US" dirty="0" smtClean="0"/>
              <a:t>They have a very high measurement of annual growth rate, total fertility and the average life expectancy.</a:t>
            </a:r>
          </a:p>
          <a:p>
            <a:r>
              <a:rPr lang="en-US" dirty="0" smtClean="0"/>
              <a:t>So it is very evident the these are the countries that require immediate aid in terms of money, education and services.</a:t>
            </a:r>
          </a:p>
          <a:p>
            <a:pPr>
              <a:buNone/>
            </a:pPr>
            <a:endParaRPr lang="en-US" dirty="0" smtClean="0"/>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a:t>
            </a:r>
            <a:r>
              <a:rPr lang="en-US" dirty="0" smtClean="0"/>
              <a:t>categorise the countries using some socio-economic and health factors that determine the overall development of the country. </a:t>
            </a:r>
          </a:p>
          <a:p>
            <a:r>
              <a:rPr lang="en-US" dirty="0" smtClean="0"/>
              <a:t>To </a:t>
            </a:r>
            <a:r>
              <a:rPr lang="en-US" dirty="0" smtClean="0"/>
              <a:t>suggest the countries which the CEO needs to focus on the most.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US" dirty="0"/>
          </a:p>
        </p:txBody>
      </p:sp>
      <p:sp>
        <p:nvSpPr>
          <p:cNvPr id="3" name="Content Placeholder 2"/>
          <p:cNvSpPr>
            <a:spLocks noGrp="1"/>
          </p:cNvSpPr>
          <p:nvPr>
            <p:ph idx="1"/>
          </p:nvPr>
        </p:nvSpPr>
        <p:spPr/>
        <p:txBody>
          <a:bodyPr/>
          <a:lstStyle/>
          <a:p>
            <a:r>
              <a:rPr lang="en-US" dirty="0" smtClean="0"/>
              <a:t>The data used is a data having the details of 168 countries.</a:t>
            </a:r>
          </a:p>
          <a:p>
            <a:r>
              <a:rPr lang="en-US" dirty="0" smtClean="0"/>
              <a:t>The details include child mortality, imports, health, exports, inflation, income, life expectancy, total fertility and the gdp of these countries.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a:bodyPr>
          <a:lstStyle/>
          <a:p>
            <a:r>
              <a:rPr lang="en-US" b="1" dirty="0" smtClean="0"/>
              <a:t>Data </a:t>
            </a:r>
            <a:r>
              <a:rPr lang="en-US" b="1" dirty="0" smtClean="0"/>
              <a:t>Processing</a:t>
            </a:r>
            <a:r>
              <a:rPr lang="en-US" b="1" dirty="0" smtClean="0"/>
              <a:t>:</a:t>
            </a:r>
          </a:p>
          <a:p>
            <a:pPr>
              <a:buFontTx/>
              <a:buChar char="-"/>
            </a:pPr>
            <a:r>
              <a:rPr lang="en-US" dirty="0" smtClean="0"/>
              <a:t>It </a:t>
            </a:r>
            <a:r>
              <a:rPr lang="en-US" dirty="0" smtClean="0"/>
              <a:t>was found that there were no null </a:t>
            </a:r>
            <a:r>
              <a:rPr lang="en-US" dirty="0" smtClean="0"/>
              <a:t>values.</a:t>
            </a:r>
          </a:p>
          <a:p>
            <a:pPr>
              <a:buFontTx/>
              <a:buChar char="-"/>
            </a:pPr>
            <a:r>
              <a:rPr lang="en-US" dirty="0" smtClean="0"/>
              <a:t>There </a:t>
            </a:r>
            <a:r>
              <a:rPr lang="en-US" dirty="0" smtClean="0"/>
              <a:t>were a few outliers and they were </a:t>
            </a:r>
            <a:r>
              <a:rPr lang="en-US" dirty="0" smtClean="0"/>
              <a:t>treated.</a:t>
            </a:r>
          </a:p>
          <a:p>
            <a:pPr>
              <a:buFontTx/>
              <a:buChar char="-"/>
            </a:pPr>
            <a:r>
              <a:rPr lang="en-US" dirty="0" smtClean="0"/>
              <a:t>The </a:t>
            </a:r>
            <a:r>
              <a:rPr lang="en-US" dirty="0" smtClean="0"/>
              <a:t>data was standardized for Principal Component </a:t>
            </a:r>
            <a:r>
              <a:rPr lang="en-US" dirty="0" smtClean="0"/>
              <a:t>Analysis.</a:t>
            </a:r>
          </a:p>
          <a:p>
            <a:pPr>
              <a:buFontTx/>
              <a:buChar char="-"/>
            </a:pPr>
            <a:r>
              <a:rPr lang="en-US" dirty="0" smtClean="0"/>
              <a:t>The column having percentage values were converted to absolute values.</a:t>
            </a:r>
          </a:p>
          <a:p>
            <a:pPr>
              <a:buFontTx/>
              <a:buChar char="-"/>
            </a:pPr>
            <a:endParaRPr lang="en-US" dirty="0" smtClean="0"/>
          </a:p>
          <a:p>
            <a:pPr>
              <a:buFontTx/>
              <a:buChar char="-"/>
            </a:pPr>
            <a:endParaRPr lang="en-US" dirty="0" smtClean="0"/>
          </a:p>
          <a:p>
            <a:pPr>
              <a:buFontTx/>
              <a:buChar char="-"/>
            </a:pPr>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b="1" dirty="0" smtClean="0"/>
              <a:t>Univariate analysis:</a:t>
            </a:r>
          </a:p>
          <a:p>
            <a:pPr>
              <a:buNone/>
            </a:pPr>
            <a:r>
              <a:rPr lang="en-US" dirty="0" smtClean="0"/>
              <a:t>    Histograms were plotted for all the 10 features.</a:t>
            </a:r>
          </a:p>
          <a:p>
            <a:pPr>
              <a:buNone/>
            </a:pPr>
            <a:r>
              <a:rPr lang="en-US" dirty="0" smtClean="0"/>
              <a:t>Example:</a:t>
            </a:r>
          </a:p>
          <a:p>
            <a:pPr>
              <a:buNone/>
            </a:pPr>
            <a:endParaRPr lang="en-US" dirty="0" smtClean="0"/>
          </a:p>
          <a:p>
            <a:pPr>
              <a:buNone/>
            </a:pPr>
            <a:endParaRPr lang="en-US" dirty="0"/>
          </a:p>
        </p:txBody>
      </p:sp>
      <p:pic>
        <p:nvPicPr>
          <p:cNvPr id="6" name="Picture 5"/>
          <p:cNvPicPr/>
          <p:nvPr/>
        </p:nvPicPr>
        <p:blipFill>
          <a:blip r:embed="rId2"/>
          <a:srcRect l="17390" t="43152" r="61916" b="18088"/>
          <a:stretch>
            <a:fillRect/>
          </a:stretch>
        </p:blipFill>
        <p:spPr bwMode="auto">
          <a:xfrm>
            <a:off x="4500562" y="3500438"/>
            <a:ext cx="4071966" cy="3000396"/>
          </a:xfrm>
          <a:prstGeom prst="rect">
            <a:avLst/>
          </a:prstGeom>
          <a:noFill/>
          <a:ln w="9525">
            <a:noFill/>
            <a:miter lim="800000"/>
            <a:headEnd/>
            <a:tailEnd/>
          </a:ln>
          <a:effectLst/>
        </p:spPr>
      </p:pic>
      <p:sp>
        <p:nvSpPr>
          <p:cNvPr id="7" name="TextBox 6"/>
          <p:cNvSpPr txBox="1"/>
          <p:nvPr/>
        </p:nvSpPr>
        <p:spPr>
          <a:xfrm>
            <a:off x="500034" y="4071942"/>
            <a:ext cx="3571900" cy="1938992"/>
          </a:xfrm>
          <a:prstGeom prst="rect">
            <a:avLst/>
          </a:prstGeom>
          <a:noFill/>
        </p:spPr>
        <p:txBody>
          <a:bodyPr wrap="square" rtlCol="0">
            <a:spAutoFit/>
          </a:bodyPr>
          <a:lstStyle/>
          <a:p>
            <a:r>
              <a:rPr lang="en-US" sz="2400" dirty="0"/>
              <a:t>This histogram of child mortality shows us that the maximum data points lie within the </a:t>
            </a:r>
            <a:r>
              <a:rPr lang="en-US" sz="2400" dirty="0" smtClean="0"/>
              <a:t>range </a:t>
            </a:r>
            <a:r>
              <a:rPr lang="en-US" sz="2400" dirty="0"/>
              <a:t>of 0-65.</a:t>
            </a:r>
            <a:endParaRPr lang="en-US"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b="1" dirty="0" smtClean="0"/>
              <a:t>Bivariate analysis:</a:t>
            </a:r>
          </a:p>
          <a:p>
            <a:pPr>
              <a:buNone/>
            </a:pPr>
            <a:r>
              <a:rPr lang="en-US" dirty="0" smtClean="0"/>
              <a:t>    We plot the pairplot for the pair wise relationships.</a:t>
            </a:r>
          </a:p>
          <a:p>
            <a:pPr>
              <a:buNone/>
            </a:pPr>
            <a:endParaRPr lang="en-US" dirty="0"/>
          </a:p>
        </p:txBody>
      </p:sp>
      <p:pic>
        <p:nvPicPr>
          <p:cNvPr id="4" name="Picture 3"/>
          <p:cNvPicPr/>
          <p:nvPr/>
        </p:nvPicPr>
        <p:blipFill>
          <a:blip r:embed="rId2"/>
          <a:srcRect l="16189" t="33850" r="10077" b="11628"/>
          <a:stretch>
            <a:fillRect/>
          </a:stretch>
        </p:blipFill>
        <p:spPr bwMode="auto">
          <a:xfrm>
            <a:off x="928662" y="3447583"/>
            <a:ext cx="7715304" cy="298181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pPr>
              <a:buNone/>
            </a:pPr>
            <a:r>
              <a:rPr lang="en-US" dirty="0" smtClean="0"/>
              <a:t>    After plotting the plot for 10 different values of k, we find the elbow at 3. </a:t>
            </a:r>
            <a:endParaRPr lang="en-US" dirty="0" smtClean="0"/>
          </a:p>
          <a:p>
            <a:pPr>
              <a:buNone/>
            </a:pPr>
            <a:r>
              <a:rPr lang="en-US" dirty="0" smtClean="0"/>
              <a:t>    So we have chosen the number of clusters to be </a:t>
            </a:r>
            <a:r>
              <a:rPr lang="en-US" sz="36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3</a:t>
            </a:r>
            <a:r>
              <a:rPr lang="en-US" dirty="0" smtClean="0"/>
              <a:t>.</a:t>
            </a:r>
          </a:p>
          <a:p>
            <a:pPr>
              <a:buNone/>
            </a:pPr>
            <a:endParaRPr lang="en-US" dirty="0" smtClean="0"/>
          </a:p>
          <a:p>
            <a:pPr>
              <a:buNone/>
            </a:pPr>
            <a:endParaRPr lang="en-US" dirty="0"/>
          </a:p>
        </p:txBody>
      </p:sp>
      <p:pic>
        <p:nvPicPr>
          <p:cNvPr id="5" name="Picture 4"/>
          <p:cNvPicPr/>
          <p:nvPr/>
        </p:nvPicPr>
        <p:blipFill>
          <a:blip r:embed="rId2"/>
          <a:srcRect l="16789" t="42636" r="54067" b="23256"/>
          <a:stretch>
            <a:fillRect/>
          </a:stretch>
        </p:blipFill>
        <p:spPr bwMode="auto">
          <a:xfrm>
            <a:off x="4357686" y="3500438"/>
            <a:ext cx="4153103" cy="306967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clusters</a:t>
            </a:r>
            <a:endParaRPr lang="en-US" dirty="0"/>
          </a:p>
        </p:txBody>
      </p:sp>
      <p:sp>
        <p:nvSpPr>
          <p:cNvPr id="5" name="TextBox 4"/>
          <p:cNvSpPr txBox="1"/>
          <p:nvPr/>
        </p:nvSpPr>
        <p:spPr>
          <a:xfrm>
            <a:off x="3143240" y="6000768"/>
            <a:ext cx="3000396" cy="369332"/>
          </a:xfrm>
          <a:prstGeom prst="rect">
            <a:avLst/>
          </a:prstGeom>
          <a:noFill/>
        </p:spPr>
        <p:txBody>
          <a:bodyPr wrap="square" rtlCol="0">
            <a:spAutoFit/>
          </a:bodyPr>
          <a:lstStyle/>
          <a:p>
            <a:r>
              <a:rPr lang="en-US" dirty="0" smtClean="0"/>
              <a:t>Three different clusters</a:t>
            </a:r>
            <a:endParaRPr lang="en-US" dirty="0"/>
          </a:p>
        </p:txBody>
      </p:sp>
      <p:pic>
        <p:nvPicPr>
          <p:cNvPr id="7" name="Content Placeholder 6"/>
          <p:cNvPicPr>
            <a:picLocks noGrp="1"/>
          </p:cNvPicPr>
          <p:nvPr>
            <p:ph idx="1"/>
          </p:nvPr>
        </p:nvPicPr>
        <p:blipFill>
          <a:blip r:embed="rId2"/>
          <a:srcRect l="17401" t="39276" r="55489" b="26065"/>
          <a:stretch>
            <a:fillRect/>
          </a:stretch>
        </p:blipFill>
        <p:spPr bwMode="auto">
          <a:xfrm>
            <a:off x="1142976" y="1428736"/>
            <a:ext cx="6715172" cy="4500593"/>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1455</TotalTime>
  <Words>817</Words>
  <Application>Microsoft Office PowerPoint</Application>
  <PresentationFormat>On-screen Show (4:3)</PresentationFormat>
  <Paragraphs>72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Verve</vt:lpstr>
      <vt:lpstr>COUNTRY CLUSTERING FOR NGO</vt:lpstr>
      <vt:lpstr>Problem Statement</vt:lpstr>
      <vt:lpstr>Objectives</vt:lpstr>
      <vt:lpstr>Data used</vt:lpstr>
      <vt:lpstr>Method</vt:lpstr>
      <vt:lpstr>Method</vt:lpstr>
      <vt:lpstr>Method</vt:lpstr>
      <vt:lpstr>K-means clustering</vt:lpstr>
      <vt:lpstr>Plotting the clusters</vt:lpstr>
      <vt:lpstr>After k-means clustering</vt:lpstr>
      <vt:lpstr>Choosing the required cluster according to k-means</vt:lpstr>
      <vt:lpstr>Slide 12</vt:lpstr>
      <vt:lpstr>Slide 13</vt:lpstr>
      <vt:lpstr>RESULT: Countries in Cluster-0</vt:lpstr>
      <vt:lpstr>Hierarchical Clustering</vt:lpstr>
      <vt:lpstr>Plotting the clusters</vt:lpstr>
      <vt:lpstr>After hierarchical clustering</vt:lpstr>
      <vt:lpstr>Choosing the required cluster according to hierarchical clustering</vt:lpstr>
      <vt:lpstr>Slide 19</vt:lpstr>
      <vt:lpstr>Slide 20</vt:lpstr>
      <vt:lpstr>RESULT: Countries in Cluster-1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CLUSTERING FOR NGO</dc:title>
  <dc:creator>919527530499</dc:creator>
  <cp:lastModifiedBy>919527530499</cp:lastModifiedBy>
  <cp:revision>36</cp:revision>
  <dcterms:created xsi:type="dcterms:W3CDTF">2020-06-24T11:25:27Z</dcterms:created>
  <dcterms:modified xsi:type="dcterms:W3CDTF">2020-06-25T11:40:42Z</dcterms:modified>
</cp:coreProperties>
</file>