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e052cf9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e052cf9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35eef1c2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35eef1c2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35eef1c2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35eef1c2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35eef1c2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35eef1c2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360082f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360082f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360082fb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360082fb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360082f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360082f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360082fb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360082fb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006bd6e7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006bd6e7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e052cf9b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e052cf9b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e052cf9b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e052cf9b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006bd6e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006bd6e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006bd6e7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006bd6e7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35eef1c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35eef1c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35eef1c2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35eef1c2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35eef1c2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35eef1c2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9.jpg"/><Relationship Id="rId4" Type="http://schemas.openxmlformats.org/officeDocument/2006/relationships/image" Target="../media/image11.jpg"/><Relationship Id="rId5" Type="http://schemas.openxmlformats.org/officeDocument/2006/relationships/image" Target="../media/image8.jp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p:nvPr/>
        </p:nvSpPr>
        <p:spPr>
          <a:xfrm>
            <a:off x="1834650" y="1883100"/>
            <a:ext cx="5474700" cy="1377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500">
                <a:solidFill>
                  <a:schemeClr val="lt1"/>
                </a:solidFill>
                <a:latin typeface="Calibri"/>
                <a:ea typeface="Calibri"/>
                <a:cs typeface="Calibri"/>
                <a:sym typeface="Calibri"/>
              </a:rPr>
              <a:t>WORLD TRAVELLER</a:t>
            </a:r>
            <a:endParaRPr b="1" sz="32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46" name="Shape 146"/>
        <p:cNvGrpSpPr/>
        <p:nvPr/>
      </p:nvGrpSpPr>
      <p:grpSpPr>
        <a:xfrm>
          <a:off x="0" y="0"/>
          <a:ext cx="0" cy="0"/>
          <a:chOff x="0" y="0"/>
          <a:chExt cx="0" cy="0"/>
        </a:xfrm>
      </p:grpSpPr>
      <p:cxnSp>
        <p:nvCxnSpPr>
          <p:cNvPr id="147" name="Google Shape;147;p22"/>
          <p:cNvCxnSpPr/>
          <p:nvPr/>
        </p:nvCxnSpPr>
        <p:spPr>
          <a:xfrm>
            <a:off x="300" y="18375"/>
            <a:ext cx="9136200" cy="5108700"/>
          </a:xfrm>
          <a:prstGeom prst="straightConnector1">
            <a:avLst/>
          </a:prstGeom>
          <a:noFill/>
          <a:ln cap="flat" cmpd="sng" w="38100">
            <a:solidFill>
              <a:srgbClr val="434343"/>
            </a:solidFill>
            <a:prstDash val="dot"/>
            <a:round/>
            <a:headEnd len="med" w="med" type="none"/>
            <a:tailEnd len="med" w="med" type="none"/>
          </a:ln>
        </p:spPr>
      </p:cxnSp>
      <p:cxnSp>
        <p:nvCxnSpPr>
          <p:cNvPr id="148" name="Google Shape;148;p22"/>
          <p:cNvCxnSpPr/>
          <p:nvPr/>
        </p:nvCxnSpPr>
        <p:spPr>
          <a:xfrm flipH="1" rot="10800000">
            <a:off x="35175" y="-16500"/>
            <a:ext cx="9084000" cy="5143500"/>
          </a:xfrm>
          <a:prstGeom prst="straightConnector1">
            <a:avLst/>
          </a:prstGeom>
          <a:noFill/>
          <a:ln cap="flat" cmpd="sng" w="38100">
            <a:solidFill>
              <a:srgbClr val="434343"/>
            </a:solidFill>
            <a:prstDash val="dot"/>
            <a:round/>
            <a:headEnd len="med" w="med" type="none"/>
            <a:tailEnd len="med" w="med" type="none"/>
          </a:ln>
        </p:spPr>
      </p:cxnSp>
      <p:sp>
        <p:nvSpPr>
          <p:cNvPr id="149" name="Google Shape;149;p22"/>
          <p:cNvSpPr txBox="1"/>
          <p:nvPr/>
        </p:nvSpPr>
        <p:spPr>
          <a:xfrm>
            <a:off x="2057700" y="210150"/>
            <a:ext cx="1726200" cy="7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Times"/>
                <a:ea typeface="Times"/>
                <a:cs typeface="Times"/>
                <a:sym typeface="Times"/>
              </a:rPr>
              <a:t>Travels regularly</a:t>
            </a:r>
            <a:endParaRPr b="1" sz="1800">
              <a:solidFill>
                <a:schemeClr val="lt1"/>
              </a:solidFill>
              <a:latin typeface="Times"/>
              <a:ea typeface="Times"/>
              <a:cs typeface="Times"/>
              <a:sym typeface="Times"/>
            </a:endParaRPr>
          </a:p>
        </p:txBody>
      </p:sp>
      <p:sp>
        <p:nvSpPr>
          <p:cNvPr id="150" name="Google Shape;150;p22"/>
          <p:cNvSpPr txBox="1"/>
          <p:nvPr/>
        </p:nvSpPr>
        <p:spPr>
          <a:xfrm>
            <a:off x="3705300" y="360450"/>
            <a:ext cx="1726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Times"/>
                <a:ea typeface="Times"/>
                <a:cs typeface="Times"/>
                <a:sym typeface="Times"/>
              </a:rPr>
              <a:t>Waste of time in searching for places and gets confused</a:t>
            </a:r>
            <a:endParaRPr b="1" sz="1800">
              <a:solidFill>
                <a:schemeClr val="lt1"/>
              </a:solidFill>
              <a:latin typeface="Times"/>
              <a:ea typeface="Times"/>
              <a:cs typeface="Times"/>
              <a:sym typeface="Times"/>
            </a:endParaRPr>
          </a:p>
        </p:txBody>
      </p:sp>
      <p:sp>
        <p:nvSpPr>
          <p:cNvPr id="151" name="Google Shape;151;p22"/>
          <p:cNvSpPr txBox="1"/>
          <p:nvPr/>
        </p:nvSpPr>
        <p:spPr>
          <a:xfrm>
            <a:off x="174650" y="3121325"/>
            <a:ext cx="1726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Times"/>
                <a:ea typeface="Times"/>
                <a:cs typeface="Times"/>
                <a:sym typeface="Times"/>
              </a:rPr>
              <a:t>Does research before visiting any place</a:t>
            </a:r>
            <a:endParaRPr b="1" sz="1800">
              <a:solidFill>
                <a:schemeClr val="lt1"/>
              </a:solidFill>
              <a:latin typeface="Times"/>
              <a:ea typeface="Times"/>
              <a:cs typeface="Times"/>
              <a:sym typeface="Times"/>
            </a:endParaRPr>
          </a:p>
        </p:txBody>
      </p:sp>
      <p:sp>
        <p:nvSpPr>
          <p:cNvPr id="152" name="Google Shape;152;p22"/>
          <p:cNvSpPr txBox="1"/>
          <p:nvPr/>
        </p:nvSpPr>
        <p:spPr>
          <a:xfrm>
            <a:off x="281075" y="1150050"/>
            <a:ext cx="1304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Times"/>
                <a:ea typeface="Times"/>
                <a:cs typeface="Times"/>
                <a:sym typeface="Times"/>
              </a:rPr>
              <a:t>Takes the help of tourist guide</a:t>
            </a:r>
            <a:endParaRPr b="1" sz="1800">
              <a:solidFill>
                <a:schemeClr val="lt1"/>
              </a:solidFill>
              <a:latin typeface="Times"/>
              <a:ea typeface="Times"/>
              <a:cs typeface="Times"/>
              <a:sym typeface="Times"/>
            </a:endParaRPr>
          </a:p>
        </p:txBody>
      </p:sp>
      <p:sp>
        <p:nvSpPr>
          <p:cNvPr id="153" name="Google Shape;153;p22"/>
          <p:cNvSpPr txBox="1"/>
          <p:nvPr/>
        </p:nvSpPr>
        <p:spPr>
          <a:xfrm>
            <a:off x="3972600" y="3526900"/>
            <a:ext cx="1794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Times"/>
                <a:ea typeface="Times"/>
                <a:cs typeface="Times"/>
                <a:sym typeface="Times"/>
              </a:rPr>
              <a:t>Proper details should be included, details like climate and so on</a:t>
            </a:r>
            <a:endParaRPr b="1" sz="1800">
              <a:solidFill>
                <a:schemeClr val="lt1"/>
              </a:solidFill>
              <a:latin typeface="Times"/>
              <a:ea typeface="Times"/>
              <a:cs typeface="Times"/>
              <a:sym typeface="Times"/>
            </a:endParaRPr>
          </a:p>
        </p:txBody>
      </p:sp>
      <p:sp>
        <p:nvSpPr>
          <p:cNvPr id="154" name="Google Shape;154;p22"/>
          <p:cNvSpPr txBox="1"/>
          <p:nvPr/>
        </p:nvSpPr>
        <p:spPr>
          <a:xfrm>
            <a:off x="7962900" y="959850"/>
            <a:ext cx="1173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Times"/>
                <a:ea typeface="Times"/>
                <a:cs typeface="Times"/>
                <a:sym typeface="Times"/>
              </a:rPr>
              <a:t>Precise use of time</a:t>
            </a:r>
            <a:endParaRPr b="1" sz="1800">
              <a:solidFill>
                <a:schemeClr val="lt1"/>
              </a:solidFill>
              <a:latin typeface="Times"/>
              <a:ea typeface="Times"/>
              <a:cs typeface="Times"/>
              <a:sym typeface="Times"/>
            </a:endParaRPr>
          </a:p>
        </p:txBody>
      </p:sp>
      <p:sp>
        <p:nvSpPr>
          <p:cNvPr id="155" name="Google Shape;155;p22"/>
          <p:cNvSpPr txBox="1"/>
          <p:nvPr/>
        </p:nvSpPr>
        <p:spPr>
          <a:xfrm>
            <a:off x="7644525" y="2200050"/>
            <a:ext cx="1404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800">
                <a:solidFill>
                  <a:schemeClr val="lt1"/>
                </a:solidFill>
                <a:latin typeface="Times"/>
                <a:ea typeface="Times"/>
                <a:cs typeface="Times"/>
                <a:sym typeface="Times"/>
              </a:rPr>
              <a:t>Can be more comfortable by knowing more about the place</a:t>
            </a:r>
            <a:endParaRPr b="1" sz="1800">
              <a:solidFill>
                <a:schemeClr val="lt1"/>
              </a:solidFill>
              <a:latin typeface="Times"/>
              <a:ea typeface="Times"/>
              <a:cs typeface="Times"/>
              <a:sym typeface="Times"/>
            </a:endParaRPr>
          </a:p>
        </p:txBody>
      </p:sp>
      <p:sp>
        <p:nvSpPr>
          <p:cNvPr id="156" name="Google Shape;156;p22"/>
          <p:cNvSpPr txBox="1"/>
          <p:nvPr/>
        </p:nvSpPr>
        <p:spPr>
          <a:xfrm>
            <a:off x="6288775" y="1926225"/>
            <a:ext cx="1173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Times"/>
                <a:ea typeface="Times"/>
                <a:cs typeface="Times"/>
                <a:sym typeface="Times"/>
              </a:rPr>
              <a:t>Getting to know the place takes some time</a:t>
            </a:r>
            <a:endParaRPr b="1" sz="1800">
              <a:solidFill>
                <a:schemeClr val="lt1"/>
              </a:solidFill>
              <a:latin typeface="Times"/>
              <a:ea typeface="Times"/>
              <a:cs typeface="Times"/>
              <a:sym typeface="Times"/>
            </a:endParaRPr>
          </a:p>
        </p:txBody>
      </p:sp>
      <p:sp>
        <p:nvSpPr>
          <p:cNvPr id="157" name="Google Shape;157;p22"/>
          <p:cNvSpPr txBox="1"/>
          <p:nvPr/>
        </p:nvSpPr>
        <p:spPr>
          <a:xfrm>
            <a:off x="5682725" y="210150"/>
            <a:ext cx="1483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Times"/>
                <a:ea typeface="Times"/>
                <a:cs typeface="Times"/>
                <a:sym typeface="Times"/>
              </a:rPr>
              <a:t>Visiting in wrong seasons</a:t>
            </a:r>
            <a:endParaRPr b="1" sz="1800">
              <a:solidFill>
                <a:schemeClr val="lt1"/>
              </a:solidFill>
              <a:latin typeface="Times"/>
              <a:ea typeface="Times"/>
              <a:cs typeface="Times"/>
              <a:sym typeface="Times"/>
            </a:endParaRPr>
          </a:p>
        </p:txBody>
      </p:sp>
      <p:sp>
        <p:nvSpPr>
          <p:cNvPr id="158" name="Google Shape;158;p22"/>
          <p:cNvSpPr txBox="1"/>
          <p:nvPr/>
        </p:nvSpPr>
        <p:spPr>
          <a:xfrm rot="-5400000">
            <a:off x="3367800" y="2293500"/>
            <a:ext cx="6861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Times"/>
                <a:ea typeface="Times"/>
                <a:cs typeface="Times"/>
                <a:sym typeface="Times"/>
              </a:rPr>
              <a:t>Does</a:t>
            </a:r>
            <a:endParaRPr b="1" sz="1800">
              <a:solidFill>
                <a:srgbClr val="434343"/>
              </a:solidFill>
              <a:latin typeface="Times"/>
              <a:ea typeface="Times"/>
              <a:cs typeface="Times"/>
              <a:sym typeface="Times"/>
            </a:endParaRPr>
          </a:p>
        </p:txBody>
      </p:sp>
      <p:sp>
        <p:nvSpPr>
          <p:cNvPr id="159" name="Google Shape;159;p22"/>
          <p:cNvSpPr txBox="1"/>
          <p:nvPr/>
        </p:nvSpPr>
        <p:spPr>
          <a:xfrm>
            <a:off x="4295650" y="1926225"/>
            <a:ext cx="6384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Times"/>
                <a:ea typeface="Times"/>
                <a:cs typeface="Times"/>
                <a:sym typeface="Times"/>
              </a:rPr>
              <a:t>Says</a:t>
            </a:r>
            <a:endParaRPr b="1" sz="1800">
              <a:solidFill>
                <a:srgbClr val="434343"/>
              </a:solidFill>
              <a:latin typeface="Times"/>
              <a:ea typeface="Times"/>
              <a:cs typeface="Times"/>
              <a:sym typeface="Times"/>
            </a:endParaRPr>
          </a:p>
        </p:txBody>
      </p:sp>
      <p:sp>
        <p:nvSpPr>
          <p:cNvPr id="160" name="Google Shape;160;p22"/>
          <p:cNvSpPr txBox="1"/>
          <p:nvPr/>
        </p:nvSpPr>
        <p:spPr>
          <a:xfrm rot="-5400000">
            <a:off x="4983500" y="2249250"/>
            <a:ext cx="10089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Times"/>
                <a:ea typeface="Times"/>
                <a:cs typeface="Times"/>
                <a:sym typeface="Times"/>
              </a:rPr>
              <a:t>Thinks</a:t>
            </a:r>
            <a:endParaRPr b="1" sz="1800">
              <a:solidFill>
                <a:srgbClr val="434343"/>
              </a:solidFill>
              <a:latin typeface="Times"/>
              <a:ea typeface="Times"/>
              <a:cs typeface="Times"/>
              <a:sym typeface="Times"/>
            </a:endParaRPr>
          </a:p>
        </p:txBody>
      </p:sp>
      <p:sp>
        <p:nvSpPr>
          <p:cNvPr id="161" name="Google Shape;161;p22"/>
          <p:cNvSpPr txBox="1"/>
          <p:nvPr/>
        </p:nvSpPr>
        <p:spPr>
          <a:xfrm>
            <a:off x="4238800" y="2726550"/>
            <a:ext cx="752100" cy="461700"/>
          </a:xfrm>
          <a:prstGeom prst="rect">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Times"/>
                <a:ea typeface="Times"/>
                <a:cs typeface="Times"/>
                <a:sym typeface="Times"/>
              </a:rPr>
              <a:t>Feels</a:t>
            </a:r>
            <a:endParaRPr b="1" sz="1800">
              <a:solidFill>
                <a:srgbClr val="434343"/>
              </a:solidFill>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cxnSp>
        <p:nvCxnSpPr>
          <p:cNvPr id="166" name="Google Shape;166;p23"/>
          <p:cNvCxnSpPr/>
          <p:nvPr/>
        </p:nvCxnSpPr>
        <p:spPr>
          <a:xfrm>
            <a:off x="802325" y="576300"/>
            <a:ext cx="7288200" cy="0"/>
          </a:xfrm>
          <a:prstGeom prst="straightConnector1">
            <a:avLst/>
          </a:prstGeom>
          <a:noFill/>
          <a:ln cap="flat" cmpd="sng" w="38100">
            <a:solidFill>
              <a:srgbClr val="999999"/>
            </a:solidFill>
            <a:prstDash val="solid"/>
            <a:round/>
            <a:headEnd len="med" w="med" type="none"/>
            <a:tailEnd len="med" w="med" type="none"/>
          </a:ln>
        </p:spPr>
      </p:cxnSp>
      <p:sp>
        <p:nvSpPr>
          <p:cNvPr id="167" name="Google Shape;167;p23"/>
          <p:cNvSpPr txBox="1"/>
          <p:nvPr/>
        </p:nvSpPr>
        <p:spPr>
          <a:xfrm>
            <a:off x="837200" y="733225"/>
            <a:ext cx="7113600" cy="10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Times"/>
                <a:ea typeface="Times"/>
                <a:cs typeface="Times"/>
                <a:sym typeface="Times"/>
              </a:rPr>
              <a:t>HIGH</a:t>
            </a:r>
            <a:r>
              <a:rPr b="1" lang="en" sz="3000">
                <a:solidFill>
                  <a:srgbClr val="434343"/>
                </a:solidFill>
                <a:latin typeface="Times"/>
                <a:ea typeface="Times"/>
                <a:cs typeface="Times"/>
                <a:sym typeface="Times"/>
              </a:rPr>
              <a:t> FIDELITY PROTOTYPE</a:t>
            </a:r>
            <a:endParaRPr b="1" sz="3000">
              <a:solidFill>
                <a:srgbClr val="434343"/>
              </a:solidFill>
              <a:latin typeface="Times"/>
              <a:ea typeface="Times"/>
              <a:cs typeface="Times"/>
              <a:sym typeface="Times"/>
            </a:endParaRPr>
          </a:p>
        </p:txBody>
      </p:sp>
      <p:sp>
        <p:nvSpPr>
          <p:cNvPr id="168" name="Google Shape;168;p23"/>
          <p:cNvSpPr txBox="1"/>
          <p:nvPr/>
        </p:nvSpPr>
        <p:spPr>
          <a:xfrm>
            <a:off x="694150" y="2093200"/>
            <a:ext cx="3486900" cy="25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rgbClr val="666666"/>
              </a:solidFill>
              <a:latin typeface="Times"/>
              <a:ea typeface="Times"/>
              <a:cs typeface="Times"/>
              <a:sym typeface="Times"/>
            </a:endParaRPr>
          </a:p>
        </p:txBody>
      </p:sp>
      <p:sp>
        <p:nvSpPr>
          <p:cNvPr id="169" name="Google Shape;169;p23"/>
          <p:cNvSpPr txBox="1"/>
          <p:nvPr/>
        </p:nvSpPr>
        <p:spPr>
          <a:xfrm>
            <a:off x="4568425" y="4063425"/>
            <a:ext cx="4270800" cy="9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666666"/>
              </a:solidFill>
            </a:endParaRPr>
          </a:p>
        </p:txBody>
      </p:sp>
      <p:pic>
        <p:nvPicPr>
          <p:cNvPr id="170" name="Google Shape;170;p23"/>
          <p:cNvPicPr preferRelativeResize="0"/>
          <p:nvPr/>
        </p:nvPicPr>
        <p:blipFill rotWithShape="1">
          <a:blip r:embed="rId3">
            <a:alphaModFix/>
          </a:blip>
          <a:srcRect b="18953" l="30457" r="53362" t="23838"/>
          <a:stretch/>
        </p:blipFill>
        <p:spPr>
          <a:xfrm>
            <a:off x="895275" y="1831828"/>
            <a:ext cx="1449200" cy="2742100"/>
          </a:xfrm>
          <a:prstGeom prst="rect">
            <a:avLst/>
          </a:prstGeom>
          <a:noFill/>
          <a:ln>
            <a:noFill/>
          </a:ln>
        </p:spPr>
      </p:pic>
      <p:pic>
        <p:nvPicPr>
          <p:cNvPr id="171" name="Google Shape;171;p23"/>
          <p:cNvPicPr preferRelativeResize="0"/>
          <p:nvPr/>
        </p:nvPicPr>
        <p:blipFill rotWithShape="1">
          <a:blip r:embed="rId3">
            <a:alphaModFix/>
          </a:blip>
          <a:srcRect b="19822" l="49565" r="34813" t="22969"/>
          <a:stretch/>
        </p:blipFill>
        <p:spPr>
          <a:xfrm>
            <a:off x="2731850" y="1845125"/>
            <a:ext cx="1449200" cy="2715491"/>
          </a:xfrm>
          <a:prstGeom prst="rect">
            <a:avLst/>
          </a:prstGeom>
          <a:noFill/>
          <a:ln>
            <a:noFill/>
          </a:ln>
        </p:spPr>
      </p:pic>
      <p:pic>
        <p:nvPicPr>
          <p:cNvPr id="172" name="Google Shape;172;p23"/>
          <p:cNvPicPr preferRelativeResize="0"/>
          <p:nvPr/>
        </p:nvPicPr>
        <p:blipFill rotWithShape="1">
          <a:blip r:embed="rId4">
            <a:alphaModFix/>
          </a:blip>
          <a:srcRect b="40071" l="38595" r="47886" t="22928"/>
          <a:stretch/>
        </p:blipFill>
        <p:spPr>
          <a:xfrm>
            <a:off x="4686588" y="1831813"/>
            <a:ext cx="1449200" cy="2742114"/>
          </a:xfrm>
          <a:prstGeom prst="rect">
            <a:avLst/>
          </a:prstGeom>
          <a:noFill/>
          <a:ln>
            <a:noFill/>
          </a:ln>
        </p:spPr>
      </p:pic>
      <p:pic>
        <p:nvPicPr>
          <p:cNvPr id="173" name="Google Shape;173;p23"/>
          <p:cNvPicPr preferRelativeResize="0"/>
          <p:nvPr/>
        </p:nvPicPr>
        <p:blipFill rotWithShape="1">
          <a:blip r:embed="rId4">
            <a:alphaModFix/>
          </a:blip>
          <a:srcRect b="40823" l="53914" r="32074" t="22854"/>
          <a:stretch/>
        </p:blipFill>
        <p:spPr>
          <a:xfrm>
            <a:off x="6641325" y="1845126"/>
            <a:ext cx="1449200" cy="2715487"/>
          </a:xfrm>
          <a:prstGeom prst="rect">
            <a:avLst/>
          </a:prstGeom>
          <a:noFill/>
          <a:ln>
            <a:noFill/>
          </a:ln>
        </p:spPr>
      </p:pic>
      <p:cxnSp>
        <p:nvCxnSpPr>
          <p:cNvPr id="174" name="Google Shape;174;p23"/>
          <p:cNvCxnSpPr>
            <a:stCxn id="170" idx="0"/>
            <a:endCxn id="171" idx="0"/>
          </p:cNvCxnSpPr>
          <p:nvPr/>
        </p:nvCxnSpPr>
        <p:spPr>
          <a:xfrm flipH="1" rot="-5400000">
            <a:off x="2531575" y="920128"/>
            <a:ext cx="13200" cy="1836600"/>
          </a:xfrm>
          <a:prstGeom prst="curvedConnector3">
            <a:avLst>
              <a:gd fmla="val -1803977" name="adj1"/>
            </a:avLst>
          </a:prstGeom>
          <a:noFill/>
          <a:ln cap="flat" cmpd="sng" w="38100">
            <a:solidFill>
              <a:schemeClr val="dk2"/>
            </a:solidFill>
            <a:prstDash val="solid"/>
            <a:round/>
            <a:headEnd len="med" w="med" type="none"/>
            <a:tailEnd len="med" w="med" type="triangle"/>
          </a:ln>
        </p:spPr>
      </p:cxnSp>
      <p:cxnSp>
        <p:nvCxnSpPr>
          <p:cNvPr id="175" name="Google Shape;175;p23"/>
          <p:cNvCxnSpPr>
            <a:stCxn id="171" idx="0"/>
            <a:endCxn id="172" idx="0"/>
          </p:cNvCxnSpPr>
          <p:nvPr/>
        </p:nvCxnSpPr>
        <p:spPr>
          <a:xfrm rot="-5400000">
            <a:off x="4427250" y="861125"/>
            <a:ext cx="13200" cy="1954800"/>
          </a:xfrm>
          <a:prstGeom prst="curvedConnector3">
            <a:avLst>
              <a:gd fmla="val 1904830" name="adj1"/>
            </a:avLst>
          </a:prstGeom>
          <a:noFill/>
          <a:ln cap="flat" cmpd="sng" w="38100">
            <a:solidFill>
              <a:schemeClr val="dk2"/>
            </a:solidFill>
            <a:prstDash val="solid"/>
            <a:round/>
            <a:headEnd len="med" w="med" type="none"/>
            <a:tailEnd len="med" w="med" type="triangle"/>
          </a:ln>
        </p:spPr>
      </p:cxnSp>
      <p:cxnSp>
        <p:nvCxnSpPr>
          <p:cNvPr id="176" name="Google Shape;176;p23"/>
          <p:cNvCxnSpPr>
            <a:stCxn id="170" idx="2"/>
            <a:endCxn id="173" idx="2"/>
          </p:cNvCxnSpPr>
          <p:nvPr/>
        </p:nvCxnSpPr>
        <p:spPr>
          <a:xfrm rot="-5400000">
            <a:off x="4486375" y="1694228"/>
            <a:ext cx="13200" cy="5746200"/>
          </a:xfrm>
          <a:prstGeom prst="curvedConnector3">
            <a:avLst>
              <a:gd fmla="val -1803977" name="adj1"/>
            </a:avLst>
          </a:prstGeom>
          <a:noFill/>
          <a:ln cap="flat" cmpd="sng" w="38100">
            <a:solidFill>
              <a:schemeClr val="dk2"/>
            </a:solidFill>
            <a:prstDash val="solid"/>
            <a:round/>
            <a:headEnd len="med" w="med" type="none"/>
            <a:tailEnd len="med" w="med" type="triangle"/>
          </a:ln>
        </p:spPr>
      </p:cxnSp>
      <p:cxnSp>
        <p:nvCxnSpPr>
          <p:cNvPr id="177" name="Google Shape;177;p23"/>
          <p:cNvCxnSpPr>
            <a:stCxn id="172" idx="0"/>
            <a:endCxn id="173" idx="0"/>
          </p:cNvCxnSpPr>
          <p:nvPr/>
        </p:nvCxnSpPr>
        <p:spPr>
          <a:xfrm flipH="1" rot="-5400000">
            <a:off x="6381988" y="861012"/>
            <a:ext cx="13200" cy="1954800"/>
          </a:xfrm>
          <a:prstGeom prst="curvedConnector3">
            <a:avLst>
              <a:gd fmla="val -1803977" name="adj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cxnSp>
        <p:nvCxnSpPr>
          <p:cNvPr id="182" name="Google Shape;182;p24"/>
          <p:cNvCxnSpPr/>
          <p:nvPr/>
        </p:nvCxnSpPr>
        <p:spPr>
          <a:xfrm>
            <a:off x="802325" y="576300"/>
            <a:ext cx="7288200" cy="0"/>
          </a:xfrm>
          <a:prstGeom prst="straightConnector1">
            <a:avLst/>
          </a:prstGeom>
          <a:noFill/>
          <a:ln cap="flat" cmpd="sng" w="38100">
            <a:solidFill>
              <a:srgbClr val="999999"/>
            </a:solidFill>
            <a:prstDash val="solid"/>
            <a:round/>
            <a:headEnd len="med" w="med" type="none"/>
            <a:tailEnd len="med" w="med" type="none"/>
          </a:ln>
        </p:spPr>
      </p:cxnSp>
      <p:sp>
        <p:nvSpPr>
          <p:cNvPr id="183" name="Google Shape;183;p24"/>
          <p:cNvSpPr txBox="1"/>
          <p:nvPr/>
        </p:nvSpPr>
        <p:spPr>
          <a:xfrm>
            <a:off x="877050" y="494975"/>
            <a:ext cx="7113600" cy="10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solidFill>
                <a:srgbClr val="434343"/>
              </a:solidFill>
              <a:latin typeface="Times"/>
              <a:ea typeface="Times"/>
              <a:cs typeface="Times"/>
              <a:sym typeface="Times"/>
            </a:endParaRPr>
          </a:p>
        </p:txBody>
      </p:sp>
      <p:sp>
        <p:nvSpPr>
          <p:cNvPr id="184" name="Google Shape;184;p24"/>
          <p:cNvSpPr txBox="1"/>
          <p:nvPr/>
        </p:nvSpPr>
        <p:spPr>
          <a:xfrm>
            <a:off x="694150" y="2093200"/>
            <a:ext cx="3486900" cy="25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rgbClr val="666666"/>
              </a:solidFill>
              <a:latin typeface="Times"/>
              <a:ea typeface="Times"/>
              <a:cs typeface="Times"/>
              <a:sym typeface="Times"/>
            </a:endParaRPr>
          </a:p>
        </p:txBody>
      </p:sp>
      <p:sp>
        <p:nvSpPr>
          <p:cNvPr id="185" name="Google Shape;185;p24"/>
          <p:cNvSpPr txBox="1"/>
          <p:nvPr/>
        </p:nvSpPr>
        <p:spPr>
          <a:xfrm>
            <a:off x="4568425" y="4063425"/>
            <a:ext cx="4270800" cy="9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666666"/>
              </a:solidFill>
            </a:endParaRPr>
          </a:p>
        </p:txBody>
      </p:sp>
      <p:pic>
        <p:nvPicPr>
          <p:cNvPr id="186" name="Google Shape;186;p24"/>
          <p:cNvPicPr preferRelativeResize="0"/>
          <p:nvPr/>
        </p:nvPicPr>
        <p:blipFill rotWithShape="1">
          <a:blip r:embed="rId3">
            <a:alphaModFix/>
          </a:blip>
          <a:srcRect b="39896" l="39671" r="46320" t="22473"/>
          <a:stretch/>
        </p:blipFill>
        <p:spPr>
          <a:xfrm>
            <a:off x="802325" y="1292650"/>
            <a:ext cx="1307700" cy="2474375"/>
          </a:xfrm>
          <a:prstGeom prst="rect">
            <a:avLst/>
          </a:prstGeom>
          <a:noFill/>
          <a:ln>
            <a:noFill/>
          </a:ln>
        </p:spPr>
      </p:pic>
      <p:pic>
        <p:nvPicPr>
          <p:cNvPr id="187" name="Google Shape;187;p24"/>
          <p:cNvPicPr preferRelativeResize="0"/>
          <p:nvPr/>
        </p:nvPicPr>
        <p:blipFill rotWithShape="1">
          <a:blip r:embed="rId3">
            <a:alphaModFix/>
          </a:blip>
          <a:srcRect b="39783" l="55148" r="30718" t="22689"/>
          <a:stretch/>
        </p:blipFill>
        <p:spPr>
          <a:xfrm>
            <a:off x="2388975" y="1304673"/>
            <a:ext cx="1307700" cy="2450332"/>
          </a:xfrm>
          <a:prstGeom prst="rect">
            <a:avLst/>
          </a:prstGeom>
          <a:noFill/>
          <a:ln>
            <a:noFill/>
          </a:ln>
        </p:spPr>
      </p:pic>
      <p:pic>
        <p:nvPicPr>
          <p:cNvPr id="188" name="Google Shape;188;p24"/>
          <p:cNvPicPr preferRelativeResize="0"/>
          <p:nvPr/>
        </p:nvPicPr>
        <p:blipFill rotWithShape="1">
          <a:blip r:embed="rId4">
            <a:alphaModFix/>
          </a:blip>
          <a:srcRect b="39894" l="26840" r="58565" t="22300"/>
          <a:stretch/>
        </p:blipFill>
        <p:spPr>
          <a:xfrm>
            <a:off x="3975625" y="1292648"/>
            <a:ext cx="1307700" cy="2474369"/>
          </a:xfrm>
          <a:prstGeom prst="rect">
            <a:avLst/>
          </a:prstGeom>
          <a:noFill/>
          <a:ln>
            <a:noFill/>
          </a:ln>
        </p:spPr>
      </p:pic>
      <p:pic>
        <p:nvPicPr>
          <p:cNvPr id="189" name="Google Shape;189;p24"/>
          <p:cNvPicPr preferRelativeResize="0"/>
          <p:nvPr/>
        </p:nvPicPr>
        <p:blipFill rotWithShape="1">
          <a:blip r:embed="rId5">
            <a:alphaModFix/>
          </a:blip>
          <a:srcRect b="39063" l="22484" r="62994" t="24225"/>
          <a:stretch/>
        </p:blipFill>
        <p:spPr>
          <a:xfrm>
            <a:off x="5632825" y="1292650"/>
            <a:ext cx="1307700" cy="2474369"/>
          </a:xfrm>
          <a:prstGeom prst="rect">
            <a:avLst/>
          </a:prstGeom>
          <a:noFill/>
          <a:ln>
            <a:noFill/>
          </a:ln>
        </p:spPr>
      </p:pic>
      <p:pic>
        <p:nvPicPr>
          <p:cNvPr id="190" name="Google Shape;190;p24"/>
          <p:cNvPicPr preferRelativeResize="0"/>
          <p:nvPr/>
        </p:nvPicPr>
        <p:blipFill rotWithShape="1">
          <a:blip r:embed="rId6">
            <a:alphaModFix/>
          </a:blip>
          <a:srcRect b="25263" l="23412" r="57976" t="27873"/>
          <a:stretch/>
        </p:blipFill>
        <p:spPr>
          <a:xfrm>
            <a:off x="7148925" y="1292650"/>
            <a:ext cx="1307700" cy="24743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cxnSp>
        <p:nvCxnSpPr>
          <p:cNvPr id="195" name="Google Shape;195;p25"/>
          <p:cNvCxnSpPr/>
          <p:nvPr/>
        </p:nvCxnSpPr>
        <p:spPr>
          <a:xfrm>
            <a:off x="802325" y="576300"/>
            <a:ext cx="7288200" cy="0"/>
          </a:xfrm>
          <a:prstGeom prst="straightConnector1">
            <a:avLst/>
          </a:prstGeom>
          <a:noFill/>
          <a:ln cap="flat" cmpd="sng" w="38100">
            <a:solidFill>
              <a:srgbClr val="999999"/>
            </a:solidFill>
            <a:prstDash val="solid"/>
            <a:round/>
            <a:headEnd len="med" w="med" type="none"/>
            <a:tailEnd len="med" w="med" type="none"/>
          </a:ln>
        </p:spPr>
      </p:cxnSp>
      <p:sp>
        <p:nvSpPr>
          <p:cNvPr id="196" name="Google Shape;196;p25"/>
          <p:cNvSpPr txBox="1"/>
          <p:nvPr/>
        </p:nvSpPr>
        <p:spPr>
          <a:xfrm>
            <a:off x="837200" y="733225"/>
            <a:ext cx="5160900" cy="10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Times"/>
                <a:ea typeface="Times"/>
                <a:cs typeface="Times"/>
                <a:sym typeface="Times"/>
              </a:rPr>
              <a:t>HEURISTIC EVALUATION</a:t>
            </a:r>
            <a:endParaRPr b="1" sz="3000">
              <a:solidFill>
                <a:srgbClr val="434343"/>
              </a:solidFill>
              <a:latin typeface="Times"/>
              <a:ea typeface="Times"/>
              <a:cs typeface="Times"/>
              <a:sym typeface="Times"/>
            </a:endParaRPr>
          </a:p>
        </p:txBody>
      </p:sp>
      <p:sp>
        <p:nvSpPr>
          <p:cNvPr id="197" name="Google Shape;197;p25"/>
          <p:cNvSpPr txBox="1"/>
          <p:nvPr/>
        </p:nvSpPr>
        <p:spPr>
          <a:xfrm>
            <a:off x="694150" y="1378350"/>
            <a:ext cx="7866900" cy="36615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434343"/>
              </a:buClr>
              <a:buSzPts val="2100"/>
              <a:buFont typeface="Times"/>
              <a:buAutoNum type="arabicPeriod"/>
            </a:pPr>
            <a:r>
              <a:rPr b="1" lang="en" sz="2100">
                <a:solidFill>
                  <a:srgbClr val="434343"/>
                </a:solidFill>
                <a:latin typeface="Times"/>
                <a:ea typeface="Times"/>
                <a:cs typeface="Times"/>
                <a:sym typeface="Times"/>
              </a:rPr>
              <a:t>Visibility of the system status </a:t>
            </a:r>
            <a:endParaRPr b="1" sz="2100">
              <a:solidFill>
                <a:srgbClr val="434343"/>
              </a:solidFill>
              <a:latin typeface="Times"/>
              <a:ea typeface="Times"/>
              <a:cs typeface="Times"/>
              <a:sym typeface="Times"/>
            </a:endParaRPr>
          </a:p>
          <a:p>
            <a:pPr indent="0" lvl="0" marL="457200" rtl="0" algn="l">
              <a:spcBef>
                <a:spcPts val="0"/>
              </a:spcBef>
              <a:spcAft>
                <a:spcPts val="0"/>
              </a:spcAft>
              <a:buNone/>
            </a:pPr>
            <a:r>
              <a:rPr b="1" lang="en" sz="2100">
                <a:solidFill>
                  <a:srgbClr val="666666"/>
                </a:solidFill>
                <a:latin typeface="Times"/>
                <a:ea typeface="Times"/>
                <a:cs typeface="Times"/>
                <a:sym typeface="Times"/>
              </a:rPr>
              <a:t>	</a:t>
            </a:r>
            <a:r>
              <a:rPr b="1" lang="en" sz="1900">
                <a:solidFill>
                  <a:srgbClr val="666666"/>
                </a:solidFill>
                <a:latin typeface="Times"/>
                <a:ea typeface="Times"/>
                <a:cs typeface="Times"/>
                <a:sym typeface="Times"/>
              </a:rPr>
              <a:t>As the user applies filters and performs search the results are displayed that matches the user’s preferences.</a:t>
            </a:r>
            <a:endParaRPr b="1" sz="1900">
              <a:solidFill>
                <a:srgbClr val="666666"/>
              </a:solidFill>
              <a:latin typeface="Times"/>
              <a:ea typeface="Times"/>
              <a:cs typeface="Times"/>
              <a:sym typeface="Times"/>
            </a:endParaRPr>
          </a:p>
          <a:p>
            <a:pPr indent="0" lvl="0" marL="457200" rtl="0" algn="l">
              <a:spcBef>
                <a:spcPts val="0"/>
              </a:spcBef>
              <a:spcAft>
                <a:spcPts val="0"/>
              </a:spcAft>
              <a:buNone/>
            </a:pPr>
            <a:r>
              <a:rPr b="1" lang="en" sz="1900">
                <a:solidFill>
                  <a:srgbClr val="666666"/>
                </a:solidFill>
                <a:latin typeface="Times"/>
                <a:ea typeface="Times"/>
                <a:cs typeface="Times"/>
                <a:sym typeface="Times"/>
              </a:rPr>
              <a:t>When the user becomes familiar with the app, he would know that what filters he has to apply to get the required result.</a:t>
            </a:r>
            <a:endParaRPr b="1" sz="1900">
              <a:solidFill>
                <a:srgbClr val="666666"/>
              </a:solidFill>
              <a:latin typeface="Times"/>
              <a:ea typeface="Times"/>
              <a:cs typeface="Times"/>
              <a:sym typeface="Times"/>
            </a:endParaRPr>
          </a:p>
          <a:p>
            <a:pPr indent="0" lvl="0" marL="457200" rtl="0" algn="l">
              <a:spcBef>
                <a:spcPts val="0"/>
              </a:spcBef>
              <a:spcAft>
                <a:spcPts val="0"/>
              </a:spcAft>
              <a:buNone/>
            </a:pPr>
            <a:r>
              <a:t/>
            </a:r>
            <a:endParaRPr b="1" sz="2100">
              <a:solidFill>
                <a:srgbClr val="666666"/>
              </a:solidFill>
              <a:latin typeface="Times"/>
              <a:ea typeface="Times"/>
              <a:cs typeface="Times"/>
              <a:sym typeface="Times"/>
            </a:endParaRPr>
          </a:p>
          <a:p>
            <a:pPr indent="-361950" lvl="0" marL="457200" rtl="0" algn="l">
              <a:spcBef>
                <a:spcPts val="0"/>
              </a:spcBef>
              <a:spcAft>
                <a:spcPts val="0"/>
              </a:spcAft>
              <a:buClr>
                <a:srgbClr val="434343"/>
              </a:buClr>
              <a:buSzPts val="2100"/>
              <a:buFont typeface="Times"/>
              <a:buAutoNum type="arabicPeriod"/>
            </a:pPr>
            <a:r>
              <a:rPr b="1" lang="en" sz="2100">
                <a:solidFill>
                  <a:srgbClr val="434343"/>
                </a:solidFill>
                <a:latin typeface="Times"/>
                <a:ea typeface="Times"/>
                <a:cs typeface="Times"/>
                <a:sym typeface="Times"/>
              </a:rPr>
              <a:t>Match between system and the real world</a:t>
            </a:r>
            <a:endParaRPr b="1" sz="2100">
              <a:solidFill>
                <a:srgbClr val="434343"/>
              </a:solidFill>
              <a:latin typeface="Times"/>
              <a:ea typeface="Times"/>
              <a:cs typeface="Times"/>
              <a:sym typeface="Times"/>
            </a:endParaRPr>
          </a:p>
          <a:p>
            <a:pPr indent="0" lvl="0" marL="457200" rtl="0" algn="l">
              <a:spcBef>
                <a:spcPts val="0"/>
              </a:spcBef>
              <a:spcAft>
                <a:spcPts val="0"/>
              </a:spcAft>
              <a:buNone/>
            </a:pPr>
            <a:r>
              <a:rPr b="1" lang="en" sz="2100">
                <a:solidFill>
                  <a:srgbClr val="666666"/>
                </a:solidFill>
                <a:latin typeface="Times"/>
                <a:ea typeface="Times"/>
                <a:cs typeface="Times"/>
                <a:sym typeface="Times"/>
              </a:rPr>
              <a:t>	</a:t>
            </a:r>
            <a:r>
              <a:rPr b="1" lang="en" sz="1900">
                <a:solidFill>
                  <a:srgbClr val="666666"/>
                </a:solidFill>
                <a:latin typeface="Times"/>
                <a:ea typeface="Times"/>
                <a:cs typeface="Times"/>
                <a:sym typeface="Times"/>
              </a:rPr>
              <a:t>Simple Interface is designed so that the user feels comfortable while using the app</a:t>
            </a:r>
            <a:endParaRPr b="1" sz="1900">
              <a:solidFill>
                <a:srgbClr val="666666"/>
              </a:solidFill>
              <a:latin typeface="Times"/>
              <a:ea typeface="Times"/>
              <a:cs typeface="Times"/>
              <a:sym typeface="Times"/>
            </a:endParaRPr>
          </a:p>
          <a:p>
            <a:pPr indent="0" lvl="0" marL="457200" rtl="0" algn="l">
              <a:spcBef>
                <a:spcPts val="0"/>
              </a:spcBef>
              <a:spcAft>
                <a:spcPts val="0"/>
              </a:spcAft>
              <a:buNone/>
            </a:pPr>
            <a:r>
              <a:t/>
            </a:r>
            <a:endParaRPr b="1" sz="2100">
              <a:solidFill>
                <a:srgbClr val="666666"/>
              </a:solidFill>
              <a:latin typeface="Times"/>
              <a:ea typeface="Times"/>
              <a:cs typeface="Times"/>
              <a:sym typeface="Times"/>
            </a:endParaRPr>
          </a:p>
          <a:p>
            <a:pPr indent="0" lvl="0" marL="457200" rtl="0" algn="l">
              <a:spcBef>
                <a:spcPts val="0"/>
              </a:spcBef>
              <a:spcAft>
                <a:spcPts val="0"/>
              </a:spcAft>
              <a:buNone/>
            </a:pPr>
            <a:r>
              <a:t/>
            </a:r>
            <a:endParaRPr b="1" sz="1900">
              <a:solidFill>
                <a:srgbClr val="666666"/>
              </a:solidFill>
              <a:latin typeface="Times"/>
              <a:ea typeface="Times"/>
              <a:cs typeface="Times"/>
              <a:sym typeface="Times"/>
            </a:endParaRPr>
          </a:p>
          <a:p>
            <a:pPr indent="0" lvl="0" marL="0" rtl="0" algn="l">
              <a:spcBef>
                <a:spcPts val="0"/>
              </a:spcBef>
              <a:spcAft>
                <a:spcPts val="0"/>
              </a:spcAft>
              <a:buNone/>
            </a:pPr>
            <a:r>
              <a:t/>
            </a:r>
            <a:endParaRPr b="1" sz="1900">
              <a:solidFill>
                <a:srgbClr val="666666"/>
              </a:solidFill>
              <a:latin typeface="Times"/>
              <a:ea typeface="Times"/>
              <a:cs typeface="Times"/>
              <a:sym typeface="Times"/>
            </a:endParaRPr>
          </a:p>
        </p:txBody>
      </p:sp>
      <p:sp>
        <p:nvSpPr>
          <p:cNvPr id="198" name="Google Shape;198;p25"/>
          <p:cNvSpPr txBox="1"/>
          <p:nvPr/>
        </p:nvSpPr>
        <p:spPr>
          <a:xfrm>
            <a:off x="4568425" y="4063425"/>
            <a:ext cx="4270800" cy="9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cxnSp>
        <p:nvCxnSpPr>
          <p:cNvPr id="203" name="Google Shape;203;p26"/>
          <p:cNvCxnSpPr/>
          <p:nvPr/>
        </p:nvCxnSpPr>
        <p:spPr>
          <a:xfrm>
            <a:off x="802325" y="576300"/>
            <a:ext cx="7288200" cy="0"/>
          </a:xfrm>
          <a:prstGeom prst="straightConnector1">
            <a:avLst/>
          </a:prstGeom>
          <a:noFill/>
          <a:ln cap="flat" cmpd="sng" w="38100">
            <a:solidFill>
              <a:srgbClr val="999999"/>
            </a:solidFill>
            <a:prstDash val="solid"/>
            <a:round/>
            <a:headEnd len="med" w="med" type="none"/>
            <a:tailEnd len="med" w="med" type="none"/>
          </a:ln>
        </p:spPr>
      </p:cxnSp>
      <p:sp>
        <p:nvSpPr>
          <p:cNvPr id="204" name="Google Shape;204;p26"/>
          <p:cNvSpPr txBox="1"/>
          <p:nvPr/>
        </p:nvSpPr>
        <p:spPr>
          <a:xfrm>
            <a:off x="471050" y="768100"/>
            <a:ext cx="8090100" cy="42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434343"/>
                </a:solidFill>
                <a:latin typeface="Times"/>
                <a:ea typeface="Times"/>
                <a:cs typeface="Times"/>
                <a:sym typeface="Times"/>
              </a:rPr>
              <a:t>3.</a:t>
            </a:r>
            <a:r>
              <a:rPr b="1" lang="en" sz="2100">
                <a:solidFill>
                  <a:srgbClr val="666666"/>
                </a:solidFill>
                <a:latin typeface="Times"/>
                <a:ea typeface="Times"/>
                <a:cs typeface="Times"/>
                <a:sym typeface="Times"/>
              </a:rPr>
              <a:t> </a:t>
            </a:r>
            <a:r>
              <a:rPr b="1" lang="en" sz="2100">
                <a:solidFill>
                  <a:srgbClr val="434343"/>
                </a:solidFill>
                <a:latin typeface="Times"/>
                <a:ea typeface="Times"/>
                <a:cs typeface="Times"/>
                <a:sym typeface="Times"/>
              </a:rPr>
              <a:t>Error prevention</a:t>
            </a:r>
            <a:endParaRPr b="1" sz="2100">
              <a:solidFill>
                <a:srgbClr val="434343"/>
              </a:solidFill>
              <a:latin typeface="Times"/>
              <a:ea typeface="Times"/>
              <a:cs typeface="Times"/>
              <a:sym typeface="Times"/>
            </a:endParaRPr>
          </a:p>
          <a:p>
            <a:pPr indent="0" lvl="0" marL="457200" rtl="0" algn="l">
              <a:spcBef>
                <a:spcPts val="0"/>
              </a:spcBef>
              <a:spcAft>
                <a:spcPts val="0"/>
              </a:spcAft>
              <a:buNone/>
            </a:pPr>
            <a:r>
              <a:rPr b="1" lang="en" sz="2100">
                <a:solidFill>
                  <a:srgbClr val="666666"/>
                </a:solidFill>
                <a:latin typeface="Times"/>
                <a:ea typeface="Times"/>
                <a:cs typeface="Times"/>
                <a:sym typeface="Times"/>
              </a:rPr>
              <a:t>	</a:t>
            </a:r>
            <a:r>
              <a:rPr b="1" lang="en" sz="1900">
                <a:solidFill>
                  <a:srgbClr val="666666"/>
                </a:solidFill>
                <a:latin typeface="Times"/>
                <a:ea typeface="Times"/>
                <a:cs typeface="Times"/>
                <a:sym typeface="Times"/>
              </a:rPr>
              <a:t>As the user registers and logins, the username and password is checked every time the user logins</a:t>
            </a:r>
            <a:endParaRPr>
              <a:solidFill>
                <a:schemeClr val="dk1"/>
              </a:solidFill>
            </a:endParaRPr>
          </a:p>
          <a:p>
            <a:pPr indent="0" lvl="0" marL="457200" rtl="0" algn="l">
              <a:spcBef>
                <a:spcPts val="0"/>
              </a:spcBef>
              <a:spcAft>
                <a:spcPts val="0"/>
              </a:spcAft>
              <a:buNone/>
            </a:pPr>
            <a:r>
              <a:t/>
            </a:r>
            <a:endParaRPr b="1" sz="1900">
              <a:solidFill>
                <a:srgbClr val="666666"/>
              </a:solidFill>
              <a:latin typeface="Times"/>
              <a:ea typeface="Times"/>
              <a:cs typeface="Times"/>
              <a:sym typeface="Times"/>
            </a:endParaRPr>
          </a:p>
          <a:p>
            <a:pPr indent="0" lvl="0" marL="0" rtl="0" algn="l">
              <a:spcBef>
                <a:spcPts val="0"/>
              </a:spcBef>
              <a:spcAft>
                <a:spcPts val="0"/>
              </a:spcAft>
              <a:buNone/>
            </a:pPr>
            <a:r>
              <a:rPr b="1" lang="en" sz="2100">
                <a:solidFill>
                  <a:srgbClr val="434343"/>
                </a:solidFill>
                <a:latin typeface="Times"/>
                <a:ea typeface="Times"/>
                <a:cs typeface="Times"/>
                <a:sym typeface="Times"/>
              </a:rPr>
              <a:t>4. Flexibility and efficiency of use</a:t>
            </a:r>
            <a:endParaRPr b="1" sz="2100">
              <a:solidFill>
                <a:srgbClr val="434343"/>
              </a:solidFill>
              <a:latin typeface="Times"/>
              <a:ea typeface="Times"/>
              <a:cs typeface="Times"/>
              <a:sym typeface="Times"/>
            </a:endParaRPr>
          </a:p>
          <a:p>
            <a:pPr indent="0" lvl="0" marL="0" rtl="0" algn="l">
              <a:spcBef>
                <a:spcPts val="0"/>
              </a:spcBef>
              <a:spcAft>
                <a:spcPts val="0"/>
              </a:spcAft>
              <a:buNone/>
            </a:pPr>
            <a:r>
              <a:rPr b="1" lang="en" sz="2100">
                <a:solidFill>
                  <a:srgbClr val="666666"/>
                </a:solidFill>
                <a:latin typeface="Times"/>
                <a:ea typeface="Times"/>
                <a:cs typeface="Times"/>
                <a:sym typeface="Times"/>
              </a:rPr>
              <a:t>		</a:t>
            </a:r>
            <a:r>
              <a:rPr b="1" lang="en" sz="1900">
                <a:solidFill>
                  <a:srgbClr val="666666"/>
                </a:solidFill>
                <a:latin typeface="Times"/>
                <a:ea typeface="Times"/>
                <a:cs typeface="Times"/>
                <a:sym typeface="Times"/>
              </a:rPr>
              <a:t>The UI is simple and elegant so that both experienced and  inexperienced users can use</a:t>
            </a:r>
            <a:endParaRPr b="1" sz="1900">
              <a:solidFill>
                <a:srgbClr val="666666"/>
              </a:solidFill>
              <a:latin typeface="Times"/>
              <a:ea typeface="Times"/>
              <a:cs typeface="Times"/>
              <a:sym typeface="Times"/>
            </a:endParaRPr>
          </a:p>
          <a:p>
            <a:pPr indent="0" lvl="0" marL="0" rtl="0" algn="l">
              <a:spcBef>
                <a:spcPts val="0"/>
              </a:spcBef>
              <a:spcAft>
                <a:spcPts val="0"/>
              </a:spcAft>
              <a:buNone/>
            </a:pPr>
            <a:r>
              <a:t/>
            </a:r>
            <a:endParaRPr b="1" sz="2100">
              <a:solidFill>
                <a:srgbClr val="666666"/>
              </a:solidFill>
              <a:latin typeface="Times"/>
              <a:ea typeface="Times"/>
              <a:cs typeface="Times"/>
              <a:sym typeface="Times"/>
            </a:endParaRPr>
          </a:p>
          <a:p>
            <a:pPr indent="0" lvl="0" marL="0" rtl="0" algn="l">
              <a:spcBef>
                <a:spcPts val="0"/>
              </a:spcBef>
              <a:spcAft>
                <a:spcPts val="0"/>
              </a:spcAft>
              <a:buNone/>
            </a:pPr>
            <a:r>
              <a:rPr b="1" lang="en" sz="2100">
                <a:solidFill>
                  <a:srgbClr val="434343"/>
                </a:solidFill>
                <a:latin typeface="Times"/>
                <a:ea typeface="Times"/>
                <a:cs typeface="Times"/>
                <a:sym typeface="Times"/>
              </a:rPr>
              <a:t>5.</a:t>
            </a:r>
            <a:r>
              <a:rPr b="1" lang="en" sz="1900">
                <a:solidFill>
                  <a:srgbClr val="434343"/>
                </a:solidFill>
                <a:latin typeface="Times"/>
                <a:ea typeface="Times"/>
                <a:cs typeface="Times"/>
                <a:sym typeface="Times"/>
              </a:rPr>
              <a:t> </a:t>
            </a:r>
            <a:r>
              <a:rPr b="1" lang="en" sz="2100">
                <a:solidFill>
                  <a:srgbClr val="434343"/>
                </a:solidFill>
                <a:latin typeface="Times"/>
                <a:ea typeface="Times"/>
                <a:cs typeface="Times"/>
                <a:sym typeface="Times"/>
              </a:rPr>
              <a:t>Recognition rather than recall</a:t>
            </a:r>
            <a:endParaRPr b="1" sz="2100">
              <a:solidFill>
                <a:srgbClr val="434343"/>
              </a:solidFill>
              <a:latin typeface="Times"/>
              <a:ea typeface="Times"/>
              <a:cs typeface="Times"/>
              <a:sym typeface="Times"/>
            </a:endParaRPr>
          </a:p>
          <a:p>
            <a:pPr indent="0" lvl="0" marL="0" rtl="0" algn="l">
              <a:spcBef>
                <a:spcPts val="0"/>
              </a:spcBef>
              <a:spcAft>
                <a:spcPts val="0"/>
              </a:spcAft>
              <a:buNone/>
            </a:pPr>
            <a:r>
              <a:rPr b="1" lang="en" sz="1900">
                <a:solidFill>
                  <a:srgbClr val="666666"/>
                </a:solidFill>
                <a:latin typeface="Times"/>
                <a:ea typeface="Times"/>
                <a:cs typeface="Times"/>
                <a:sym typeface="Times"/>
              </a:rPr>
              <a:t>		</a:t>
            </a:r>
            <a:r>
              <a:rPr b="1" lang="en" sz="1850">
                <a:solidFill>
                  <a:srgbClr val="666666"/>
                </a:solidFill>
                <a:highlight>
                  <a:srgbClr val="FFFFFF"/>
                </a:highlight>
                <a:latin typeface="Times"/>
                <a:ea typeface="Times"/>
                <a:cs typeface="Times"/>
                <a:sym typeface="Times"/>
              </a:rPr>
              <a:t>Information required to use the design should be visible or easily      retrievable when needed.</a:t>
            </a:r>
            <a:endParaRPr b="1" sz="1900">
              <a:solidFill>
                <a:srgbClr val="666666"/>
              </a:solidFill>
              <a:latin typeface="Times"/>
              <a:ea typeface="Times"/>
              <a:cs typeface="Times"/>
              <a:sym typeface="Times"/>
            </a:endParaRPr>
          </a:p>
          <a:p>
            <a:pPr indent="0" lvl="0" marL="457200" rtl="0" algn="l">
              <a:spcBef>
                <a:spcPts val="0"/>
              </a:spcBef>
              <a:spcAft>
                <a:spcPts val="0"/>
              </a:spcAft>
              <a:buNone/>
            </a:pPr>
            <a:r>
              <a:t/>
            </a:r>
            <a:endParaRPr b="1" sz="2100">
              <a:solidFill>
                <a:srgbClr val="666666"/>
              </a:solidFill>
              <a:latin typeface="Times"/>
              <a:ea typeface="Times"/>
              <a:cs typeface="Times"/>
              <a:sym typeface="Times"/>
            </a:endParaRPr>
          </a:p>
          <a:p>
            <a:pPr indent="0" lvl="0" marL="457200" rtl="0" algn="l">
              <a:spcBef>
                <a:spcPts val="0"/>
              </a:spcBef>
              <a:spcAft>
                <a:spcPts val="0"/>
              </a:spcAft>
              <a:buNone/>
            </a:pPr>
            <a:r>
              <a:t/>
            </a:r>
            <a:endParaRPr b="1" sz="1900">
              <a:solidFill>
                <a:srgbClr val="666666"/>
              </a:solidFill>
              <a:latin typeface="Times"/>
              <a:ea typeface="Times"/>
              <a:cs typeface="Times"/>
              <a:sym typeface="Times"/>
            </a:endParaRPr>
          </a:p>
          <a:p>
            <a:pPr indent="0" lvl="0" marL="0" rtl="0" algn="l">
              <a:spcBef>
                <a:spcPts val="0"/>
              </a:spcBef>
              <a:spcAft>
                <a:spcPts val="0"/>
              </a:spcAft>
              <a:buNone/>
            </a:pPr>
            <a:r>
              <a:t/>
            </a:r>
            <a:endParaRPr b="1" sz="1900">
              <a:solidFill>
                <a:srgbClr val="666666"/>
              </a:solidFill>
              <a:latin typeface="Times"/>
              <a:ea typeface="Times"/>
              <a:cs typeface="Times"/>
              <a:sym typeface="Times"/>
            </a:endParaRPr>
          </a:p>
        </p:txBody>
      </p:sp>
      <p:sp>
        <p:nvSpPr>
          <p:cNvPr id="205" name="Google Shape;205;p26"/>
          <p:cNvSpPr txBox="1"/>
          <p:nvPr/>
        </p:nvSpPr>
        <p:spPr>
          <a:xfrm>
            <a:off x="4568425" y="4063425"/>
            <a:ext cx="4270800" cy="9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cxnSp>
        <p:nvCxnSpPr>
          <p:cNvPr id="210" name="Google Shape;210;p27"/>
          <p:cNvCxnSpPr/>
          <p:nvPr/>
        </p:nvCxnSpPr>
        <p:spPr>
          <a:xfrm>
            <a:off x="802325" y="576300"/>
            <a:ext cx="7288200" cy="0"/>
          </a:xfrm>
          <a:prstGeom prst="straightConnector1">
            <a:avLst/>
          </a:prstGeom>
          <a:noFill/>
          <a:ln cap="flat" cmpd="sng" w="38100">
            <a:solidFill>
              <a:srgbClr val="999999"/>
            </a:solidFill>
            <a:prstDash val="solid"/>
            <a:round/>
            <a:headEnd len="med" w="med" type="none"/>
            <a:tailEnd len="med" w="med" type="none"/>
          </a:ln>
        </p:spPr>
      </p:cxnSp>
      <p:sp>
        <p:nvSpPr>
          <p:cNvPr id="211" name="Google Shape;211;p27"/>
          <p:cNvSpPr txBox="1"/>
          <p:nvPr/>
        </p:nvSpPr>
        <p:spPr>
          <a:xfrm>
            <a:off x="837200" y="733225"/>
            <a:ext cx="5160900" cy="10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solidFill>
                <a:srgbClr val="434343"/>
              </a:solidFill>
              <a:latin typeface="Times"/>
              <a:ea typeface="Times"/>
              <a:cs typeface="Times"/>
              <a:sym typeface="Times"/>
            </a:endParaRPr>
          </a:p>
        </p:txBody>
      </p:sp>
      <p:sp>
        <p:nvSpPr>
          <p:cNvPr id="212" name="Google Shape;212;p27"/>
          <p:cNvSpPr txBox="1"/>
          <p:nvPr/>
        </p:nvSpPr>
        <p:spPr>
          <a:xfrm>
            <a:off x="427475" y="733225"/>
            <a:ext cx="8037900" cy="43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434343"/>
                </a:solidFill>
                <a:latin typeface="Times"/>
                <a:ea typeface="Times"/>
                <a:cs typeface="Times"/>
                <a:sym typeface="Times"/>
              </a:rPr>
              <a:t>6. </a:t>
            </a:r>
            <a:r>
              <a:rPr b="1" lang="en" sz="2100">
                <a:solidFill>
                  <a:srgbClr val="434343"/>
                </a:solidFill>
                <a:latin typeface="Times"/>
                <a:ea typeface="Times"/>
                <a:cs typeface="Times"/>
                <a:sym typeface="Times"/>
              </a:rPr>
              <a:t>Aesthetic and minimalist design</a:t>
            </a:r>
            <a:endParaRPr b="1" sz="2100">
              <a:solidFill>
                <a:srgbClr val="434343"/>
              </a:solidFill>
              <a:latin typeface="Times"/>
              <a:ea typeface="Times"/>
              <a:cs typeface="Times"/>
              <a:sym typeface="Times"/>
            </a:endParaRPr>
          </a:p>
          <a:p>
            <a:pPr indent="0" lvl="0" marL="0" rtl="0" algn="l">
              <a:spcBef>
                <a:spcPts val="0"/>
              </a:spcBef>
              <a:spcAft>
                <a:spcPts val="0"/>
              </a:spcAft>
              <a:buNone/>
            </a:pPr>
            <a:r>
              <a:rPr b="1" lang="en" sz="2100">
                <a:solidFill>
                  <a:srgbClr val="666666"/>
                </a:solidFill>
                <a:latin typeface="Times"/>
                <a:ea typeface="Times"/>
                <a:cs typeface="Times"/>
                <a:sym typeface="Times"/>
              </a:rPr>
              <a:t>		</a:t>
            </a:r>
            <a:r>
              <a:rPr b="1" lang="en" sz="1900">
                <a:solidFill>
                  <a:srgbClr val="666666"/>
                </a:solidFill>
                <a:latin typeface="Times"/>
                <a:ea typeface="Times"/>
                <a:cs typeface="Times"/>
                <a:sym typeface="Times"/>
              </a:rPr>
              <a:t>The interface doesn’t consist of any information which is irrelevant    to  the app</a:t>
            </a:r>
            <a:endParaRPr b="1" sz="1900">
              <a:solidFill>
                <a:srgbClr val="666666"/>
              </a:solidFill>
              <a:latin typeface="Times"/>
              <a:ea typeface="Times"/>
              <a:cs typeface="Times"/>
              <a:sym typeface="Times"/>
            </a:endParaRPr>
          </a:p>
          <a:p>
            <a:pPr indent="0" lvl="0" marL="0" rtl="0" algn="l">
              <a:spcBef>
                <a:spcPts val="0"/>
              </a:spcBef>
              <a:spcAft>
                <a:spcPts val="0"/>
              </a:spcAft>
              <a:buNone/>
            </a:pPr>
            <a:r>
              <a:t/>
            </a:r>
            <a:endParaRPr b="1" sz="2100">
              <a:solidFill>
                <a:srgbClr val="666666"/>
              </a:solidFill>
              <a:latin typeface="Times"/>
              <a:ea typeface="Times"/>
              <a:cs typeface="Times"/>
              <a:sym typeface="Times"/>
            </a:endParaRPr>
          </a:p>
          <a:p>
            <a:pPr indent="0" lvl="0" marL="0" rtl="0" algn="l">
              <a:spcBef>
                <a:spcPts val="0"/>
              </a:spcBef>
              <a:spcAft>
                <a:spcPts val="0"/>
              </a:spcAft>
              <a:buNone/>
            </a:pPr>
            <a:r>
              <a:rPr b="1" lang="en" sz="2100">
                <a:solidFill>
                  <a:srgbClr val="434343"/>
                </a:solidFill>
                <a:latin typeface="Times"/>
                <a:ea typeface="Times"/>
                <a:cs typeface="Times"/>
                <a:sym typeface="Times"/>
              </a:rPr>
              <a:t>7. Help and documentation</a:t>
            </a:r>
            <a:endParaRPr b="1" sz="2100">
              <a:solidFill>
                <a:srgbClr val="434343"/>
              </a:solidFill>
              <a:latin typeface="Times"/>
              <a:ea typeface="Times"/>
              <a:cs typeface="Times"/>
              <a:sym typeface="Times"/>
            </a:endParaRPr>
          </a:p>
          <a:p>
            <a:pPr indent="0" lvl="0" marL="0" rtl="0" algn="l">
              <a:spcBef>
                <a:spcPts val="0"/>
              </a:spcBef>
              <a:spcAft>
                <a:spcPts val="0"/>
              </a:spcAft>
              <a:buNone/>
            </a:pPr>
            <a:r>
              <a:rPr b="1" lang="en" sz="2100">
                <a:solidFill>
                  <a:srgbClr val="434343"/>
                </a:solidFill>
                <a:latin typeface="Times"/>
                <a:ea typeface="Times"/>
                <a:cs typeface="Times"/>
                <a:sym typeface="Times"/>
              </a:rPr>
              <a:t>		</a:t>
            </a:r>
            <a:r>
              <a:rPr b="1" lang="en" sz="1900">
                <a:solidFill>
                  <a:srgbClr val="666666"/>
                </a:solidFill>
                <a:latin typeface="Times"/>
                <a:ea typeface="Times"/>
                <a:cs typeface="Times"/>
                <a:sym typeface="Times"/>
              </a:rPr>
              <a:t>The system is simple and doesn’t require any additional explanation</a:t>
            </a:r>
            <a:endParaRPr b="1" sz="1900">
              <a:solidFill>
                <a:srgbClr val="666666"/>
              </a:solidFill>
              <a:latin typeface="Times"/>
              <a:ea typeface="Times"/>
              <a:cs typeface="Times"/>
              <a:sym typeface="Times"/>
            </a:endParaRPr>
          </a:p>
          <a:p>
            <a:pPr indent="0" lvl="0" marL="457200" rtl="0" algn="l">
              <a:spcBef>
                <a:spcPts val="0"/>
              </a:spcBef>
              <a:spcAft>
                <a:spcPts val="0"/>
              </a:spcAft>
              <a:buNone/>
            </a:pPr>
            <a:r>
              <a:rPr b="1" lang="en" sz="2100">
                <a:solidFill>
                  <a:srgbClr val="666666"/>
                </a:solidFill>
                <a:latin typeface="Times"/>
                <a:ea typeface="Times"/>
                <a:cs typeface="Times"/>
                <a:sym typeface="Times"/>
              </a:rPr>
              <a:t>	</a:t>
            </a:r>
            <a:endParaRPr b="1" sz="2400">
              <a:solidFill>
                <a:srgbClr val="666666"/>
              </a:solidFill>
              <a:latin typeface="Times"/>
              <a:ea typeface="Times"/>
              <a:cs typeface="Times"/>
              <a:sym typeface="Times"/>
            </a:endParaRPr>
          </a:p>
          <a:p>
            <a:pPr indent="0" lvl="0" marL="457200" rtl="0" algn="l">
              <a:spcBef>
                <a:spcPts val="0"/>
              </a:spcBef>
              <a:spcAft>
                <a:spcPts val="0"/>
              </a:spcAft>
              <a:buNone/>
            </a:pPr>
            <a:r>
              <a:rPr b="1" lang="en" sz="1900">
                <a:solidFill>
                  <a:srgbClr val="666666"/>
                </a:solidFill>
                <a:latin typeface="Times"/>
                <a:ea typeface="Times"/>
                <a:cs typeface="Times"/>
                <a:sym typeface="Times"/>
              </a:rPr>
              <a:t>		</a:t>
            </a:r>
            <a:endParaRPr b="1" sz="1900">
              <a:solidFill>
                <a:srgbClr val="666666"/>
              </a:solidFill>
              <a:latin typeface="Times"/>
              <a:ea typeface="Times"/>
              <a:cs typeface="Times"/>
              <a:sym typeface="Times"/>
            </a:endParaRPr>
          </a:p>
        </p:txBody>
      </p:sp>
      <p:sp>
        <p:nvSpPr>
          <p:cNvPr id="213" name="Google Shape;213;p27"/>
          <p:cNvSpPr txBox="1"/>
          <p:nvPr/>
        </p:nvSpPr>
        <p:spPr>
          <a:xfrm>
            <a:off x="4568425" y="4063425"/>
            <a:ext cx="4270800" cy="9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6666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p28"/>
          <p:cNvSpPr/>
          <p:nvPr/>
        </p:nvSpPr>
        <p:spPr>
          <a:xfrm>
            <a:off x="1834650" y="1883100"/>
            <a:ext cx="5474700" cy="1377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500">
                <a:solidFill>
                  <a:schemeClr val="lt1"/>
                </a:solidFill>
                <a:latin typeface="Calibri"/>
                <a:ea typeface="Calibri"/>
                <a:cs typeface="Calibri"/>
                <a:sym typeface="Calibri"/>
              </a:rPr>
              <a:t>THANKYOU</a:t>
            </a:r>
            <a:endParaRPr b="1" sz="32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872075" y="942450"/>
            <a:ext cx="7288200" cy="8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Times"/>
                <a:ea typeface="Times"/>
                <a:cs typeface="Times"/>
                <a:sym typeface="Times"/>
              </a:rPr>
              <a:t>Problem Statement</a:t>
            </a:r>
            <a:endParaRPr b="1" sz="3000">
              <a:solidFill>
                <a:srgbClr val="434343"/>
              </a:solidFill>
              <a:latin typeface="Times"/>
              <a:ea typeface="Times"/>
              <a:cs typeface="Times"/>
              <a:sym typeface="Times"/>
            </a:endParaRPr>
          </a:p>
          <a:p>
            <a:pPr indent="0" lvl="0" marL="0" rtl="0" algn="l">
              <a:spcBef>
                <a:spcPts val="0"/>
              </a:spcBef>
              <a:spcAft>
                <a:spcPts val="0"/>
              </a:spcAft>
              <a:buNone/>
            </a:pPr>
            <a:r>
              <a:t/>
            </a:r>
            <a:endParaRPr/>
          </a:p>
        </p:txBody>
      </p:sp>
      <p:cxnSp>
        <p:nvCxnSpPr>
          <p:cNvPr id="60" name="Google Shape;60;p14"/>
          <p:cNvCxnSpPr/>
          <p:nvPr/>
        </p:nvCxnSpPr>
        <p:spPr>
          <a:xfrm>
            <a:off x="872075" y="646050"/>
            <a:ext cx="7288200" cy="0"/>
          </a:xfrm>
          <a:prstGeom prst="straightConnector1">
            <a:avLst/>
          </a:prstGeom>
          <a:noFill/>
          <a:ln cap="flat" cmpd="sng" w="38100">
            <a:solidFill>
              <a:srgbClr val="999999"/>
            </a:solidFill>
            <a:prstDash val="solid"/>
            <a:round/>
            <a:headEnd len="med" w="med" type="none"/>
            <a:tailEnd len="med" w="med" type="none"/>
          </a:ln>
        </p:spPr>
      </p:cxnSp>
      <p:sp>
        <p:nvSpPr>
          <p:cNvPr id="61" name="Google Shape;61;p14"/>
          <p:cNvSpPr txBox="1"/>
          <p:nvPr/>
        </p:nvSpPr>
        <p:spPr>
          <a:xfrm>
            <a:off x="872025" y="1779350"/>
            <a:ext cx="7288200" cy="28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666666"/>
                </a:solidFill>
              </a:rPr>
              <a:t>Every place has its own story, it’s always fascinating to see and feel those stories which have been presented to us in the form of sculptures, buildings, temples, forts or in any form.</a:t>
            </a:r>
            <a:endParaRPr b="1" sz="1800">
              <a:solidFill>
                <a:srgbClr val="666666"/>
              </a:solidFill>
            </a:endParaRPr>
          </a:p>
          <a:p>
            <a:pPr indent="0" lvl="0" marL="0" rtl="0" algn="l">
              <a:spcBef>
                <a:spcPts val="0"/>
              </a:spcBef>
              <a:spcAft>
                <a:spcPts val="0"/>
              </a:spcAft>
              <a:buNone/>
            </a:pPr>
            <a:r>
              <a:rPr b="1" lang="en" sz="1800">
                <a:solidFill>
                  <a:srgbClr val="666666"/>
                </a:solidFill>
              </a:rPr>
              <a:t>Some people visit new places for adventure, where as some people to spend quality time with family and friends. Some people will be interested in the history of the new places whereas some people don't care. </a:t>
            </a:r>
            <a:endParaRPr b="1" sz="1800">
              <a:solidFill>
                <a:srgbClr val="666666"/>
              </a:solidFill>
            </a:endParaRPr>
          </a:p>
          <a:p>
            <a:pPr indent="0" lvl="0" marL="0" rtl="0" algn="l">
              <a:spcBef>
                <a:spcPts val="0"/>
              </a:spcBef>
              <a:spcAft>
                <a:spcPts val="0"/>
              </a:spcAft>
              <a:buClr>
                <a:schemeClr val="dk1"/>
              </a:buClr>
              <a:buSzPts val="1100"/>
              <a:buFont typeface="Arial"/>
              <a:buNone/>
            </a:pPr>
            <a:r>
              <a:rPr b="1" lang="en" sz="1800">
                <a:solidFill>
                  <a:srgbClr val="666666"/>
                </a:solidFill>
              </a:rPr>
              <a:t>We should to have an application that should take care of all such things. It should also take care of other problems that a tourist might face when he/she visits a new place.</a:t>
            </a:r>
            <a:endParaRPr b="1" sz="1800">
              <a:solidFill>
                <a:srgbClr val="666666"/>
              </a:solidFill>
            </a:endParaRPr>
          </a:p>
          <a:p>
            <a:pPr indent="0" lvl="0" marL="0" rtl="0" algn="l">
              <a:spcBef>
                <a:spcPts val="0"/>
              </a:spcBef>
              <a:spcAft>
                <a:spcPts val="0"/>
              </a:spcAft>
              <a:buClr>
                <a:schemeClr val="dk1"/>
              </a:buClr>
              <a:buSzPts val="1100"/>
              <a:buFont typeface="Arial"/>
              <a:buNone/>
            </a:pPr>
            <a:r>
              <a:t/>
            </a:r>
            <a:endParaRPr b="1">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65" name="Shape 65"/>
        <p:cNvGrpSpPr/>
        <p:nvPr/>
      </p:nvGrpSpPr>
      <p:grpSpPr>
        <a:xfrm>
          <a:off x="0" y="0"/>
          <a:ext cx="0" cy="0"/>
          <a:chOff x="0" y="0"/>
          <a:chExt cx="0" cy="0"/>
        </a:xfrm>
      </p:grpSpPr>
      <p:sp>
        <p:nvSpPr>
          <p:cNvPr id="66" name="Google Shape;66;p15"/>
          <p:cNvSpPr/>
          <p:nvPr/>
        </p:nvSpPr>
        <p:spPr>
          <a:xfrm>
            <a:off x="4184800" y="527325"/>
            <a:ext cx="1917900" cy="1046100"/>
          </a:xfrm>
          <a:prstGeom prst="cloudCallout">
            <a:avLst>
              <a:gd fmla="val -4543" name="adj1"/>
              <a:gd fmla="val 124687"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nvSpPr>
        <p:spPr>
          <a:xfrm>
            <a:off x="4572000" y="818750"/>
            <a:ext cx="1203000" cy="615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I’m new to this place</a:t>
            </a:r>
            <a:endParaRPr b="1">
              <a:solidFill>
                <a:schemeClr val="lt1"/>
              </a:solidFill>
            </a:endParaRPr>
          </a:p>
        </p:txBody>
      </p:sp>
      <p:pic>
        <p:nvPicPr>
          <p:cNvPr id="68" name="Google Shape;68;p15"/>
          <p:cNvPicPr preferRelativeResize="0"/>
          <p:nvPr/>
        </p:nvPicPr>
        <p:blipFill>
          <a:blip r:embed="rId3">
            <a:alphaModFix/>
          </a:blip>
          <a:stretch>
            <a:fillRect/>
          </a:stretch>
        </p:blipFill>
        <p:spPr>
          <a:xfrm>
            <a:off x="3866313" y="2571750"/>
            <a:ext cx="2108775" cy="2108775"/>
          </a:xfrm>
          <a:prstGeom prst="rect">
            <a:avLst/>
          </a:prstGeom>
          <a:noFill/>
          <a:ln>
            <a:noFill/>
          </a:ln>
        </p:spPr>
      </p:pic>
      <p:sp>
        <p:nvSpPr>
          <p:cNvPr id="69" name="Google Shape;69;p15"/>
          <p:cNvSpPr/>
          <p:nvPr/>
        </p:nvSpPr>
        <p:spPr>
          <a:xfrm>
            <a:off x="6486775" y="265725"/>
            <a:ext cx="2108700" cy="1569300"/>
          </a:xfrm>
          <a:prstGeom prst="cloudCallout">
            <a:avLst>
              <a:gd fmla="val -92190" name="adj1"/>
              <a:gd fmla="val 97561"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nvSpPr>
        <p:spPr>
          <a:xfrm>
            <a:off x="6852475" y="419325"/>
            <a:ext cx="1377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I want to visit all the beautiful places near by</a:t>
            </a:r>
            <a:endParaRPr b="1">
              <a:solidFill>
                <a:schemeClr val="lt1"/>
              </a:solidFill>
            </a:endParaRPr>
          </a:p>
        </p:txBody>
      </p:sp>
      <p:sp>
        <p:nvSpPr>
          <p:cNvPr id="71" name="Google Shape;71;p15"/>
          <p:cNvSpPr/>
          <p:nvPr/>
        </p:nvSpPr>
        <p:spPr>
          <a:xfrm>
            <a:off x="6852475" y="1988625"/>
            <a:ext cx="2108700" cy="1673700"/>
          </a:xfrm>
          <a:prstGeom prst="cloudCallout">
            <a:avLst>
              <a:gd fmla="val -107052" name="adj1"/>
              <a:gd fmla="val 2085"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7218175" y="2302425"/>
            <a:ext cx="1377300" cy="10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But I don’t know where to start from!!</a:t>
            </a:r>
            <a:endParaRPr b="1">
              <a:solidFill>
                <a:schemeClr val="lt1"/>
              </a:solidFill>
            </a:endParaRPr>
          </a:p>
          <a:p>
            <a:pPr indent="0" lvl="0" marL="0" rtl="0" algn="l">
              <a:spcBef>
                <a:spcPts val="0"/>
              </a:spcBef>
              <a:spcAft>
                <a:spcPts val="0"/>
              </a:spcAft>
              <a:buNone/>
            </a:pPr>
            <a:r>
              <a:rPr b="1" lang="en">
                <a:solidFill>
                  <a:schemeClr val="lt1"/>
                </a:solidFill>
              </a:rPr>
              <a:t>Let me hire a tourist guide</a:t>
            </a:r>
            <a:endParaRPr b="1">
              <a:solidFill>
                <a:schemeClr val="lt1"/>
              </a:solidFill>
            </a:endParaRPr>
          </a:p>
        </p:txBody>
      </p:sp>
      <p:sp>
        <p:nvSpPr>
          <p:cNvPr id="73" name="Google Shape;73;p15"/>
          <p:cNvSpPr txBox="1"/>
          <p:nvPr/>
        </p:nvSpPr>
        <p:spPr>
          <a:xfrm>
            <a:off x="0" y="1013025"/>
            <a:ext cx="3866400" cy="10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434343"/>
                </a:solidFill>
                <a:latin typeface="Times"/>
                <a:ea typeface="Times"/>
                <a:cs typeface="Times"/>
                <a:sym typeface="Times"/>
              </a:rPr>
              <a:t>INCEPTION</a:t>
            </a:r>
            <a:endParaRPr b="1" sz="3000">
              <a:solidFill>
                <a:srgbClr val="434343"/>
              </a:solidFill>
              <a:latin typeface="Times"/>
              <a:ea typeface="Times"/>
              <a:cs typeface="Times"/>
              <a:sym typeface="Times"/>
            </a:endParaRPr>
          </a:p>
        </p:txBody>
      </p:sp>
      <p:sp>
        <p:nvSpPr>
          <p:cNvPr id="74" name="Google Shape;74;p15"/>
          <p:cNvSpPr txBox="1"/>
          <p:nvPr/>
        </p:nvSpPr>
        <p:spPr>
          <a:xfrm>
            <a:off x="837200" y="2006025"/>
            <a:ext cx="2458500" cy="23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666666"/>
                </a:solidFill>
              </a:rPr>
              <a:t>Lets imagine ourselves in the shoes of a traveller to have a look at some of the  problems that he might face.</a:t>
            </a:r>
            <a:endParaRPr b="1" sz="20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658000" y="2175125"/>
            <a:ext cx="1399675" cy="2267824"/>
          </a:xfrm>
          <a:prstGeom prst="rect">
            <a:avLst/>
          </a:prstGeom>
          <a:noFill/>
          <a:ln>
            <a:noFill/>
          </a:ln>
        </p:spPr>
      </p:pic>
      <p:pic>
        <p:nvPicPr>
          <p:cNvPr id="80" name="Google Shape;80;p16"/>
          <p:cNvPicPr preferRelativeResize="0"/>
          <p:nvPr/>
        </p:nvPicPr>
        <p:blipFill>
          <a:blip r:embed="rId4">
            <a:alphaModFix/>
          </a:blip>
          <a:stretch>
            <a:fillRect/>
          </a:stretch>
        </p:blipFill>
        <p:spPr>
          <a:xfrm>
            <a:off x="4825276" y="2175125"/>
            <a:ext cx="2267825" cy="2267825"/>
          </a:xfrm>
          <a:prstGeom prst="rect">
            <a:avLst/>
          </a:prstGeom>
          <a:noFill/>
          <a:ln>
            <a:noFill/>
          </a:ln>
        </p:spPr>
      </p:pic>
      <p:sp>
        <p:nvSpPr>
          <p:cNvPr id="81" name="Google Shape;81;p16"/>
          <p:cNvSpPr/>
          <p:nvPr/>
        </p:nvSpPr>
        <p:spPr>
          <a:xfrm>
            <a:off x="3714050" y="384525"/>
            <a:ext cx="3190800" cy="1604100"/>
          </a:xfrm>
          <a:prstGeom prst="cloudCallout">
            <a:avLst>
              <a:gd fmla="val 7376" name="adj1"/>
              <a:gd fmla="val 69562"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4167400" y="715800"/>
            <a:ext cx="20748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Hey!! I’m new to this place, Can you take me to all the best places here.</a:t>
            </a:r>
            <a:endParaRPr b="1">
              <a:solidFill>
                <a:schemeClr val="lt1"/>
              </a:solidFill>
            </a:endParaRPr>
          </a:p>
        </p:txBody>
      </p:sp>
      <p:sp>
        <p:nvSpPr>
          <p:cNvPr id="83" name="Google Shape;83;p16"/>
          <p:cNvSpPr txBox="1"/>
          <p:nvPr/>
        </p:nvSpPr>
        <p:spPr>
          <a:xfrm>
            <a:off x="4272000" y="733225"/>
            <a:ext cx="20748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That’s too costly</a:t>
            </a:r>
            <a:endParaRPr b="1">
              <a:solidFill>
                <a:schemeClr val="lt1"/>
              </a:solidFill>
            </a:endParaRPr>
          </a:p>
        </p:txBody>
      </p:sp>
      <p:sp>
        <p:nvSpPr>
          <p:cNvPr id="84" name="Google Shape;84;p16"/>
          <p:cNvSpPr/>
          <p:nvPr/>
        </p:nvSpPr>
        <p:spPr>
          <a:xfrm>
            <a:off x="1534625" y="294600"/>
            <a:ext cx="2108700" cy="1673700"/>
          </a:xfrm>
          <a:prstGeom prst="cloudCallout">
            <a:avLst>
              <a:gd fmla="val -28502" name="adj1"/>
              <a:gd fmla="val 85481"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nvSpPr>
        <p:spPr>
          <a:xfrm>
            <a:off x="1935650" y="628600"/>
            <a:ext cx="1290300" cy="10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Ohh Sure!!</a:t>
            </a:r>
            <a:endParaRPr b="1">
              <a:solidFill>
                <a:schemeClr val="lt1"/>
              </a:solidFill>
            </a:endParaRPr>
          </a:p>
          <a:p>
            <a:pPr indent="0" lvl="0" marL="0" rtl="0" algn="l">
              <a:spcBef>
                <a:spcPts val="0"/>
              </a:spcBef>
              <a:spcAft>
                <a:spcPts val="0"/>
              </a:spcAft>
              <a:buNone/>
            </a:pPr>
            <a:r>
              <a:rPr b="1" lang="en">
                <a:solidFill>
                  <a:schemeClr val="lt1"/>
                </a:solidFill>
              </a:rPr>
              <a:t>You need to pay 1000 bugs for one day</a:t>
            </a:r>
            <a:endParaRPr b="1">
              <a:solidFill>
                <a:schemeClr val="lt1"/>
              </a:solidFill>
            </a:endParaRPr>
          </a:p>
        </p:txBody>
      </p:sp>
      <p:sp>
        <p:nvSpPr>
          <p:cNvPr id="86" name="Google Shape;86;p16"/>
          <p:cNvSpPr txBox="1"/>
          <p:nvPr/>
        </p:nvSpPr>
        <p:spPr>
          <a:xfrm>
            <a:off x="1839800" y="727300"/>
            <a:ext cx="1482000" cy="8313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That’s a fixed rate!!</a:t>
            </a:r>
            <a:endParaRPr b="1">
              <a:solidFill>
                <a:schemeClr val="lt1"/>
              </a:solidFill>
            </a:endParaRPr>
          </a:p>
        </p:txBody>
      </p:sp>
      <p:sp>
        <p:nvSpPr>
          <p:cNvPr id="87" name="Google Shape;87;p16"/>
          <p:cNvSpPr txBox="1"/>
          <p:nvPr/>
        </p:nvSpPr>
        <p:spPr>
          <a:xfrm>
            <a:off x="4289450" y="820400"/>
            <a:ext cx="1813200" cy="6102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But!!</a:t>
            </a:r>
            <a:endParaRPr b="1">
              <a:solidFill>
                <a:schemeClr val="lt1"/>
              </a:solidFill>
            </a:endParaRPr>
          </a:p>
        </p:txBody>
      </p:sp>
      <p:sp>
        <p:nvSpPr>
          <p:cNvPr id="88" name="Google Shape;88;p16"/>
          <p:cNvSpPr txBox="1"/>
          <p:nvPr/>
        </p:nvSpPr>
        <p:spPr>
          <a:xfrm>
            <a:off x="3679200" y="3104475"/>
            <a:ext cx="7336800" cy="85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9" name="Google Shape;89;p16"/>
          <p:cNvSpPr txBox="1"/>
          <p:nvPr/>
        </p:nvSpPr>
        <p:spPr>
          <a:xfrm>
            <a:off x="1900775" y="698350"/>
            <a:ext cx="1399800" cy="855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Okay… Don’t waste my time..Find someone else</a:t>
            </a:r>
            <a:endParaRPr b="1">
              <a:solidFill>
                <a:schemeClr val="lt1"/>
              </a:solidFill>
            </a:endParaRPr>
          </a:p>
          <a:p>
            <a:pPr indent="0" lvl="0" marL="0" rtl="0" algn="l">
              <a:spcBef>
                <a:spcPts val="0"/>
              </a:spcBef>
              <a:spcAft>
                <a:spcPts val="0"/>
              </a:spcAft>
              <a:buNone/>
            </a:pPr>
            <a:r>
              <a:t/>
            </a:r>
            <a:endParaRPr b="1">
              <a:solidFill>
                <a:schemeClr val="lt1"/>
              </a:solidFill>
            </a:endParaRPr>
          </a:p>
        </p:txBody>
      </p:sp>
      <p:sp>
        <p:nvSpPr>
          <p:cNvPr id="90" name="Google Shape;90;p16"/>
          <p:cNvSpPr txBox="1"/>
          <p:nvPr/>
        </p:nvSpPr>
        <p:spPr>
          <a:xfrm>
            <a:off x="4272075" y="733250"/>
            <a:ext cx="1813200" cy="10287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I wish I had someone to help me out here!!</a:t>
            </a:r>
            <a:endParaRPr b="1">
              <a:solidFill>
                <a:schemeClr val="lt1"/>
              </a:solidFill>
            </a:endParaRPr>
          </a:p>
        </p:txBody>
      </p:sp>
      <p:sp>
        <p:nvSpPr>
          <p:cNvPr id="91" name="Google Shape;91;p16"/>
          <p:cNvSpPr txBox="1"/>
          <p:nvPr/>
        </p:nvSpPr>
        <p:spPr>
          <a:xfrm>
            <a:off x="658000" y="698350"/>
            <a:ext cx="3190800" cy="43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Times"/>
                <a:ea typeface="Times"/>
                <a:cs typeface="Times"/>
                <a:sym typeface="Times"/>
              </a:rPr>
              <a:t>We are delighted to present you </a:t>
            </a:r>
            <a:endParaRPr b="1" sz="3000">
              <a:solidFill>
                <a:srgbClr val="434343"/>
              </a:solidFill>
              <a:latin typeface="Times"/>
              <a:ea typeface="Times"/>
              <a:cs typeface="Times"/>
              <a:sym typeface="Times"/>
            </a:endParaRPr>
          </a:p>
          <a:p>
            <a:pPr indent="0" lvl="0" marL="0" rtl="0" algn="l">
              <a:spcBef>
                <a:spcPts val="0"/>
              </a:spcBef>
              <a:spcAft>
                <a:spcPts val="0"/>
              </a:spcAft>
              <a:buNone/>
            </a:pPr>
            <a:r>
              <a:t/>
            </a:r>
            <a:endParaRPr b="1" sz="3000">
              <a:solidFill>
                <a:srgbClr val="434343"/>
              </a:solidFill>
              <a:latin typeface="Times"/>
              <a:ea typeface="Times"/>
              <a:cs typeface="Times"/>
              <a:sym typeface="Times"/>
            </a:endParaRPr>
          </a:p>
          <a:p>
            <a:pPr indent="0" lvl="0" marL="0" rtl="0" algn="l">
              <a:spcBef>
                <a:spcPts val="0"/>
              </a:spcBef>
              <a:spcAft>
                <a:spcPts val="0"/>
              </a:spcAft>
              <a:buNone/>
            </a:pPr>
            <a:r>
              <a:rPr b="1" lang="en" sz="3000">
                <a:solidFill>
                  <a:srgbClr val="434343"/>
                </a:solidFill>
                <a:latin typeface="Times"/>
                <a:ea typeface="Times"/>
                <a:cs typeface="Times"/>
                <a:sym typeface="Times"/>
              </a:rPr>
              <a:t>“WORLD TRAVELLER”</a:t>
            </a:r>
            <a:endParaRPr b="1" sz="3000">
              <a:solidFill>
                <a:srgbClr val="434343"/>
              </a:solidFill>
              <a:latin typeface="Times"/>
              <a:ea typeface="Times"/>
              <a:cs typeface="Times"/>
              <a:sym typeface="Time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2"/>
                                        </p:tgtEl>
                                      </p:cBhvr>
                                    </p:animEffect>
                                    <p:set>
                                      <p:cBhvr>
                                        <p:cTn dur="1" fill="hold">
                                          <p:stCondLst>
                                            <p:cond delay="1000"/>
                                          </p:stCondLst>
                                        </p:cTn>
                                        <p:tgtEl>
                                          <p:spTgt spid="8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5"/>
                                        </p:tgtEl>
                                      </p:cBhvr>
                                    </p:animEffect>
                                    <p:set>
                                      <p:cBhvr>
                                        <p:cTn dur="1" fill="hold">
                                          <p:stCondLst>
                                            <p:cond delay="1000"/>
                                          </p:stCondLst>
                                        </p:cTn>
                                        <p:tgtEl>
                                          <p:spTgt spid="8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3"/>
                                        </p:tgtEl>
                                      </p:cBhvr>
                                    </p:animEffect>
                                    <p:set>
                                      <p:cBhvr>
                                        <p:cTn dur="1" fill="hold">
                                          <p:stCondLst>
                                            <p:cond delay="1000"/>
                                          </p:stCondLst>
                                        </p:cTn>
                                        <p:tgtEl>
                                          <p:spTgt spid="8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6"/>
                                        </p:tgtEl>
                                      </p:cBhvr>
                                    </p:animEffect>
                                    <p:set>
                                      <p:cBhvr>
                                        <p:cTn dur="1" fill="hold">
                                          <p:stCondLst>
                                            <p:cond delay="1000"/>
                                          </p:stCondLst>
                                        </p:cTn>
                                        <p:tgtEl>
                                          <p:spTgt spid="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7"/>
                                        </p:tgtEl>
                                      </p:cBhvr>
                                    </p:animEffect>
                                    <p:set>
                                      <p:cBhvr>
                                        <p:cTn dur="1" fill="hold">
                                          <p:stCondLst>
                                            <p:cond delay="1000"/>
                                          </p:stCondLst>
                                        </p:cTn>
                                        <p:tgtEl>
                                          <p:spTgt spid="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9"/>
                                        </p:tgtEl>
                                      </p:cBhvr>
                                    </p:animEffect>
                                    <p:set>
                                      <p:cBhvr>
                                        <p:cTn dur="1" fill="hold">
                                          <p:stCondLst>
                                            <p:cond delay="1000"/>
                                          </p:stCondLst>
                                        </p:cTn>
                                        <p:tgtEl>
                                          <p:spTgt spid="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4"/>
                                        </p:tgtEl>
                                      </p:cBhvr>
                                    </p:animEffect>
                                    <p:set>
                                      <p:cBhvr>
                                        <p:cTn dur="1" fill="hold">
                                          <p:stCondLst>
                                            <p:cond delay="1000"/>
                                          </p:stCondLst>
                                        </p:cTn>
                                        <p:tgtEl>
                                          <p:spTgt spid="8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9"/>
                                        </p:tgtEl>
                                      </p:cBhvr>
                                    </p:animEffect>
                                    <p:set>
                                      <p:cBhvr>
                                        <p:cTn dur="1" fill="hold">
                                          <p:stCondLst>
                                            <p:cond delay="1000"/>
                                          </p:stCondLst>
                                        </p:cTn>
                                        <p:tgtEl>
                                          <p:spTgt spid="7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7"/>
          <p:cNvSpPr txBox="1"/>
          <p:nvPr/>
        </p:nvSpPr>
        <p:spPr>
          <a:xfrm>
            <a:off x="802325" y="628625"/>
            <a:ext cx="7131300" cy="59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434343"/>
                </a:solidFill>
                <a:latin typeface="Times"/>
                <a:ea typeface="Times"/>
                <a:cs typeface="Times"/>
                <a:sym typeface="Times"/>
              </a:rPr>
              <a:t>P</a:t>
            </a:r>
            <a:r>
              <a:rPr b="1" lang="en" sz="3000">
                <a:solidFill>
                  <a:srgbClr val="434343"/>
                </a:solidFill>
                <a:latin typeface="Times"/>
                <a:ea typeface="Times"/>
                <a:cs typeface="Times"/>
                <a:sym typeface="Times"/>
              </a:rPr>
              <a:t>roblems Faced During Travelling</a:t>
            </a:r>
            <a:endParaRPr b="1" sz="3000">
              <a:solidFill>
                <a:srgbClr val="434343"/>
              </a:solidFill>
              <a:latin typeface="Times"/>
              <a:ea typeface="Times"/>
              <a:cs typeface="Times"/>
              <a:sym typeface="Time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7" name="Google Shape;97;p17"/>
          <p:cNvPicPr preferRelativeResize="0"/>
          <p:nvPr/>
        </p:nvPicPr>
        <p:blipFill>
          <a:blip r:embed="rId3">
            <a:alphaModFix/>
          </a:blip>
          <a:stretch>
            <a:fillRect/>
          </a:stretch>
        </p:blipFill>
        <p:spPr>
          <a:xfrm>
            <a:off x="1007677" y="1637850"/>
            <a:ext cx="3630472" cy="1658376"/>
          </a:xfrm>
          <a:prstGeom prst="rect">
            <a:avLst/>
          </a:prstGeom>
          <a:noFill/>
          <a:ln>
            <a:noFill/>
          </a:ln>
        </p:spPr>
      </p:pic>
      <p:pic>
        <p:nvPicPr>
          <p:cNvPr id="98" name="Google Shape;98;p17"/>
          <p:cNvPicPr preferRelativeResize="0"/>
          <p:nvPr/>
        </p:nvPicPr>
        <p:blipFill>
          <a:blip r:embed="rId4">
            <a:alphaModFix/>
          </a:blip>
          <a:stretch>
            <a:fillRect/>
          </a:stretch>
        </p:blipFill>
        <p:spPr>
          <a:xfrm>
            <a:off x="4638150" y="1637856"/>
            <a:ext cx="3466122" cy="1658368"/>
          </a:xfrm>
          <a:prstGeom prst="rect">
            <a:avLst/>
          </a:prstGeom>
          <a:noFill/>
          <a:ln>
            <a:noFill/>
          </a:ln>
        </p:spPr>
      </p:pic>
      <p:pic>
        <p:nvPicPr>
          <p:cNvPr id="99" name="Google Shape;99;p17"/>
          <p:cNvPicPr preferRelativeResize="0"/>
          <p:nvPr/>
        </p:nvPicPr>
        <p:blipFill>
          <a:blip r:embed="rId5">
            <a:alphaModFix/>
          </a:blip>
          <a:stretch>
            <a:fillRect/>
          </a:stretch>
        </p:blipFill>
        <p:spPr>
          <a:xfrm>
            <a:off x="1007675" y="3296225"/>
            <a:ext cx="3630476" cy="1694874"/>
          </a:xfrm>
          <a:prstGeom prst="rect">
            <a:avLst/>
          </a:prstGeom>
          <a:noFill/>
          <a:ln>
            <a:noFill/>
          </a:ln>
        </p:spPr>
      </p:pic>
      <p:pic>
        <p:nvPicPr>
          <p:cNvPr id="100" name="Google Shape;100;p17"/>
          <p:cNvPicPr preferRelativeResize="0"/>
          <p:nvPr/>
        </p:nvPicPr>
        <p:blipFill>
          <a:blip r:embed="rId6">
            <a:alphaModFix/>
          </a:blip>
          <a:stretch>
            <a:fillRect/>
          </a:stretch>
        </p:blipFill>
        <p:spPr>
          <a:xfrm>
            <a:off x="4638150" y="3296225"/>
            <a:ext cx="3466125" cy="1694875"/>
          </a:xfrm>
          <a:prstGeom prst="rect">
            <a:avLst/>
          </a:prstGeom>
          <a:noFill/>
          <a:ln>
            <a:noFill/>
          </a:ln>
        </p:spPr>
      </p:pic>
      <p:cxnSp>
        <p:nvCxnSpPr>
          <p:cNvPr id="101" name="Google Shape;101;p17"/>
          <p:cNvCxnSpPr/>
          <p:nvPr/>
        </p:nvCxnSpPr>
        <p:spPr>
          <a:xfrm>
            <a:off x="802325" y="454250"/>
            <a:ext cx="7514700" cy="0"/>
          </a:xfrm>
          <a:prstGeom prst="straightConnector1">
            <a:avLst/>
          </a:prstGeom>
          <a:noFill/>
          <a:ln cap="flat" cmpd="sng" w="38100">
            <a:solidFill>
              <a:srgbClr val="999999"/>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cxnSp>
        <p:nvCxnSpPr>
          <p:cNvPr id="106" name="Google Shape;106;p18"/>
          <p:cNvCxnSpPr/>
          <p:nvPr/>
        </p:nvCxnSpPr>
        <p:spPr>
          <a:xfrm>
            <a:off x="802325" y="576300"/>
            <a:ext cx="7288200" cy="0"/>
          </a:xfrm>
          <a:prstGeom prst="straightConnector1">
            <a:avLst/>
          </a:prstGeom>
          <a:noFill/>
          <a:ln cap="flat" cmpd="sng" w="38100">
            <a:solidFill>
              <a:srgbClr val="999999"/>
            </a:solidFill>
            <a:prstDash val="solid"/>
            <a:round/>
            <a:headEnd len="med" w="med" type="none"/>
            <a:tailEnd len="med" w="med" type="none"/>
          </a:ln>
        </p:spPr>
      </p:cxnSp>
      <p:sp>
        <p:nvSpPr>
          <p:cNvPr id="107" name="Google Shape;107;p18"/>
          <p:cNvSpPr txBox="1"/>
          <p:nvPr/>
        </p:nvSpPr>
        <p:spPr>
          <a:xfrm>
            <a:off x="837200" y="733225"/>
            <a:ext cx="3574200" cy="10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Times"/>
                <a:ea typeface="Times"/>
                <a:cs typeface="Times"/>
                <a:sym typeface="Times"/>
              </a:rPr>
              <a:t>Why don’t people prefer Tourist Guides?</a:t>
            </a:r>
            <a:endParaRPr b="1" sz="3000">
              <a:solidFill>
                <a:srgbClr val="434343"/>
              </a:solidFill>
              <a:latin typeface="Times"/>
              <a:ea typeface="Times"/>
              <a:cs typeface="Times"/>
              <a:sym typeface="Times"/>
            </a:endParaRPr>
          </a:p>
        </p:txBody>
      </p:sp>
      <p:sp>
        <p:nvSpPr>
          <p:cNvPr id="108" name="Google Shape;108;p18"/>
          <p:cNvSpPr txBox="1"/>
          <p:nvPr/>
        </p:nvSpPr>
        <p:spPr>
          <a:xfrm>
            <a:off x="924375" y="2616275"/>
            <a:ext cx="3486900" cy="2074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Times"/>
              <a:buChar char="●"/>
            </a:pPr>
            <a:r>
              <a:rPr b="1" lang="en" sz="1800">
                <a:solidFill>
                  <a:srgbClr val="666666"/>
                </a:solidFill>
                <a:latin typeface="Times"/>
                <a:ea typeface="Times"/>
                <a:cs typeface="Times"/>
                <a:sym typeface="Times"/>
              </a:rPr>
              <a:t>Tourist guides invade people’s privacy</a:t>
            </a:r>
            <a:endParaRPr b="1" sz="1800">
              <a:solidFill>
                <a:srgbClr val="666666"/>
              </a:solidFill>
              <a:latin typeface="Times"/>
              <a:ea typeface="Times"/>
              <a:cs typeface="Times"/>
              <a:sym typeface="Times"/>
            </a:endParaRPr>
          </a:p>
          <a:p>
            <a:pPr indent="0" lvl="0" marL="457200" rtl="0" algn="l">
              <a:spcBef>
                <a:spcPts val="0"/>
              </a:spcBef>
              <a:spcAft>
                <a:spcPts val="0"/>
              </a:spcAft>
              <a:buNone/>
            </a:pPr>
            <a:r>
              <a:t/>
            </a:r>
            <a:endParaRPr b="1" sz="1800">
              <a:solidFill>
                <a:srgbClr val="666666"/>
              </a:solidFill>
              <a:latin typeface="Times"/>
              <a:ea typeface="Times"/>
              <a:cs typeface="Times"/>
              <a:sym typeface="Times"/>
            </a:endParaRPr>
          </a:p>
          <a:p>
            <a:pPr indent="-342900" lvl="0" marL="457200" rtl="0" algn="l">
              <a:spcBef>
                <a:spcPts val="0"/>
              </a:spcBef>
              <a:spcAft>
                <a:spcPts val="0"/>
              </a:spcAft>
              <a:buClr>
                <a:srgbClr val="666666"/>
              </a:buClr>
              <a:buSzPts val="1800"/>
              <a:buFont typeface="Times"/>
              <a:buChar char="●"/>
            </a:pPr>
            <a:r>
              <a:rPr b="1" lang="en" sz="1800">
                <a:solidFill>
                  <a:srgbClr val="666666"/>
                </a:solidFill>
                <a:latin typeface="Times"/>
                <a:ea typeface="Times"/>
                <a:cs typeface="Times"/>
                <a:sym typeface="Times"/>
              </a:rPr>
              <a:t>Charge More</a:t>
            </a:r>
            <a:endParaRPr b="1" sz="1800">
              <a:solidFill>
                <a:srgbClr val="666666"/>
              </a:solidFill>
              <a:latin typeface="Times"/>
              <a:ea typeface="Times"/>
              <a:cs typeface="Times"/>
              <a:sym typeface="Times"/>
            </a:endParaRPr>
          </a:p>
          <a:p>
            <a:pPr indent="0" lvl="0" marL="457200" rtl="0" algn="l">
              <a:spcBef>
                <a:spcPts val="0"/>
              </a:spcBef>
              <a:spcAft>
                <a:spcPts val="0"/>
              </a:spcAft>
              <a:buNone/>
            </a:pPr>
            <a:r>
              <a:t/>
            </a:r>
            <a:endParaRPr b="1" sz="1800">
              <a:solidFill>
                <a:srgbClr val="666666"/>
              </a:solidFill>
              <a:latin typeface="Times"/>
              <a:ea typeface="Times"/>
              <a:cs typeface="Times"/>
              <a:sym typeface="Times"/>
            </a:endParaRPr>
          </a:p>
          <a:p>
            <a:pPr indent="-342900" lvl="0" marL="457200" rtl="0" algn="l">
              <a:spcBef>
                <a:spcPts val="0"/>
              </a:spcBef>
              <a:spcAft>
                <a:spcPts val="0"/>
              </a:spcAft>
              <a:buClr>
                <a:srgbClr val="666666"/>
              </a:buClr>
              <a:buSzPts val="1800"/>
              <a:buFont typeface="Times"/>
              <a:buChar char="●"/>
            </a:pPr>
            <a:r>
              <a:rPr b="1" lang="en" sz="1800">
                <a:solidFill>
                  <a:srgbClr val="666666"/>
                </a:solidFill>
                <a:latin typeface="Times"/>
                <a:ea typeface="Times"/>
                <a:cs typeface="Times"/>
                <a:sym typeface="Times"/>
              </a:rPr>
              <a:t>Some </a:t>
            </a:r>
            <a:r>
              <a:rPr b="1" lang="en" sz="1800">
                <a:solidFill>
                  <a:srgbClr val="666666"/>
                </a:solidFill>
                <a:latin typeface="Times"/>
                <a:ea typeface="Times"/>
                <a:cs typeface="Times"/>
                <a:sym typeface="Times"/>
              </a:rPr>
              <a:t>people</a:t>
            </a:r>
            <a:r>
              <a:rPr b="1" lang="en" sz="1800">
                <a:solidFill>
                  <a:srgbClr val="666666"/>
                </a:solidFill>
                <a:latin typeface="Times"/>
                <a:ea typeface="Times"/>
                <a:cs typeface="Times"/>
                <a:sym typeface="Times"/>
              </a:rPr>
              <a:t> don’t behave properly</a:t>
            </a:r>
            <a:endParaRPr b="1" sz="1800">
              <a:solidFill>
                <a:srgbClr val="666666"/>
              </a:solidFill>
              <a:latin typeface="Times"/>
              <a:ea typeface="Times"/>
              <a:cs typeface="Times"/>
              <a:sym typeface="Times"/>
            </a:endParaRPr>
          </a:p>
        </p:txBody>
      </p:sp>
      <p:pic>
        <p:nvPicPr>
          <p:cNvPr id="109" name="Google Shape;109;p18" title="Points scored"/>
          <p:cNvPicPr preferRelativeResize="0"/>
          <p:nvPr/>
        </p:nvPicPr>
        <p:blipFill>
          <a:blip r:embed="rId3">
            <a:alphaModFix/>
          </a:blip>
          <a:stretch>
            <a:fillRect/>
          </a:stretch>
        </p:blipFill>
        <p:spPr>
          <a:xfrm>
            <a:off x="4411275" y="1339100"/>
            <a:ext cx="4427925" cy="2737934"/>
          </a:xfrm>
          <a:prstGeom prst="rect">
            <a:avLst/>
          </a:prstGeom>
          <a:noFill/>
          <a:ln>
            <a:noFill/>
          </a:ln>
        </p:spPr>
      </p:pic>
      <p:sp>
        <p:nvSpPr>
          <p:cNvPr id="110" name="Google Shape;110;p18"/>
          <p:cNvSpPr txBox="1"/>
          <p:nvPr/>
        </p:nvSpPr>
        <p:spPr>
          <a:xfrm>
            <a:off x="4568425" y="4063425"/>
            <a:ext cx="4270800" cy="9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rPr>
              <a:t>Group A : People who don’t prefer using tourist guides.</a:t>
            </a:r>
            <a:endParaRPr b="1">
              <a:solidFill>
                <a:srgbClr val="666666"/>
              </a:solidFill>
            </a:endParaRPr>
          </a:p>
          <a:p>
            <a:pPr indent="0" lvl="0" marL="0" rtl="0" algn="l">
              <a:spcBef>
                <a:spcPts val="0"/>
              </a:spcBef>
              <a:spcAft>
                <a:spcPts val="0"/>
              </a:spcAft>
              <a:buNone/>
            </a:pPr>
            <a:r>
              <a:rPr b="1" lang="en">
                <a:solidFill>
                  <a:srgbClr val="666666"/>
                </a:solidFill>
              </a:rPr>
              <a:t>Group B : People who wish to prefer tourist guides</a:t>
            </a:r>
            <a:endParaRPr b="1">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cxnSp>
        <p:nvCxnSpPr>
          <p:cNvPr id="115" name="Google Shape;115;p19"/>
          <p:cNvCxnSpPr/>
          <p:nvPr/>
        </p:nvCxnSpPr>
        <p:spPr>
          <a:xfrm>
            <a:off x="802325" y="576300"/>
            <a:ext cx="7288200" cy="0"/>
          </a:xfrm>
          <a:prstGeom prst="straightConnector1">
            <a:avLst/>
          </a:prstGeom>
          <a:noFill/>
          <a:ln cap="flat" cmpd="sng" w="38100">
            <a:solidFill>
              <a:srgbClr val="999999"/>
            </a:solidFill>
            <a:prstDash val="solid"/>
            <a:round/>
            <a:headEnd len="med" w="med" type="none"/>
            <a:tailEnd len="med" w="med" type="none"/>
          </a:ln>
        </p:spPr>
      </p:cxnSp>
      <p:sp>
        <p:nvSpPr>
          <p:cNvPr id="116" name="Google Shape;116;p19"/>
          <p:cNvSpPr txBox="1"/>
          <p:nvPr/>
        </p:nvSpPr>
        <p:spPr>
          <a:xfrm>
            <a:off x="837200" y="733225"/>
            <a:ext cx="5160900" cy="10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Times"/>
                <a:ea typeface="Times"/>
                <a:cs typeface="Times"/>
                <a:sym typeface="Times"/>
              </a:rPr>
              <a:t>Why World Traveller?</a:t>
            </a:r>
            <a:endParaRPr b="1" sz="3000">
              <a:solidFill>
                <a:srgbClr val="434343"/>
              </a:solidFill>
              <a:latin typeface="Times"/>
              <a:ea typeface="Times"/>
              <a:cs typeface="Times"/>
              <a:sym typeface="Times"/>
            </a:endParaRPr>
          </a:p>
        </p:txBody>
      </p:sp>
      <p:sp>
        <p:nvSpPr>
          <p:cNvPr id="117" name="Google Shape;117;p19"/>
          <p:cNvSpPr txBox="1"/>
          <p:nvPr/>
        </p:nvSpPr>
        <p:spPr>
          <a:xfrm>
            <a:off x="924375" y="2272850"/>
            <a:ext cx="3486900" cy="2418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Times"/>
              <a:buChar char="●"/>
            </a:pPr>
            <a:r>
              <a:rPr b="1" lang="en" sz="1800">
                <a:solidFill>
                  <a:srgbClr val="666666"/>
                </a:solidFill>
                <a:latin typeface="Times"/>
                <a:ea typeface="Times"/>
                <a:cs typeface="Times"/>
                <a:sym typeface="Times"/>
              </a:rPr>
              <a:t>No issues with language</a:t>
            </a:r>
            <a:endParaRPr b="1" sz="1800">
              <a:solidFill>
                <a:srgbClr val="666666"/>
              </a:solidFill>
              <a:latin typeface="Times"/>
              <a:ea typeface="Times"/>
              <a:cs typeface="Times"/>
              <a:sym typeface="Times"/>
            </a:endParaRPr>
          </a:p>
          <a:p>
            <a:pPr indent="0" lvl="0" marL="457200" rtl="0" algn="l">
              <a:spcBef>
                <a:spcPts val="0"/>
              </a:spcBef>
              <a:spcAft>
                <a:spcPts val="0"/>
              </a:spcAft>
              <a:buNone/>
            </a:pPr>
            <a:r>
              <a:t/>
            </a:r>
            <a:endParaRPr b="1" sz="1800">
              <a:solidFill>
                <a:srgbClr val="666666"/>
              </a:solidFill>
              <a:latin typeface="Times"/>
              <a:ea typeface="Times"/>
              <a:cs typeface="Times"/>
              <a:sym typeface="Times"/>
            </a:endParaRPr>
          </a:p>
          <a:p>
            <a:pPr indent="-342900" lvl="0" marL="457200" rtl="0" algn="l">
              <a:spcBef>
                <a:spcPts val="0"/>
              </a:spcBef>
              <a:spcAft>
                <a:spcPts val="0"/>
              </a:spcAft>
              <a:buClr>
                <a:srgbClr val="666666"/>
              </a:buClr>
              <a:buSzPts val="1800"/>
              <a:buFont typeface="Times"/>
              <a:buChar char="●"/>
            </a:pPr>
            <a:r>
              <a:rPr b="1" lang="en" sz="1800">
                <a:solidFill>
                  <a:srgbClr val="666666"/>
                </a:solidFill>
                <a:latin typeface="Times"/>
                <a:ea typeface="Times"/>
                <a:cs typeface="Times"/>
                <a:sym typeface="Times"/>
              </a:rPr>
              <a:t>No issues with privacy</a:t>
            </a:r>
            <a:endParaRPr b="1" sz="1800">
              <a:solidFill>
                <a:srgbClr val="666666"/>
              </a:solidFill>
              <a:latin typeface="Times"/>
              <a:ea typeface="Times"/>
              <a:cs typeface="Times"/>
              <a:sym typeface="Times"/>
            </a:endParaRPr>
          </a:p>
          <a:p>
            <a:pPr indent="0" lvl="0" marL="457200" rtl="0" algn="l">
              <a:spcBef>
                <a:spcPts val="0"/>
              </a:spcBef>
              <a:spcAft>
                <a:spcPts val="0"/>
              </a:spcAft>
              <a:buNone/>
            </a:pPr>
            <a:r>
              <a:t/>
            </a:r>
            <a:endParaRPr b="1" sz="1800">
              <a:solidFill>
                <a:srgbClr val="666666"/>
              </a:solidFill>
              <a:latin typeface="Times"/>
              <a:ea typeface="Times"/>
              <a:cs typeface="Times"/>
              <a:sym typeface="Times"/>
            </a:endParaRPr>
          </a:p>
          <a:p>
            <a:pPr indent="-342900" lvl="0" marL="457200" rtl="0" algn="l">
              <a:spcBef>
                <a:spcPts val="0"/>
              </a:spcBef>
              <a:spcAft>
                <a:spcPts val="0"/>
              </a:spcAft>
              <a:buClr>
                <a:srgbClr val="666666"/>
              </a:buClr>
              <a:buSzPts val="1800"/>
              <a:buFont typeface="Times"/>
              <a:buChar char="●"/>
            </a:pPr>
            <a:r>
              <a:rPr b="1" lang="en" sz="1800">
                <a:solidFill>
                  <a:srgbClr val="666666"/>
                </a:solidFill>
                <a:latin typeface="Times"/>
                <a:ea typeface="Times"/>
                <a:cs typeface="Times"/>
                <a:sym typeface="Times"/>
              </a:rPr>
              <a:t>More than one options available</a:t>
            </a:r>
            <a:endParaRPr b="1" sz="1800">
              <a:solidFill>
                <a:srgbClr val="666666"/>
              </a:solidFill>
              <a:latin typeface="Times"/>
              <a:ea typeface="Times"/>
              <a:cs typeface="Times"/>
              <a:sym typeface="Times"/>
            </a:endParaRPr>
          </a:p>
          <a:p>
            <a:pPr indent="-342900" lvl="0" marL="457200" rtl="0" algn="l">
              <a:spcBef>
                <a:spcPts val="0"/>
              </a:spcBef>
              <a:spcAft>
                <a:spcPts val="0"/>
              </a:spcAft>
              <a:buClr>
                <a:srgbClr val="666666"/>
              </a:buClr>
              <a:buSzPts val="1800"/>
              <a:buFont typeface="Times"/>
              <a:buChar char="●"/>
            </a:pPr>
            <a:r>
              <a:rPr b="1" lang="en" sz="1800">
                <a:solidFill>
                  <a:srgbClr val="666666"/>
                </a:solidFill>
                <a:latin typeface="Times"/>
                <a:ea typeface="Times"/>
                <a:cs typeface="Times"/>
                <a:sym typeface="Times"/>
              </a:rPr>
              <a:t>Best facilities at low prices</a:t>
            </a:r>
            <a:endParaRPr b="1" sz="1800">
              <a:solidFill>
                <a:srgbClr val="666666"/>
              </a:solidFill>
              <a:latin typeface="Times"/>
              <a:ea typeface="Times"/>
              <a:cs typeface="Times"/>
              <a:sym typeface="Times"/>
            </a:endParaRPr>
          </a:p>
          <a:p>
            <a:pPr indent="0" lvl="0" marL="457200" rtl="0" algn="l">
              <a:spcBef>
                <a:spcPts val="0"/>
              </a:spcBef>
              <a:spcAft>
                <a:spcPts val="0"/>
              </a:spcAft>
              <a:buNone/>
            </a:pPr>
            <a:r>
              <a:t/>
            </a:r>
            <a:endParaRPr b="1" sz="1800">
              <a:solidFill>
                <a:srgbClr val="666666"/>
              </a:solidFill>
              <a:latin typeface="Times"/>
              <a:ea typeface="Times"/>
              <a:cs typeface="Times"/>
              <a:sym typeface="Times"/>
            </a:endParaRPr>
          </a:p>
          <a:p>
            <a:pPr indent="0" lvl="0" marL="457200" rtl="0" algn="l">
              <a:spcBef>
                <a:spcPts val="0"/>
              </a:spcBef>
              <a:spcAft>
                <a:spcPts val="0"/>
              </a:spcAft>
              <a:buNone/>
            </a:pPr>
            <a:r>
              <a:t/>
            </a:r>
            <a:endParaRPr b="1" sz="1800">
              <a:solidFill>
                <a:srgbClr val="666666"/>
              </a:solidFill>
              <a:latin typeface="Times"/>
              <a:ea typeface="Times"/>
              <a:cs typeface="Times"/>
              <a:sym typeface="Times"/>
            </a:endParaRPr>
          </a:p>
          <a:p>
            <a:pPr indent="0" lvl="0" marL="457200" rtl="0" algn="l">
              <a:spcBef>
                <a:spcPts val="0"/>
              </a:spcBef>
              <a:spcAft>
                <a:spcPts val="0"/>
              </a:spcAft>
              <a:buNone/>
            </a:pPr>
            <a:r>
              <a:t/>
            </a:r>
            <a:endParaRPr b="1" sz="1800">
              <a:solidFill>
                <a:srgbClr val="666666"/>
              </a:solidFill>
              <a:latin typeface="Times"/>
              <a:ea typeface="Times"/>
              <a:cs typeface="Times"/>
              <a:sym typeface="Times"/>
            </a:endParaRPr>
          </a:p>
          <a:p>
            <a:pPr indent="0" lvl="0" marL="0" rtl="0" algn="l">
              <a:spcBef>
                <a:spcPts val="0"/>
              </a:spcBef>
              <a:spcAft>
                <a:spcPts val="0"/>
              </a:spcAft>
              <a:buNone/>
            </a:pPr>
            <a:r>
              <a:t/>
            </a:r>
            <a:endParaRPr b="1" sz="1800">
              <a:solidFill>
                <a:srgbClr val="666666"/>
              </a:solidFill>
              <a:latin typeface="Times"/>
              <a:ea typeface="Times"/>
              <a:cs typeface="Times"/>
              <a:sym typeface="Times"/>
            </a:endParaRPr>
          </a:p>
        </p:txBody>
      </p:sp>
      <p:sp>
        <p:nvSpPr>
          <p:cNvPr id="118" name="Google Shape;118;p19"/>
          <p:cNvSpPr txBox="1"/>
          <p:nvPr/>
        </p:nvSpPr>
        <p:spPr>
          <a:xfrm>
            <a:off x="4568425" y="4063425"/>
            <a:ext cx="4270800" cy="9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666666"/>
              </a:solidFill>
            </a:endParaRPr>
          </a:p>
        </p:txBody>
      </p:sp>
      <p:sp>
        <p:nvSpPr>
          <p:cNvPr id="119" name="Google Shape;119;p19"/>
          <p:cNvSpPr txBox="1"/>
          <p:nvPr/>
        </p:nvSpPr>
        <p:spPr>
          <a:xfrm>
            <a:off x="1011550" y="1570125"/>
            <a:ext cx="3940500" cy="7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666666"/>
                </a:solidFill>
                <a:latin typeface="Times"/>
                <a:ea typeface="Times"/>
                <a:cs typeface="Times"/>
                <a:sym typeface="Times"/>
              </a:rPr>
              <a:t>Basically everything in one app!!!</a:t>
            </a:r>
            <a:endParaRPr b="1" sz="1800">
              <a:solidFill>
                <a:srgbClr val="666666"/>
              </a:solidFill>
              <a:latin typeface="Times"/>
              <a:ea typeface="Times"/>
              <a:cs typeface="Times"/>
              <a:sym typeface="Times"/>
            </a:endParaRPr>
          </a:p>
        </p:txBody>
      </p:sp>
      <p:pic>
        <p:nvPicPr>
          <p:cNvPr id="120" name="Google Shape;120;p19"/>
          <p:cNvPicPr preferRelativeResize="0"/>
          <p:nvPr/>
        </p:nvPicPr>
        <p:blipFill>
          <a:blip r:embed="rId3">
            <a:alphaModFix/>
          </a:blip>
          <a:stretch>
            <a:fillRect/>
          </a:stretch>
        </p:blipFill>
        <p:spPr>
          <a:xfrm>
            <a:off x="5283275" y="1285725"/>
            <a:ext cx="2841101" cy="2975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cxnSp>
        <p:nvCxnSpPr>
          <p:cNvPr id="125" name="Google Shape;125;p20"/>
          <p:cNvCxnSpPr/>
          <p:nvPr/>
        </p:nvCxnSpPr>
        <p:spPr>
          <a:xfrm>
            <a:off x="802325" y="576300"/>
            <a:ext cx="7288200" cy="0"/>
          </a:xfrm>
          <a:prstGeom prst="straightConnector1">
            <a:avLst/>
          </a:prstGeom>
          <a:noFill/>
          <a:ln cap="flat" cmpd="sng" w="38100">
            <a:solidFill>
              <a:srgbClr val="999999"/>
            </a:solidFill>
            <a:prstDash val="solid"/>
            <a:round/>
            <a:headEnd len="med" w="med" type="none"/>
            <a:tailEnd len="med" w="med" type="none"/>
          </a:ln>
        </p:spPr>
      </p:cxnSp>
      <p:sp>
        <p:nvSpPr>
          <p:cNvPr id="126" name="Google Shape;126;p20"/>
          <p:cNvSpPr txBox="1"/>
          <p:nvPr/>
        </p:nvSpPr>
        <p:spPr>
          <a:xfrm>
            <a:off x="837200" y="733225"/>
            <a:ext cx="5160900" cy="10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Times"/>
                <a:ea typeface="Times"/>
                <a:cs typeface="Times"/>
                <a:sym typeface="Times"/>
              </a:rPr>
              <a:t>LOW FIDELITY PROTOTYPE</a:t>
            </a:r>
            <a:endParaRPr b="1" sz="3000">
              <a:solidFill>
                <a:srgbClr val="434343"/>
              </a:solidFill>
              <a:latin typeface="Times"/>
              <a:ea typeface="Times"/>
              <a:cs typeface="Times"/>
              <a:sym typeface="Times"/>
            </a:endParaRPr>
          </a:p>
        </p:txBody>
      </p:sp>
      <p:sp>
        <p:nvSpPr>
          <p:cNvPr id="127" name="Google Shape;127;p20"/>
          <p:cNvSpPr txBox="1"/>
          <p:nvPr/>
        </p:nvSpPr>
        <p:spPr>
          <a:xfrm>
            <a:off x="694150" y="2093200"/>
            <a:ext cx="3486900" cy="25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666666"/>
                </a:solidFill>
                <a:latin typeface="Times"/>
                <a:ea typeface="Times"/>
                <a:cs typeface="Times"/>
                <a:sym typeface="Times"/>
              </a:rPr>
              <a:t>The user can customise the app according to his needs :</a:t>
            </a:r>
            <a:endParaRPr b="1" sz="1800">
              <a:solidFill>
                <a:srgbClr val="666666"/>
              </a:solidFill>
              <a:latin typeface="Times"/>
              <a:ea typeface="Times"/>
              <a:cs typeface="Times"/>
              <a:sym typeface="Times"/>
            </a:endParaRPr>
          </a:p>
          <a:p>
            <a:pPr indent="-342900" lvl="0" marL="457200" rtl="0" algn="l">
              <a:spcBef>
                <a:spcPts val="0"/>
              </a:spcBef>
              <a:spcAft>
                <a:spcPts val="0"/>
              </a:spcAft>
              <a:buClr>
                <a:srgbClr val="666666"/>
              </a:buClr>
              <a:buSzPts val="1800"/>
              <a:buFont typeface="Times"/>
              <a:buChar char="●"/>
            </a:pPr>
            <a:r>
              <a:rPr b="1" lang="en" sz="1800">
                <a:solidFill>
                  <a:srgbClr val="666666"/>
                </a:solidFill>
                <a:latin typeface="Times"/>
                <a:ea typeface="Times"/>
                <a:cs typeface="Times"/>
                <a:sym typeface="Times"/>
              </a:rPr>
              <a:t>Login is essential</a:t>
            </a:r>
            <a:endParaRPr b="1" sz="1800">
              <a:solidFill>
                <a:srgbClr val="666666"/>
              </a:solidFill>
              <a:latin typeface="Times"/>
              <a:ea typeface="Times"/>
              <a:cs typeface="Times"/>
              <a:sym typeface="Times"/>
            </a:endParaRPr>
          </a:p>
          <a:p>
            <a:pPr indent="-342900" lvl="0" marL="457200" rtl="0" algn="l">
              <a:spcBef>
                <a:spcPts val="0"/>
              </a:spcBef>
              <a:spcAft>
                <a:spcPts val="0"/>
              </a:spcAft>
              <a:buClr>
                <a:srgbClr val="666666"/>
              </a:buClr>
              <a:buSzPts val="1800"/>
              <a:buFont typeface="Times"/>
              <a:buChar char="●"/>
            </a:pPr>
            <a:r>
              <a:rPr b="1" lang="en" sz="1800">
                <a:solidFill>
                  <a:srgbClr val="666666"/>
                </a:solidFill>
                <a:latin typeface="Times"/>
                <a:ea typeface="Times"/>
                <a:cs typeface="Times"/>
                <a:sym typeface="Times"/>
              </a:rPr>
              <a:t>Can select language of his choice</a:t>
            </a:r>
            <a:endParaRPr b="1" sz="1800">
              <a:solidFill>
                <a:srgbClr val="666666"/>
              </a:solidFill>
              <a:latin typeface="Times"/>
              <a:ea typeface="Times"/>
              <a:cs typeface="Times"/>
              <a:sym typeface="Times"/>
            </a:endParaRPr>
          </a:p>
          <a:p>
            <a:pPr indent="-342900" lvl="0" marL="457200" rtl="0" algn="l">
              <a:spcBef>
                <a:spcPts val="0"/>
              </a:spcBef>
              <a:spcAft>
                <a:spcPts val="0"/>
              </a:spcAft>
              <a:buClr>
                <a:srgbClr val="666666"/>
              </a:buClr>
              <a:buSzPts val="1800"/>
              <a:buFont typeface="Times"/>
              <a:buChar char="●"/>
            </a:pPr>
            <a:r>
              <a:rPr b="1" lang="en" sz="1800">
                <a:solidFill>
                  <a:srgbClr val="666666"/>
                </a:solidFill>
                <a:latin typeface="Times"/>
                <a:ea typeface="Times"/>
                <a:cs typeface="Times"/>
                <a:sym typeface="Times"/>
              </a:rPr>
              <a:t>Can choose his type of travel and even itinerary.</a:t>
            </a:r>
            <a:endParaRPr b="1" sz="1800">
              <a:solidFill>
                <a:srgbClr val="666666"/>
              </a:solidFill>
              <a:latin typeface="Times"/>
              <a:ea typeface="Times"/>
              <a:cs typeface="Times"/>
              <a:sym typeface="Times"/>
            </a:endParaRPr>
          </a:p>
          <a:p>
            <a:pPr indent="0" lvl="0" marL="0" rtl="0" algn="l">
              <a:spcBef>
                <a:spcPts val="0"/>
              </a:spcBef>
              <a:spcAft>
                <a:spcPts val="0"/>
              </a:spcAft>
              <a:buNone/>
            </a:pPr>
            <a:r>
              <a:t/>
            </a:r>
            <a:endParaRPr b="1" sz="1800">
              <a:solidFill>
                <a:srgbClr val="666666"/>
              </a:solidFill>
              <a:latin typeface="Times"/>
              <a:ea typeface="Times"/>
              <a:cs typeface="Times"/>
              <a:sym typeface="Times"/>
            </a:endParaRPr>
          </a:p>
        </p:txBody>
      </p:sp>
      <p:sp>
        <p:nvSpPr>
          <p:cNvPr id="128" name="Google Shape;128;p20"/>
          <p:cNvSpPr txBox="1"/>
          <p:nvPr/>
        </p:nvSpPr>
        <p:spPr>
          <a:xfrm>
            <a:off x="4568425" y="4063425"/>
            <a:ext cx="4270800" cy="9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666666"/>
              </a:solidFill>
            </a:endParaRPr>
          </a:p>
        </p:txBody>
      </p:sp>
      <p:pic>
        <p:nvPicPr>
          <p:cNvPr id="129" name="Google Shape;129;p20"/>
          <p:cNvPicPr preferRelativeResize="0"/>
          <p:nvPr/>
        </p:nvPicPr>
        <p:blipFill>
          <a:blip r:embed="rId3">
            <a:alphaModFix/>
          </a:blip>
          <a:stretch>
            <a:fillRect/>
          </a:stretch>
        </p:blipFill>
        <p:spPr>
          <a:xfrm>
            <a:off x="4181038" y="1082600"/>
            <a:ext cx="1982069" cy="3758625"/>
          </a:xfrm>
          <a:prstGeom prst="rect">
            <a:avLst/>
          </a:prstGeom>
          <a:noFill/>
          <a:ln>
            <a:noFill/>
          </a:ln>
        </p:spPr>
      </p:pic>
      <p:pic>
        <p:nvPicPr>
          <p:cNvPr id="130" name="Google Shape;130;p20"/>
          <p:cNvPicPr preferRelativeResize="0"/>
          <p:nvPr/>
        </p:nvPicPr>
        <p:blipFill>
          <a:blip r:embed="rId4">
            <a:alphaModFix/>
          </a:blip>
          <a:stretch>
            <a:fillRect/>
          </a:stretch>
        </p:blipFill>
        <p:spPr>
          <a:xfrm>
            <a:off x="6734400" y="1082600"/>
            <a:ext cx="1982050" cy="3539384"/>
          </a:xfrm>
          <a:prstGeom prst="rect">
            <a:avLst/>
          </a:prstGeom>
          <a:noFill/>
          <a:ln>
            <a:noFill/>
          </a:ln>
        </p:spPr>
      </p:pic>
      <p:cxnSp>
        <p:nvCxnSpPr>
          <p:cNvPr id="131" name="Google Shape;131;p20"/>
          <p:cNvCxnSpPr>
            <a:stCxn id="129" idx="0"/>
            <a:endCxn id="130" idx="0"/>
          </p:cNvCxnSpPr>
          <p:nvPr/>
        </p:nvCxnSpPr>
        <p:spPr>
          <a:xfrm flipH="1" rot="-5400000">
            <a:off x="6448422" y="-193750"/>
            <a:ext cx="600" cy="2553300"/>
          </a:xfrm>
          <a:prstGeom prst="curvedConnector3">
            <a:avLst>
              <a:gd fmla="val -39687500" name="adj1"/>
            </a:avLst>
          </a:prstGeom>
          <a:noFill/>
          <a:ln cap="flat" cmpd="sng" w="38100">
            <a:solidFill>
              <a:schemeClr val="dk2"/>
            </a:solidFill>
            <a:prstDash val="solid"/>
            <a:round/>
            <a:headEnd len="med" w="med" type="none"/>
            <a:tailEnd len="med" w="med" type="stealth"/>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cxnSp>
        <p:nvCxnSpPr>
          <p:cNvPr id="136" name="Google Shape;136;p21"/>
          <p:cNvCxnSpPr/>
          <p:nvPr/>
        </p:nvCxnSpPr>
        <p:spPr>
          <a:xfrm>
            <a:off x="802325" y="576300"/>
            <a:ext cx="7288200" cy="0"/>
          </a:xfrm>
          <a:prstGeom prst="straightConnector1">
            <a:avLst/>
          </a:prstGeom>
          <a:noFill/>
          <a:ln cap="flat" cmpd="sng" w="38100">
            <a:solidFill>
              <a:srgbClr val="999999"/>
            </a:solidFill>
            <a:prstDash val="solid"/>
            <a:round/>
            <a:headEnd len="med" w="med" type="none"/>
            <a:tailEnd len="med" w="med" type="none"/>
          </a:ln>
        </p:spPr>
      </p:cxnSp>
      <p:sp>
        <p:nvSpPr>
          <p:cNvPr id="137" name="Google Shape;137;p21"/>
          <p:cNvSpPr txBox="1"/>
          <p:nvPr/>
        </p:nvSpPr>
        <p:spPr>
          <a:xfrm>
            <a:off x="837200" y="733225"/>
            <a:ext cx="5160900" cy="10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solidFill>
                <a:srgbClr val="434343"/>
              </a:solidFill>
              <a:latin typeface="Times"/>
              <a:ea typeface="Times"/>
              <a:cs typeface="Times"/>
              <a:sym typeface="Times"/>
            </a:endParaRPr>
          </a:p>
        </p:txBody>
      </p:sp>
      <p:sp>
        <p:nvSpPr>
          <p:cNvPr id="138" name="Google Shape;138;p21"/>
          <p:cNvSpPr txBox="1"/>
          <p:nvPr/>
        </p:nvSpPr>
        <p:spPr>
          <a:xfrm>
            <a:off x="924375" y="2093200"/>
            <a:ext cx="3486900" cy="25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rgbClr val="666666"/>
              </a:solidFill>
              <a:latin typeface="Times"/>
              <a:ea typeface="Times"/>
              <a:cs typeface="Times"/>
              <a:sym typeface="Times"/>
            </a:endParaRPr>
          </a:p>
          <a:p>
            <a:pPr indent="0" lvl="0" marL="457200" rtl="0" algn="l">
              <a:spcBef>
                <a:spcPts val="0"/>
              </a:spcBef>
              <a:spcAft>
                <a:spcPts val="0"/>
              </a:spcAft>
              <a:buNone/>
            </a:pPr>
            <a:r>
              <a:t/>
            </a:r>
            <a:endParaRPr b="1" sz="1800">
              <a:solidFill>
                <a:srgbClr val="666666"/>
              </a:solidFill>
              <a:latin typeface="Times"/>
              <a:ea typeface="Times"/>
              <a:cs typeface="Times"/>
              <a:sym typeface="Times"/>
            </a:endParaRPr>
          </a:p>
          <a:p>
            <a:pPr indent="0" lvl="0" marL="0" rtl="0" algn="l">
              <a:spcBef>
                <a:spcPts val="0"/>
              </a:spcBef>
              <a:spcAft>
                <a:spcPts val="0"/>
              </a:spcAft>
              <a:buNone/>
            </a:pPr>
            <a:r>
              <a:t/>
            </a:r>
            <a:endParaRPr b="1" sz="1800">
              <a:solidFill>
                <a:srgbClr val="666666"/>
              </a:solidFill>
              <a:latin typeface="Times"/>
              <a:ea typeface="Times"/>
              <a:cs typeface="Times"/>
              <a:sym typeface="Times"/>
            </a:endParaRPr>
          </a:p>
          <a:p>
            <a:pPr indent="0" lvl="0" marL="457200" rtl="0" algn="l">
              <a:spcBef>
                <a:spcPts val="0"/>
              </a:spcBef>
              <a:spcAft>
                <a:spcPts val="0"/>
              </a:spcAft>
              <a:buNone/>
            </a:pPr>
            <a:r>
              <a:t/>
            </a:r>
            <a:endParaRPr b="1" sz="1800">
              <a:solidFill>
                <a:srgbClr val="666666"/>
              </a:solidFill>
              <a:latin typeface="Times"/>
              <a:ea typeface="Times"/>
              <a:cs typeface="Times"/>
              <a:sym typeface="Times"/>
            </a:endParaRPr>
          </a:p>
          <a:p>
            <a:pPr indent="0" lvl="0" marL="0" rtl="0" algn="l">
              <a:spcBef>
                <a:spcPts val="0"/>
              </a:spcBef>
              <a:spcAft>
                <a:spcPts val="0"/>
              </a:spcAft>
              <a:buNone/>
            </a:pPr>
            <a:r>
              <a:t/>
            </a:r>
            <a:endParaRPr b="1" sz="1800">
              <a:solidFill>
                <a:srgbClr val="666666"/>
              </a:solidFill>
              <a:latin typeface="Times"/>
              <a:ea typeface="Times"/>
              <a:cs typeface="Times"/>
              <a:sym typeface="Times"/>
            </a:endParaRPr>
          </a:p>
        </p:txBody>
      </p:sp>
      <p:sp>
        <p:nvSpPr>
          <p:cNvPr id="139" name="Google Shape;139;p21"/>
          <p:cNvSpPr txBox="1"/>
          <p:nvPr/>
        </p:nvSpPr>
        <p:spPr>
          <a:xfrm>
            <a:off x="4568425" y="4063425"/>
            <a:ext cx="4270800" cy="9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666666"/>
              </a:solidFill>
            </a:endParaRPr>
          </a:p>
        </p:txBody>
      </p:sp>
      <p:pic>
        <p:nvPicPr>
          <p:cNvPr id="140" name="Google Shape;140;p21"/>
          <p:cNvPicPr preferRelativeResize="0"/>
          <p:nvPr/>
        </p:nvPicPr>
        <p:blipFill>
          <a:blip r:embed="rId3">
            <a:alphaModFix/>
          </a:blip>
          <a:stretch>
            <a:fillRect/>
          </a:stretch>
        </p:blipFill>
        <p:spPr>
          <a:xfrm>
            <a:off x="924376" y="931486"/>
            <a:ext cx="2050149" cy="3758563"/>
          </a:xfrm>
          <a:prstGeom prst="rect">
            <a:avLst/>
          </a:prstGeom>
          <a:noFill/>
          <a:ln>
            <a:noFill/>
          </a:ln>
        </p:spPr>
      </p:pic>
      <p:pic>
        <p:nvPicPr>
          <p:cNvPr id="141" name="Google Shape;141;p21"/>
          <p:cNvPicPr preferRelativeResize="0"/>
          <p:nvPr/>
        </p:nvPicPr>
        <p:blipFill>
          <a:blip r:embed="rId4">
            <a:alphaModFix/>
          </a:blip>
          <a:stretch>
            <a:fillRect/>
          </a:stretch>
        </p:blipFill>
        <p:spPr>
          <a:xfrm>
            <a:off x="3706450" y="931438"/>
            <a:ext cx="2140804" cy="3758626"/>
          </a:xfrm>
          <a:prstGeom prst="rect">
            <a:avLst/>
          </a:prstGeom>
          <a:noFill/>
          <a:ln>
            <a:noFill/>
          </a:ln>
        </p:spPr>
      </p:pic>
      <p:pic>
        <p:nvPicPr>
          <p:cNvPr id="142" name="Google Shape;142;p21"/>
          <p:cNvPicPr preferRelativeResize="0"/>
          <p:nvPr/>
        </p:nvPicPr>
        <p:blipFill>
          <a:blip r:embed="rId5">
            <a:alphaModFix/>
          </a:blip>
          <a:stretch>
            <a:fillRect/>
          </a:stretch>
        </p:blipFill>
        <p:spPr>
          <a:xfrm>
            <a:off x="6364825" y="931450"/>
            <a:ext cx="2176810" cy="375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