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8" r:id="rId1"/>
  </p:sldMasterIdLst>
  <p:sldIdLst>
    <p:sldId id="256" r:id="rId2"/>
    <p:sldId id="257" r:id="rId3"/>
    <p:sldId id="258" r:id="rId4"/>
    <p:sldId id="259" r:id="rId5"/>
    <p:sldId id="262" r:id="rId6"/>
    <p:sldId id="263" r:id="rId7"/>
    <p:sldId id="261" r:id="rId8"/>
    <p:sldId id="260" r:id="rId9"/>
    <p:sldId id="265" r:id="rId10"/>
    <p:sldId id="266" r:id="rId11"/>
    <p:sldId id="267" r:id="rId12"/>
    <p:sldId id="268" r:id="rId13"/>
    <p:sldId id="264" r:id="rId14"/>
    <p:sldId id="269" r:id="rId15"/>
    <p:sldId id="271" r:id="rId16"/>
    <p:sldId id="272" r:id="rId17"/>
    <p:sldId id="27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98" d="100"/>
          <a:sy n="98" d="100"/>
        </p:scale>
        <p:origin x="82" y="1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smtClean="0"/>
              <a:pPr/>
              <a:t>12/9/2021</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smtClean="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281620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324473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461697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523967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619445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028872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38888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608973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34881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smtClean="0"/>
              <a:t>12/9/2021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smtClean="0"/>
              <a:t>‹#›</a:t>
            </a:fld>
            <a:endParaRPr lang="en-US" dirty="0"/>
          </a:p>
        </p:txBody>
      </p:sp>
    </p:spTree>
    <p:extLst>
      <p:ext uri="{BB962C8B-B14F-4D97-AF65-F5344CB8AC3E}">
        <p14:creationId xmlns:p14="http://schemas.microsoft.com/office/powerpoint/2010/main" val="13533771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29750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smtClean="0"/>
              <a:t>12/9/2021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smtClean="0"/>
              <a:t>‹#›</a:t>
            </a:fld>
            <a:endParaRPr lang="en-US" dirty="0"/>
          </a:p>
        </p:txBody>
      </p:sp>
    </p:spTree>
    <p:extLst>
      <p:ext uri="{BB962C8B-B14F-4D97-AF65-F5344CB8AC3E}">
        <p14:creationId xmlns:p14="http://schemas.microsoft.com/office/powerpoint/2010/main" val="2749839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969518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12/9/2021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105731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514470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644893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03765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12/9/2021</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54232196"/>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 id="2147483702" r:id="rId14"/>
    <p:sldLayoutId id="2147483703" r:id="rId15"/>
    <p:sldLayoutId id="2147483704" r:id="rId16"/>
    <p:sldLayoutId id="2147483705"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92398" y="1467135"/>
            <a:ext cx="6815669" cy="1919529"/>
          </a:xfrm>
        </p:spPr>
        <p:txBody>
          <a:bodyPr/>
          <a:lstStyle/>
          <a:p>
            <a:r>
              <a:rPr lang="en-US" sz="3200" b="1" dirty="0">
                <a:solidFill>
                  <a:schemeClr val="accent3">
                    <a:lumMod val="75000"/>
                  </a:schemeClr>
                </a:solidFill>
              </a:rPr>
              <a:t>Diabetes Prediction using Machine Learning</a:t>
            </a:r>
            <a:br>
              <a:rPr lang="en-US" sz="3200" b="1" dirty="0">
                <a:solidFill>
                  <a:schemeClr val="accent3">
                    <a:lumMod val="75000"/>
                  </a:schemeClr>
                </a:solidFill>
              </a:rPr>
            </a:br>
            <a:r>
              <a:rPr lang="en-US" sz="3200" b="1" dirty="0">
                <a:solidFill>
                  <a:schemeClr val="accent3">
                    <a:lumMod val="75000"/>
                  </a:schemeClr>
                </a:solidFill>
              </a:rPr>
              <a:t/>
            </a:r>
            <a:br>
              <a:rPr lang="en-US" sz="3200" b="1" dirty="0">
                <a:solidFill>
                  <a:schemeClr val="accent3">
                    <a:lumMod val="75000"/>
                  </a:schemeClr>
                </a:solidFill>
              </a:rPr>
            </a:br>
            <a:r>
              <a:rPr lang="en-US" sz="2000" b="1" dirty="0">
                <a:solidFill>
                  <a:schemeClr val="accent3">
                    <a:lumMod val="75000"/>
                  </a:schemeClr>
                </a:solidFill>
              </a:rPr>
              <a:t>Team Members</a:t>
            </a:r>
          </a:p>
        </p:txBody>
      </p:sp>
      <p:sp>
        <p:nvSpPr>
          <p:cNvPr id="3" name="Subtitle 2"/>
          <p:cNvSpPr>
            <a:spLocks noGrp="1"/>
          </p:cNvSpPr>
          <p:nvPr>
            <p:ph type="subTitle" idx="1"/>
          </p:nvPr>
        </p:nvSpPr>
        <p:spPr>
          <a:xfrm>
            <a:off x="2692398" y="3657596"/>
            <a:ext cx="6815669" cy="1733269"/>
          </a:xfrm>
        </p:spPr>
        <p:txBody>
          <a:bodyPr>
            <a:noAutofit/>
          </a:bodyPr>
          <a:lstStyle/>
          <a:p>
            <a:r>
              <a:rPr lang="en-US" sz="1600" b="1" dirty="0"/>
              <a:t>Chaitra Tadaga prabhukumara</a:t>
            </a:r>
            <a:br>
              <a:rPr lang="en-US" sz="1600" b="1" dirty="0"/>
            </a:br>
            <a:r>
              <a:rPr lang="en-US" sz="1600" b="1" dirty="0"/>
              <a:t>Onyinyechi </a:t>
            </a:r>
            <a:r>
              <a:rPr lang="en-US" sz="1600" b="1" dirty="0" err="1"/>
              <a:t>Nwadiuto</a:t>
            </a:r>
            <a:r>
              <a:rPr lang="en-US" sz="1600" b="1" dirty="0"/>
              <a:t> Agu</a:t>
            </a:r>
          </a:p>
          <a:p>
            <a:endParaRPr lang="en-US" sz="1600" b="1" dirty="0"/>
          </a:p>
          <a:p>
            <a:r>
              <a:rPr lang="en-US" sz="1600" b="1" dirty="0"/>
              <a:t>Course: DSCI 6612</a:t>
            </a:r>
          </a:p>
          <a:p>
            <a:r>
              <a:rPr lang="en-US" sz="1600" b="1" dirty="0"/>
              <a:t>Date: 6</a:t>
            </a:r>
            <a:r>
              <a:rPr lang="en-US" sz="1600" b="1" baseline="30000" dirty="0"/>
              <a:t>th</a:t>
            </a:r>
            <a:r>
              <a:rPr lang="en-US" sz="1600" b="1" dirty="0"/>
              <a:t> December, 2021 </a:t>
            </a:r>
          </a:p>
        </p:txBody>
      </p:sp>
    </p:spTree>
    <p:extLst>
      <p:ext uri="{BB962C8B-B14F-4D97-AF65-F5344CB8AC3E}">
        <p14:creationId xmlns:p14="http://schemas.microsoft.com/office/powerpoint/2010/main" val="3005871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chemeClr val="tx1">
                    <a:lumMod val="95000"/>
                    <a:lumOff val="5000"/>
                  </a:schemeClr>
                </a:solidFill>
              </a:rPr>
              <a:t>Machine Learning Models: Random Forest Tree</a:t>
            </a:r>
            <a:endParaRPr lang="en-US" b="1" dirty="0">
              <a:solidFill>
                <a:schemeClr val="accent3">
                  <a:lumMod val="60000"/>
                  <a:lumOff val="40000"/>
                </a:schemeClr>
              </a:solidFill>
            </a:endParaRPr>
          </a:p>
        </p:txBody>
      </p:sp>
      <p:sp>
        <p:nvSpPr>
          <p:cNvPr id="3" name="Content Placeholder 2"/>
          <p:cNvSpPr>
            <a:spLocks noGrp="1"/>
          </p:cNvSpPr>
          <p:nvPr>
            <p:ph idx="1"/>
          </p:nvPr>
        </p:nvSpPr>
        <p:spPr/>
        <p:txBody>
          <a:bodyPr>
            <a:normAutofit/>
          </a:bodyPr>
          <a:lstStyle/>
          <a:p>
            <a:pPr>
              <a:buClr>
                <a:schemeClr val="tx1"/>
              </a:buClr>
              <a:buFont typeface="Arial" panose="020B0604020202020204" pitchFamily="34" charset="0"/>
              <a:buChar char="•"/>
            </a:pPr>
            <a:r>
              <a:rPr lang="en-US" dirty="0"/>
              <a:t>Random forest model gave an accuracy of 0.79.</a:t>
            </a:r>
          </a:p>
          <a:p>
            <a:pPr>
              <a:buClr>
                <a:schemeClr val="tx1"/>
              </a:buClr>
              <a:buFont typeface="Arial" panose="020B0604020202020204" pitchFamily="34" charset="0"/>
              <a:buChar char="•"/>
            </a:pPr>
            <a:r>
              <a:rPr lang="en-US" sz="2400" dirty="0"/>
              <a:t>Altering hyper parameters using Grid Search in Scikit-Learn caused the model to have a slight improvement in accuracy with a </a:t>
            </a:r>
            <a:r>
              <a:rPr lang="en-US" dirty="0"/>
              <a:t>FN</a:t>
            </a:r>
            <a:r>
              <a:rPr lang="en-US" sz="2400" dirty="0"/>
              <a:t> 14 and FP 17. </a:t>
            </a:r>
          </a:p>
          <a:p>
            <a:pPr>
              <a:buClr>
                <a:schemeClr val="tx1"/>
              </a:buClr>
              <a:buFont typeface="Arial" panose="020B0604020202020204" pitchFamily="34" charset="0"/>
              <a:buChar char="•"/>
            </a:pPr>
            <a:endParaRPr lang="en-US" dirty="0"/>
          </a:p>
        </p:txBody>
      </p:sp>
      <p:sp>
        <p:nvSpPr>
          <p:cNvPr id="5" name="AutoShape 2">
            <a:extLst>
              <a:ext uri="{FF2B5EF4-FFF2-40B4-BE49-F238E27FC236}">
                <a16:creationId xmlns="" xmlns:a16="http://schemas.microsoft.com/office/drawing/2014/main" id="{24E98462-12E4-48DA-A49A-08438C4A23D9}"/>
              </a:ext>
            </a:extLst>
          </p:cNvPr>
          <p:cNvSpPr>
            <a:spLocks noChangeAspect="1" noChangeArrowheads="1"/>
          </p:cNvSpPr>
          <p:nvPr/>
        </p:nvSpPr>
        <p:spPr bwMode="auto">
          <a:xfrm>
            <a:off x="127000" y="654050"/>
            <a:ext cx="1933575" cy="685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3514961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chemeClr val="tx1">
                    <a:lumMod val="95000"/>
                    <a:lumOff val="5000"/>
                  </a:schemeClr>
                </a:solidFill>
              </a:rPr>
              <a:t>Machine Learning Models: </a:t>
            </a:r>
            <a:r>
              <a:rPr lang="en-US" b="1" dirty="0" err="1">
                <a:solidFill>
                  <a:schemeClr val="tx1">
                    <a:lumMod val="95000"/>
                    <a:lumOff val="5000"/>
                  </a:schemeClr>
                </a:solidFill>
              </a:rPr>
              <a:t>XGBoost</a:t>
            </a:r>
            <a:endParaRPr lang="en-US" b="1" dirty="0">
              <a:solidFill>
                <a:schemeClr val="accent3">
                  <a:lumMod val="60000"/>
                  <a:lumOff val="40000"/>
                </a:schemeClr>
              </a:solidFill>
            </a:endParaRPr>
          </a:p>
        </p:txBody>
      </p:sp>
      <p:sp>
        <p:nvSpPr>
          <p:cNvPr id="3" name="Content Placeholder 2"/>
          <p:cNvSpPr>
            <a:spLocks noGrp="1"/>
          </p:cNvSpPr>
          <p:nvPr>
            <p:ph idx="1"/>
          </p:nvPr>
        </p:nvSpPr>
        <p:spPr/>
        <p:txBody>
          <a:bodyPr>
            <a:normAutofit/>
          </a:bodyPr>
          <a:lstStyle/>
          <a:p>
            <a:pPr>
              <a:buClr>
                <a:schemeClr val="tx1"/>
              </a:buClr>
              <a:buFont typeface="Arial" panose="020B0604020202020204" pitchFamily="34" charset="0"/>
              <a:buChar char="•"/>
            </a:pPr>
            <a:r>
              <a:rPr lang="en-US" dirty="0"/>
              <a:t> </a:t>
            </a:r>
            <a:r>
              <a:rPr lang="en-US" dirty="0" err="1"/>
              <a:t>XGBoost</a:t>
            </a:r>
            <a:r>
              <a:rPr lang="en-US" dirty="0"/>
              <a:t>(Extreme Gradient Boosting) which is an ensemble method gave an accuracy of 0.80 which is better than all the models we have built thus far. The evaluation also showed a TP 87 and TN 37.</a:t>
            </a:r>
          </a:p>
          <a:p>
            <a:pPr marL="0" indent="0">
              <a:buClr>
                <a:schemeClr val="tx1"/>
              </a:buClr>
              <a:buNone/>
            </a:pPr>
            <a:endParaRPr lang="en-US" sz="2400" dirty="0"/>
          </a:p>
          <a:p>
            <a:pPr marL="0" indent="0">
              <a:buClr>
                <a:schemeClr val="tx1"/>
              </a:buClr>
              <a:buNone/>
            </a:pPr>
            <a:endParaRPr lang="en-US" dirty="0"/>
          </a:p>
        </p:txBody>
      </p:sp>
      <p:sp>
        <p:nvSpPr>
          <p:cNvPr id="5" name="AutoShape 2">
            <a:extLst>
              <a:ext uri="{FF2B5EF4-FFF2-40B4-BE49-F238E27FC236}">
                <a16:creationId xmlns="" xmlns:a16="http://schemas.microsoft.com/office/drawing/2014/main" id="{24E98462-12E4-48DA-A49A-08438C4A23D9}"/>
              </a:ext>
            </a:extLst>
          </p:cNvPr>
          <p:cNvSpPr>
            <a:spLocks noChangeAspect="1" noChangeArrowheads="1"/>
          </p:cNvSpPr>
          <p:nvPr/>
        </p:nvSpPr>
        <p:spPr bwMode="auto">
          <a:xfrm>
            <a:off x="127000" y="654050"/>
            <a:ext cx="1933575" cy="685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a:extLst>
              <a:ext uri="{FF2B5EF4-FFF2-40B4-BE49-F238E27FC236}">
                <a16:creationId xmlns="" xmlns:a16="http://schemas.microsoft.com/office/drawing/2014/main" id="{91669D22-DE29-4CEF-9C89-84137D981B9C}"/>
              </a:ext>
            </a:extLst>
          </p:cNvPr>
          <p:cNvPicPr>
            <a:picLocks noChangeAspect="1"/>
          </p:cNvPicPr>
          <p:nvPr/>
        </p:nvPicPr>
        <p:blipFill>
          <a:blip r:embed="rId2"/>
          <a:stretch>
            <a:fillRect/>
          </a:stretch>
        </p:blipFill>
        <p:spPr>
          <a:xfrm>
            <a:off x="7697336" y="3503081"/>
            <a:ext cx="3554673" cy="2457440"/>
          </a:xfrm>
          <a:prstGeom prst="rect">
            <a:avLst/>
          </a:prstGeom>
        </p:spPr>
      </p:pic>
    </p:spTree>
    <p:extLst>
      <p:ext uri="{BB962C8B-B14F-4D97-AF65-F5344CB8AC3E}">
        <p14:creationId xmlns:p14="http://schemas.microsoft.com/office/powerpoint/2010/main" val="966985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chemeClr val="tx1">
                    <a:lumMod val="95000"/>
                    <a:lumOff val="5000"/>
                  </a:schemeClr>
                </a:solidFill>
              </a:rPr>
              <a:t>Machine Learning Models: Light GBM</a:t>
            </a:r>
            <a:endParaRPr lang="en-US" b="1" dirty="0">
              <a:solidFill>
                <a:schemeClr val="accent3">
                  <a:lumMod val="60000"/>
                  <a:lumOff val="40000"/>
                </a:schemeClr>
              </a:solidFill>
            </a:endParaRPr>
          </a:p>
        </p:txBody>
      </p:sp>
      <p:sp>
        <p:nvSpPr>
          <p:cNvPr id="3" name="Content Placeholder 2"/>
          <p:cNvSpPr>
            <a:spLocks noGrp="1"/>
          </p:cNvSpPr>
          <p:nvPr>
            <p:ph idx="1"/>
          </p:nvPr>
        </p:nvSpPr>
        <p:spPr/>
        <p:txBody>
          <a:bodyPr>
            <a:normAutofit/>
          </a:bodyPr>
          <a:lstStyle/>
          <a:p>
            <a:pPr>
              <a:buClr>
                <a:schemeClr val="tx1"/>
              </a:buClr>
              <a:buFont typeface="Arial" panose="020B0604020202020204" pitchFamily="34" charset="0"/>
              <a:buChar char="•"/>
            </a:pPr>
            <a:r>
              <a:rPr lang="en-US" dirty="0"/>
              <a:t> Light GBM(LGBM) is a fast, distributed, high performing gradient boosting framework which is based on decision tree, used for classification and other machine learning tasks.</a:t>
            </a:r>
          </a:p>
          <a:p>
            <a:pPr>
              <a:buClr>
                <a:schemeClr val="tx1"/>
              </a:buClr>
              <a:buFont typeface="Arial" panose="020B0604020202020204" pitchFamily="34" charset="0"/>
              <a:buChar char="•"/>
            </a:pPr>
            <a:r>
              <a:rPr lang="en-US" dirty="0"/>
              <a:t> The accuracy of the model was 0.78.</a:t>
            </a:r>
          </a:p>
        </p:txBody>
      </p:sp>
      <p:sp>
        <p:nvSpPr>
          <p:cNvPr id="5" name="AutoShape 2">
            <a:extLst>
              <a:ext uri="{FF2B5EF4-FFF2-40B4-BE49-F238E27FC236}">
                <a16:creationId xmlns="" xmlns:a16="http://schemas.microsoft.com/office/drawing/2014/main" id="{24E98462-12E4-48DA-A49A-08438C4A23D9}"/>
              </a:ext>
            </a:extLst>
          </p:cNvPr>
          <p:cNvSpPr>
            <a:spLocks noChangeAspect="1" noChangeArrowheads="1"/>
          </p:cNvSpPr>
          <p:nvPr/>
        </p:nvSpPr>
        <p:spPr bwMode="auto">
          <a:xfrm>
            <a:off x="127000" y="654050"/>
            <a:ext cx="1933575" cy="685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7108242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rPr>
              <a:t>Evaluation methodology</a:t>
            </a:r>
            <a:endParaRPr lang="en-US" dirty="0">
              <a:solidFill>
                <a:schemeClr val="tx1"/>
              </a:solidFill>
            </a:endParaRPr>
          </a:p>
        </p:txBody>
      </p:sp>
      <p:sp>
        <p:nvSpPr>
          <p:cNvPr id="3" name="Content Placeholder 2"/>
          <p:cNvSpPr>
            <a:spLocks noGrp="1"/>
          </p:cNvSpPr>
          <p:nvPr>
            <p:ph idx="1"/>
          </p:nvPr>
        </p:nvSpPr>
        <p:spPr>
          <a:xfrm>
            <a:off x="946690" y="2394200"/>
            <a:ext cx="9601196" cy="3347922"/>
          </a:xfrm>
        </p:spPr>
        <p:txBody>
          <a:bodyPr/>
          <a:lstStyle/>
          <a:p>
            <a:r>
              <a:rPr lang="en-US" dirty="0"/>
              <a:t>ROC curve</a:t>
            </a:r>
          </a:p>
          <a:p>
            <a:pPr marL="0" indent="0">
              <a:buNone/>
            </a:pP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2669" y="3078589"/>
            <a:ext cx="3129365" cy="2511662"/>
          </a:xfrm>
          <a:prstGeom prst="rect">
            <a:avLst/>
          </a:prstGeom>
        </p:spPr>
      </p:pic>
      <p:sp>
        <p:nvSpPr>
          <p:cNvPr id="7" name="TextBox 6"/>
          <p:cNvSpPr txBox="1"/>
          <p:nvPr/>
        </p:nvSpPr>
        <p:spPr>
          <a:xfrm>
            <a:off x="1658319" y="5599238"/>
            <a:ext cx="1960536" cy="369332"/>
          </a:xfrm>
          <a:prstGeom prst="rect">
            <a:avLst/>
          </a:prstGeom>
          <a:noFill/>
        </p:spPr>
        <p:txBody>
          <a:bodyPr wrap="square" rtlCol="0">
            <a:spAutoFit/>
          </a:bodyPr>
          <a:lstStyle/>
          <a:p>
            <a:r>
              <a:rPr lang="en-US" dirty="0" smtClean="0"/>
              <a:t>Logistic regression</a:t>
            </a:r>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48013" y="3078589"/>
            <a:ext cx="3161655" cy="2510725"/>
          </a:xfrm>
          <a:prstGeom prst="rect">
            <a:avLst/>
          </a:prstGeom>
        </p:spPr>
      </p:pic>
      <p:sp>
        <p:nvSpPr>
          <p:cNvPr id="9" name="TextBox 8"/>
          <p:cNvSpPr txBox="1"/>
          <p:nvPr/>
        </p:nvSpPr>
        <p:spPr>
          <a:xfrm>
            <a:off x="5129940" y="5492902"/>
            <a:ext cx="1588576" cy="369332"/>
          </a:xfrm>
          <a:prstGeom prst="rect">
            <a:avLst/>
          </a:prstGeom>
          <a:noFill/>
        </p:spPr>
        <p:txBody>
          <a:bodyPr wrap="square" rtlCol="0">
            <a:spAutoFit/>
          </a:bodyPr>
          <a:lstStyle/>
          <a:p>
            <a:r>
              <a:rPr lang="en-US" dirty="0" err="1" smtClean="0"/>
              <a:t>KNeighbors</a:t>
            </a:r>
            <a:endParaRPr lang="en-US" dirty="0"/>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09667" y="3078589"/>
            <a:ext cx="3649847" cy="2299323"/>
          </a:xfrm>
          <a:prstGeom prst="rect">
            <a:avLst/>
          </a:prstGeom>
        </p:spPr>
      </p:pic>
      <p:sp>
        <p:nvSpPr>
          <p:cNvPr id="11" name="TextBox 10"/>
          <p:cNvSpPr txBox="1"/>
          <p:nvPr/>
        </p:nvSpPr>
        <p:spPr>
          <a:xfrm>
            <a:off x="8276095" y="5492902"/>
            <a:ext cx="2564969" cy="369332"/>
          </a:xfrm>
          <a:prstGeom prst="rect">
            <a:avLst/>
          </a:prstGeom>
          <a:noFill/>
        </p:spPr>
        <p:txBody>
          <a:bodyPr wrap="square" rtlCol="0">
            <a:spAutoFit/>
          </a:bodyPr>
          <a:lstStyle/>
          <a:p>
            <a:r>
              <a:rPr lang="en-US" dirty="0" smtClean="0"/>
              <a:t>Support vector matrix</a:t>
            </a:r>
            <a:endParaRPr lang="en-US" dirty="0"/>
          </a:p>
        </p:txBody>
      </p:sp>
    </p:spTree>
    <p:extLst>
      <p:ext uri="{BB962C8B-B14F-4D97-AF65-F5344CB8AC3E}">
        <p14:creationId xmlns:p14="http://schemas.microsoft.com/office/powerpoint/2010/main" val="16447469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rPr>
              <a:t>Evaluation methodology</a:t>
            </a:r>
            <a:endParaRPr lang="en-US" dirty="0">
              <a:solidFill>
                <a:schemeClr val="tx1"/>
              </a:solidFill>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49293" y="2743446"/>
            <a:ext cx="2545576" cy="2781702"/>
          </a:xfrm>
        </p:spPr>
      </p:pic>
      <p:sp>
        <p:nvSpPr>
          <p:cNvPr id="6" name="TextBox 5"/>
          <p:cNvSpPr txBox="1"/>
          <p:nvPr/>
        </p:nvSpPr>
        <p:spPr>
          <a:xfrm>
            <a:off x="1526583" y="5594888"/>
            <a:ext cx="2378990" cy="369332"/>
          </a:xfrm>
          <a:prstGeom prst="rect">
            <a:avLst/>
          </a:prstGeom>
          <a:noFill/>
        </p:spPr>
        <p:txBody>
          <a:bodyPr wrap="square" rtlCol="0">
            <a:spAutoFit/>
          </a:bodyPr>
          <a:lstStyle/>
          <a:p>
            <a:r>
              <a:rPr lang="en-US" dirty="0" smtClean="0"/>
              <a:t>Decision classifier</a:t>
            </a:r>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13961" y="2743446"/>
            <a:ext cx="2345137" cy="2781947"/>
          </a:xfrm>
          <a:prstGeom prst="rect">
            <a:avLst/>
          </a:prstGeom>
        </p:spPr>
      </p:pic>
      <p:sp>
        <p:nvSpPr>
          <p:cNvPr id="8" name="TextBox 7"/>
          <p:cNvSpPr txBox="1"/>
          <p:nvPr/>
        </p:nvSpPr>
        <p:spPr>
          <a:xfrm>
            <a:off x="3556861" y="5672380"/>
            <a:ext cx="2580467" cy="369332"/>
          </a:xfrm>
          <a:prstGeom prst="rect">
            <a:avLst/>
          </a:prstGeom>
          <a:noFill/>
        </p:spPr>
        <p:txBody>
          <a:bodyPr wrap="square" rtlCol="0">
            <a:spAutoFit/>
          </a:bodyPr>
          <a:lstStyle/>
          <a:p>
            <a:r>
              <a:rPr lang="en-US" dirty="0" smtClean="0"/>
              <a:t>Random forest classifier</a:t>
            </a:r>
            <a:endParaRPr lang="en-US" dirty="0"/>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59099" y="2770689"/>
            <a:ext cx="2712204" cy="2781702"/>
          </a:xfrm>
          <a:prstGeom prst="rect">
            <a:avLst/>
          </a:prstGeom>
        </p:spPr>
      </p:pic>
      <p:sp>
        <p:nvSpPr>
          <p:cNvPr id="10" name="TextBox 9"/>
          <p:cNvSpPr txBox="1"/>
          <p:nvPr/>
        </p:nvSpPr>
        <p:spPr>
          <a:xfrm>
            <a:off x="6377553" y="5672380"/>
            <a:ext cx="2293749" cy="369332"/>
          </a:xfrm>
          <a:prstGeom prst="rect">
            <a:avLst/>
          </a:prstGeom>
          <a:noFill/>
        </p:spPr>
        <p:txBody>
          <a:bodyPr wrap="square" rtlCol="0">
            <a:spAutoFit/>
          </a:bodyPr>
          <a:lstStyle/>
          <a:p>
            <a:r>
              <a:rPr lang="en-US" dirty="0" err="1" smtClean="0"/>
              <a:t>XGBoost</a:t>
            </a:r>
            <a:endParaRPr lang="en-US" dirty="0"/>
          </a:p>
        </p:txBody>
      </p:sp>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26286" y="2743445"/>
            <a:ext cx="2371240" cy="2808945"/>
          </a:xfrm>
          <a:prstGeom prst="rect">
            <a:avLst/>
          </a:prstGeom>
        </p:spPr>
      </p:pic>
      <p:sp>
        <p:nvSpPr>
          <p:cNvPr id="12" name="TextBox 11"/>
          <p:cNvSpPr txBox="1"/>
          <p:nvPr/>
        </p:nvSpPr>
        <p:spPr>
          <a:xfrm>
            <a:off x="9174997" y="5571645"/>
            <a:ext cx="2022529" cy="369332"/>
          </a:xfrm>
          <a:prstGeom prst="rect">
            <a:avLst/>
          </a:prstGeom>
          <a:noFill/>
        </p:spPr>
        <p:txBody>
          <a:bodyPr wrap="square" rtlCol="0">
            <a:spAutoFit/>
          </a:bodyPr>
          <a:lstStyle/>
          <a:p>
            <a:r>
              <a:rPr lang="en-US" dirty="0" smtClean="0"/>
              <a:t>Light GBM</a:t>
            </a:r>
            <a:endParaRPr lang="en-US" dirty="0"/>
          </a:p>
        </p:txBody>
      </p:sp>
    </p:spTree>
    <p:extLst>
      <p:ext uri="{BB962C8B-B14F-4D97-AF65-F5344CB8AC3E}">
        <p14:creationId xmlns:p14="http://schemas.microsoft.com/office/powerpoint/2010/main" val="18777036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solidFill>
                  <a:schemeClr val="tx1"/>
                </a:solidFill>
              </a:rPr>
              <a:t>Conclusion</a:t>
            </a:r>
          </a:p>
        </p:txBody>
      </p:sp>
      <p:sp>
        <p:nvSpPr>
          <p:cNvPr id="3" name="Content Placeholder 2"/>
          <p:cNvSpPr>
            <a:spLocks noGrp="1"/>
          </p:cNvSpPr>
          <p:nvPr>
            <p:ph type="subTitle" idx="1"/>
          </p:nvPr>
        </p:nvSpPr>
        <p:spPr/>
        <p:txBody>
          <a:bodyPr>
            <a:normAutofit lnSpcReduction="10000"/>
          </a:bodyPr>
          <a:lstStyle/>
          <a:p>
            <a:endParaRPr lang="en-US" dirty="0" smtClean="0"/>
          </a:p>
          <a:p>
            <a:endParaRPr lang="en-US" dirty="0"/>
          </a:p>
          <a:p>
            <a:r>
              <a:rPr lang="en-US" dirty="0"/>
              <a:t>	</a:t>
            </a:r>
            <a:r>
              <a:rPr lang="en-US" dirty="0" smtClean="0"/>
              <a:t>					</a:t>
            </a:r>
            <a:r>
              <a:rPr lang="en-US" dirty="0" smtClean="0">
                <a:solidFill>
                  <a:schemeClr val="accent3"/>
                </a:solidFill>
              </a:rPr>
              <a:t>	</a:t>
            </a:r>
            <a:endParaRPr lang="en-US" sz="4000" dirty="0">
              <a:solidFill>
                <a:schemeClr val="accent3"/>
              </a:solidFill>
            </a:endParaRPr>
          </a:p>
        </p:txBody>
      </p:sp>
    </p:spTree>
    <p:extLst>
      <p:ext uri="{BB962C8B-B14F-4D97-AF65-F5344CB8AC3E}">
        <p14:creationId xmlns:p14="http://schemas.microsoft.com/office/powerpoint/2010/main" val="1263217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Comparison of 7</a:t>
            </a:r>
            <a:r>
              <a:rPr lang="en-US" dirty="0" smtClean="0">
                <a:solidFill>
                  <a:schemeClr val="tx1"/>
                </a:solidFill>
              </a:rPr>
              <a:t> </a:t>
            </a:r>
            <a:r>
              <a:rPr lang="en-US" dirty="0">
                <a:solidFill>
                  <a:schemeClr val="tx1"/>
                </a:solidFill>
              </a:rPr>
              <a:t>models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05911109"/>
              </p:ext>
            </p:extLst>
          </p:nvPr>
        </p:nvGraphicFramePr>
        <p:xfrm>
          <a:off x="1295400" y="2557463"/>
          <a:ext cx="9601200" cy="1752600"/>
        </p:xfrm>
        <a:graphic>
          <a:graphicData uri="http://schemas.openxmlformats.org/drawingml/2006/table">
            <a:tbl>
              <a:tblPr firstRow="1" bandRow="1">
                <a:tableStyleId>{5C22544A-7EE6-4342-B048-85BDC9FD1C3A}</a:tableStyleId>
              </a:tblPr>
              <a:tblGrid>
                <a:gridCol w="1200150"/>
                <a:gridCol w="1200150"/>
                <a:gridCol w="1200150"/>
                <a:gridCol w="1200150"/>
                <a:gridCol w="1200150"/>
                <a:gridCol w="1200150"/>
                <a:gridCol w="1200150"/>
                <a:gridCol w="1200150"/>
              </a:tblGrid>
              <a:tr h="370840">
                <a:tc>
                  <a:txBody>
                    <a:bodyPr/>
                    <a:lstStyle/>
                    <a:p>
                      <a:endParaRPr lang="en-US" dirty="0"/>
                    </a:p>
                  </a:txBody>
                  <a:tcPr/>
                </a:tc>
                <a:tc>
                  <a:txBody>
                    <a:bodyPr/>
                    <a:lstStyle/>
                    <a:p>
                      <a:r>
                        <a:rPr lang="en-US" dirty="0" smtClean="0"/>
                        <a:t>LR</a:t>
                      </a:r>
                      <a:endParaRPr lang="en-US" dirty="0"/>
                    </a:p>
                  </a:txBody>
                  <a:tcPr/>
                </a:tc>
                <a:tc>
                  <a:txBody>
                    <a:bodyPr/>
                    <a:lstStyle/>
                    <a:p>
                      <a:r>
                        <a:rPr lang="en-US" dirty="0" smtClean="0"/>
                        <a:t>KNN</a:t>
                      </a:r>
                      <a:endParaRPr lang="en-US" dirty="0"/>
                    </a:p>
                  </a:txBody>
                  <a:tcPr/>
                </a:tc>
                <a:tc>
                  <a:txBody>
                    <a:bodyPr/>
                    <a:lstStyle/>
                    <a:p>
                      <a:r>
                        <a:rPr lang="en-US" dirty="0" smtClean="0"/>
                        <a:t>SVM</a:t>
                      </a:r>
                      <a:endParaRPr lang="en-US" dirty="0"/>
                    </a:p>
                  </a:txBody>
                  <a:tcPr/>
                </a:tc>
                <a:tc>
                  <a:txBody>
                    <a:bodyPr/>
                    <a:lstStyle/>
                    <a:p>
                      <a:r>
                        <a:rPr lang="en-US" dirty="0" smtClean="0"/>
                        <a:t>Decision</a:t>
                      </a:r>
                      <a:r>
                        <a:rPr lang="en-US" baseline="0" dirty="0" smtClean="0"/>
                        <a:t> classifier</a:t>
                      </a:r>
                      <a:endParaRPr lang="en-US" dirty="0"/>
                    </a:p>
                  </a:txBody>
                  <a:tcPr/>
                </a:tc>
                <a:tc>
                  <a:txBody>
                    <a:bodyPr/>
                    <a:lstStyle/>
                    <a:p>
                      <a:r>
                        <a:rPr lang="en-US" dirty="0" smtClean="0"/>
                        <a:t>Random</a:t>
                      </a:r>
                      <a:r>
                        <a:rPr lang="en-US" baseline="0" dirty="0" smtClean="0"/>
                        <a:t> forest</a:t>
                      </a:r>
                      <a:endParaRPr lang="en-US" dirty="0"/>
                    </a:p>
                  </a:txBody>
                  <a:tcPr/>
                </a:tc>
                <a:tc>
                  <a:txBody>
                    <a:bodyPr/>
                    <a:lstStyle/>
                    <a:p>
                      <a:r>
                        <a:rPr lang="en-US" dirty="0" smtClean="0"/>
                        <a:t>XGB</a:t>
                      </a:r>
                      <a:endParaRPr lang="en-US" dirty="0"/>
                    </a:p>
                  </a:txBody>
                  <a:tcPr/>
                </a:tc>
                <a:tc>
                  <a:txBody>
                    <a:bodyPr/>
                    <a:lstStyle/>
                    <a:p>
                      <a:r>
                        <a:rPr lang="en-US" dirty="0" smtClean="0"/>
                        <a:t>LGBM</a:t>
                      </a:r>
                      <a:endParaRPr lang="en-US" dirty="0"/>
                    </a:p>
                  </a:txBody>
                  <a:tcPr/>
                </a:tc>
              </a:tr>
              <a:tr h="370840">
                <a:tc>
                  <a:txBody>
                    <a:bodyPr/>
                    <a:lstStyle/>
                    <a:p>
                      <a:r>
                        <a:rPr lang="en-US" dirty="0" smtClean="0"/>
                        <a:t>Accuracy</a:t>
                      </a:r>
                      <a:endParaRPr lang="en-US" dirty="0"/>
                    </a:p>
                  </a:txBody>
                  <a:tcPr/>
                </a:tc>
                <a:tc>
                  <a:txBody>
                    <a:bodyPr/>
                    <a:lstStyle/>
                    <a:p>
                      <a:r>
                        <a:rPr lang="en-US" sz="1800" b="0" i="0" kern="1200" dirty="0" smtClean="0">
                          <a:solidFill>
                            <a:schemeClr val="dk1"/>
                          </a:solidFill>
                          <a:effectLst/>
                          <a:latin typeface="+mn-lt"/>
                          <a:ea typeface="+mn-ea"/>
                          <a:cs typeface="+mn-cs"/>
                        </a:rPr>
                        <a:t>0.798</a:t>
                      </a:r>
                      <a:endParaRPr lang="en-US" dirty="0"/>
                    </a:p>
                  </a:txBody>
                  <a:tcPr/>
                </a:tc>
                <a:tc>
                  <a:txBody>
                    <a:bodyPr/>
                    <a:lstStyle/>
                    <a:p>
                      <a:r>
                        <a:rPr lang="en-US" sz="1800" b="0" i="0" kern="1200" dirty="0" smtClean="0">
                          <a:solidFill>
                            <a:schemeClr val="dk1"/>
                          </a:solidFill>
                          <a:effectLst/>
                          <a:latin typeface="+mn-lt"/>
                          <a:ea typeface="+mn-ea"/>
                          <a:cs typeface="+mn-cs"/>
                        </a:rPr>
                        <a:t>0.777</a:t>
                      </a:r>
                      <a:endParaRPr lang="en-US" dirty="0"/>
                    </a:p>
                  </a:txBody>
                  <a:tcPr/>
                </a:tc>
                <a:tc>
                  <a:txBody>
                    <a:bodyPr/>
                    <a:lstStyle/>
                    <a:p>
                      <a:r>
                        <a:rPr lang="en-US" sz="1800" b="0" i="0" kern="1200" dirty="0" smtClean="0">
                          <a:solidFill>
                            <a:schemeClr val="dk1"/>
                          </a:solidFill>
                          <a:effectLst/>
                          <a:latin typeface="+mn-lt"/>
                          <a:ea typeface="+mn-ea"/>
                          <a:cs typeface="+mn-cs"/>
                        </a:rPr>
                        <a:t>0.792</a:t>
                      </a:r>
                      <a:endParaRPr lang="en-US" dirty="0"/>
                    </a:p>
                  </a:txBody>
                  <a:tcPr/>
                </a:tc>
                <a:tc>
                  <a:txBody>
                    <a:bodyPr/>
                    <a:lstStyle/>
                    <a:p>
                      <a:r>
                        <a:rPr lang="en-US" sz="1800" b="0" i="0" kern="1200" dirty="0" smtClean="0">
                          <a:solidFill>
                            <a:schemeClr val="dk1"/>
                          </a:solidFill>
                          <a:effectLst/>
                          <a:latin typeface="+mn-lt"/>
                          <a:ea typeface="+mn-ea"/>
                          <a:cs typeface="+mn-cs"/>
                        </a:rPr>
                        <a:t>0.753</a:t>
                      </a:r>
                      <a:endParaRPr lang="en-US" dirty="0"/>
                    </a:p>
                  </a:txBody>
                  <a:tcPr/>
                </a:tc>
                <a:tc>
                  <a:txBody>
                    <a:bodyPr/>
                    <a:lstStyle/>
                    <a:p>
                      <a:r>
                        <a:rPr lang="en-US" sz="1800" b="0" i="0" kern="1200" dirty="0" smtClean="0">
                          <a:solidFill>
                            <a:schemeClr val="dk1"/>
                          </a:solidFill>
                          <a:effectLst/>
                          <a:latin typeface="+mn-lt"/>
                          <a:ea typeface="+mn-ea"/>
                          <a:cs typeface="+mn-cs"/>
                        </a:rPr>
                        <a:t>0.779</a:t>
                      </a:r>
                      <a:endParaRPr lang="en-US" dirty="0"/>
                    </a:p>
                  </a:txBody>
                  <a:tcPr/>
                </a:tc>
                <a:tc>
                  <a:txBody>
                    <a:bodyPr/>
                    <a:lstStyle/>
                    <a:p>
                      <a:r>
                        <a:rPr lang="en-US" sz="1800" b="0" i="0" kern="1200" dirty="0" smtClean="0">
                          <a:solidFill>
                            <a:schemeClr val="dk1"/>
                          </a:solidFill>
                          <a:effectLst/>
                          <a:latin typeface="+mn-lt"/>
                          <a:ea typeface="+mn-ea"/>
                          <a:cs typeface="+mn-cs"/>
                        </a:rPr>
                        <a:t>0.805</a:t>
                      </a:r>
                      <a:endParaRPr lang="en-US" dirty="0"/>
                    </a:p>
                  </a:txBody>
                  <a:tcPr/>
                </a:tc>
                <a:tc>
                  <a:txBody>
                    <a:bodyPr/>
                    <a:lstStyle/>
                    <a:p>
                      <a:r>
                        <a:rPr lang="en-US" sz="1800" b="0" i="0" kern="1200" dirty="0" smtClean="0">
                          <a:solidFill>
                            <a:schemeClr val="dk1"/>
                          </a:solidFill>
                          <a:effectLst/>
                          <a:latin typeface="+mn-lt"/>
                          <a:ea typeface="+mn-ea"/>
                          <a:cs typeface="+mn-cs"/>
                        </a:rPr>
                        <a:t>0.785</a:t>
                      </a:r>
                      <a:endParaRPr lang="en-US" dirty="0"/>
                    </a:p>
                  </a:txBody>
                  <a:tcPr/>
                </a:tc>
              </a:tr>
              <a:tr h="370840">
                <a:tc>
                  <a:txBody>
                    <a:bodyPr/>
                    <a:lstStyle/>
                    <a:p>
                      <a:r>
                        <a:rPr lang="en-US" dirty="0" smtClean="0"/>
                        <a:t>Precision </a:t>
                      </a:r>
                      <a:endParaRPr lang="en-US" dirty="0"/>
                    </a:p>
                  </a:txBody>
                  <a:tcPr/>
                </a:tc>
                <a:tc>
                  <a:txBody>
                    <a:bodyPr/>
                    <a:lstStyle/>
                    <a:p>
                      <a:r>
                        <a:rPr lang="en-US" sz="1800" b="0" i="0" kern="1200" dirty="0" smtClean="0">
                          <a:solidFill>
                            <a:schemeClr val="dk1"/>
                          </a:solidFill>
                          <a:effectLst/>
                          <a:latin typeface="+mn-lt"/>
                          <a:ea typeface="+mn-ea"/>
                          <a:cs typeface="+mn-cs"/>
                        </a:rPr>
                        <a:t>0.744</a:t>
                      </a:r>
                      <a:endParaRPr lang="en-US" dirty="0"/>
                    </a:p>
                  </a:txBody>
                  <a:tcPr/>
                </a:tc>
                <a:tc>
                  <a:txBody>
                    <a:bodyPr/>
                    <a:lstStyle/>
                    <a:p>
                      <a:r>
                        <a:rPr lang="en-US" sz="1800" b="0" i="0" kern="1200" dirty="0" smtClean="0">
                          <a:solidFill>
                            <a:schemeClr val="dk1"/>
                          </a:solidFill>
                          <a:effectLst/>
                          <a:latin typeface="+mn-lt"/>
                          <a:ea typeface="+mn-ea"/>
                          <a:cs typeface="+mn-cs"/>
                        </a:rPr>
                        <a:t>0.65</a:t>
                      </a:r>
                      <a:endParaRPr lang="en-US" dirty="0"/>
                    </a:p>
                  </a:txBody>
                  <a:tcPr/>
                </a:tc>
                <a:tc>
                  <a:txBody>
                    <a:bodyPr/>
                    <a:lstStyle/>
                    <a:p>
                      <a:r>
                        <a:rPr lang="en-US" sz="1800" b="0" i="0" kern="1200" dirty="0" smtClean="0">
                          <a:solidFill>
                            <a:schemeClr val="dk1"/>
                          </a:solidFill>
                          <a:effectLst/>
                          <a:latin typeface="+mn-lt"/>
                          <a:ea typeface="+mn-ea"/>
                          <a:cs typeface="+mn-cs"/>
                        </a:rPr>
                        <a:t>0.792</a:t>
                      </a:r>
                      <a:endParaRPr lang="en-US" dirty="0"/>
                    </a:p>
                  </a:txBody>
                  <a:tcPr/>
                </a:tc>
                <a:tc>
                  <a:txBody>
                    <a:bodyPr/>
                    <a:lstStyle/>
                    <a:p>
                      <a:r>
                        <a:rPr lang="en-US" sz="1800" b="0" i="0" kern="1200" dirty="0" smtClean="0">
                          <a:solidFill>
                            <a:schemeClr val="dk1"/>
                          </a:solidFill>
                          <a:effectLst/>
                          <a:latin typeface="+mn-lt"/>
                          <a:ea typeface="+mn-ea"/>
                          <a:cs typeface="+mn-cs"/>
                        </a:rPr>
                        <a:t>0.637</a:t>
                      </a:r>
                      <a:endParaRPr lang="en-US" dirty="0"/>
                    </a:p>
                  </a:txBody>
                  <a:tcPr/>
                </a:tc>
                <a:tc>
                  <a:txBody>
                    <a:bodyPr/>
                    <a:lstStyle/>
                    <a:p>
                      <a:r>
                        <a:rPr lang="en-US" sz="1800" b="0" i="0" kern="1200" dirty="0" smtClean="0">
                          <a:solidFill>
                            <a:schemeClr val="dk1"/>
                          </a:solidFill>
                          <a:effectLst/>
                          <a:latin typeface="+mn-lt"/>
                          <a:ea typeface="+mn-ea"/>
                          <a:cs typeface="+mn-cs"/>
                        </a:rPr>
                        <a:t>0.708</a:t>
                      </a:r>
                      <a:endParaRPr lang="en-US" dirty="0"/>
                    </a:p>
                  </a:txBody>
                  <a:tcPr/>
                </a:tc>
                <a:tc>
                  <a:txBody>
                    <a:bodyPr/>
                    <a:lstStyle/>
                    <a:p>
                      <a:r>
                        <a:rPr lang="en-US" sz="1800" b="0" i="0" kern="1200" dirty="0" smtClean="0">
                          <a:solidFill>
                            <a:schemeClr val="dk1"/>
                          </a:solidFill>
                          <a:effectLst/>
                          <a:latin typeface="+mn-lt"/>
                          <a:ea typeface="+mn-ea"/>
                          <a:cs typeface="+mn-cs"/>
                        </a:rPr>
                        <a:t>0.730</a:t>
                      </a:r>
                      <a:endParaRPr lang="en-US" dirty="0"/>
                    </a:p>
                  </a:txBody>
                  <a:tcPr/>
                </a:tc>
                <a:tc>
                  <a:txBody>
                    <a:bodyPr/>
                    <a:lstStyle/>
                    <a:p>
                      <a:r>
                        <a:rPr lang="en-US" sz="1800" b="0" i="0" kern="1200" dirty="0" smtClean="0">
                          <a:solidFill>
                            <a:schemeClr val="dk1"/>
                          </a:solidFill>
                          <a:effectLst/>
                          <a:latin typeface="+mn-lt"/>
                          <a:ea typeface="+mn-ea"/>
                          <a:cs typeface="+mn-cs"/>
                        </a:rPr>
                        <a:t>0.785</a:t>
                      </a:r>
                      <a:endParaRPr lang="en-US" dirty="0"/>
                    </a:p>
                  </a:txBody>
                  <a:tcPr/>
                </a:tc>
              </a:tr>
              <a:tr h="370840">
                <a:tc>
                  <a:txBody>
                    <a:bodyPr/>
                    <a:lstStyle/>
                    <a:p>
                      <a:r>
                        <a:rPr lang="en-US" dirty="0" smtClean="0"/>
                        <a:t>Recall</a:t>
                      </a:r>
                      <a:endParaRPr lang="en-US" dirty="0"/>
                    </a:p>
                  </a:txBody>
                  <a:tcPr/>
                </a:tc>
                <a:tc>
                  <a:txBody>
                    <a:bodyPr/>
                    <a:lstStyle/>
                    <a:p>
                      <a:r>
                        <a:rPr lang="en-US" sz="1800" b="0" i="0" kern="1200" dirty="0" smtClean="0">
                          <a:solidFill>
                            <a:schemeClr val="dk1"/>
                          </a:solidFill>
                          <a:effectLst/>
                          <a:latin typeface="+mn-lt"/>
                          <a:ea typeface="+mn-ea"/>
                          <a:cs typeface="+mn-cs"/>
                        </a:rPr>
                        <a:t>0.648</a:t>
                      </a:r>
                      <a:endParaRPr lang="en-US" dirty="0"/>
                    </a:p>
                  </a:txBody>
                  <a:tcPr/>
                </a:tc>
                <a:tc>
                  <a:txBody>
                    <a:bodyPr/>
                    <a:lstStyle/>
                    <a:p>
                      <a:r>
                        <a:rPr lang="en-US" sz="1800" b="0" i="0" kern="1200" dirty="0" smtClean="0">
                          <a:solidFill>
                            <a:schemeClr val="dk1"/>
                          </a:solidFill>
                          <a:effectLst/>
                          <a:latin typeface="+mn-lt"/>
                          <a:ea typeface="+mn-ea"/>
                          <a:cs typeface="+mn-cs"/>
                        </a:rPr>
                        <a:t>0.481</a:t>
                      </a:r>
                      <a:endParaRPr lang="en-US" dirty="0"/>
                    </a:p>
                  </a:txBody>
                  <a:tcPr/>
                </a:tc>
                <a:tc>
                  <a:txBody>
                    <a:bodyPr/>
                    <a:lstStyle/>
                    <a:p>
                      <a:r>
                        <a:rPr lang="en-US" sz="1800" b="0" i="0" kern="1200" dirty="0" smtClean="0">
                          <a:solidFill>
                            <a:schemeClr val="dk1"/>
                          </a:solidFill>
                          <a:effectLst/>
                          <a:latin typeface="+mn-lt"/>
                          <a:ea typeface="+mn-ea"/>
                          <a:cs typeface="+mn-cs"/>
                        </a:rPr>
                        <a:t>0.629</a:t>
                      </a:r>
                      <a:endParaRPr lang="en-US" dirty="0"/>
                    </a:p>
                  </a:txBody>
                  <a:tcPr/>
                </a:tc>
                <a:tc>
                  <a:txBody>
                    <a:bodyPr/>
                    <a:lstStyle/>
                    <a:p>
                      <a:r>
                        <a:rPr lang="en-US" sz="1800" b="0" i="0" kern="1200" dirty="0" smtClean="0">
                          <a:solidFill>
                            <a:schemeClr val="dk1"/>
                          </a:solidFill>
                          <a:effectLst/>
                          <a:latin typeface="+mn-lt"/>
                          <a:ea typeface="+mn-ea"/>
                          <a:cs typeface="+mn-cs"/>
                        </a:rPr>
                        <a:t>0.685</a:t>
                      </a:r>
                      <a:endParaRPr lang="en-US" dirty="0"/>
                    </a:p>
                  </a:txBody>
                  <a:tcPr/>
                </a:tc>
                <a:tc>
                  <a:txBody>
                    <a:bodyPr/>
                    <a:lstStyle/>
                    <a:p>
                      <a:r>
                        <a:rPr lang="en-US" sz="1800" b="0" i="0" kern="1200" dirty="0" smtClean="0">
                          <a:solidFill>
                            <a:schemeClr val="dk1"/>
                          </a:solidFill>
                          <a:effectLst/>
                          <a:latin typeface="+mn-lt"/>
                          <a:ea typeface="+mn-ea"/>
                          <a:cs typeface="+mn-cs"/>
                        </a:rPr>
                        <a:t>0.629</a:t>
                      </a:r>
                      <a:endParaRPr lang="en-US" dirty="0"/>
                    </a:p>
                  </a:txBody>
                  <a:tcPr/>
                </a:tc>
                <a:tc>
                  <a:txBody>
                    <a:bodyPr/>
                    <a:lstStyle/>
                    <a:p>
                      <a:r>
                        <a:rPr lang="en-US" sz="1800" b="0" i="0" kern="1200" dirty="0" smtClean="0">
                          <a:solidFill>
                            <a:schemeClr val="dk1"/>
                          </a:solidFill>
                          <a:effectLst/>
                          <a:latin typeface="+mn-lt"/>
                          <a:ea typeface="+mn-ea"/>
                          <a:cs typeface="+mn-cs"/>
                        </a:rPr>
                        <a:t>0.703</a:t>
                      </a:r>
                      <a:endParaRPr lang="en-US" dirty="0"/>
                    </a:p>
                  </a:txBody>
                  <a:tcPr/>
                </a:tc>
                <a:tc>
                  <a:txBody>
                    <a:bodyPr/>
                    <a:lstStyle/>
                    <a:p>
                      <a:r>
                        <a:rPr lang="en-US" sz="1800" b="0" i="0" kern="1200" dirty="0" smtClean="0">
                          <a:solidFill>
                            <a:schemeClr val="dk1"/>
                          </a:solidFill>
                          <a:effectLst/>
                          <a:latin typeface="+mn-lt"/>
                          <a:ea typeface="+mn-ea"/>
                          <a:cs typeface="+mn-cs"/>
                        </a:rPr>
                        <a:t>0.685</a:t>
                      </a:r>
                      <a:endParaRPr lang="en-US" dirty="0"/>
                    </a:p>
                  </a:txBody>
                  <a:tcPr/>
                </a:tc>
              </a:tr>
            </a:tbl>
          </a:graphicData>
        </a:graphic>
      </p:graphicFrame>
    </p:spTree>
    <p:extLst>
      <p:ext uri="{BB962C8B-B14F-4D97-AF65-F5344CB8AC3E}">
        <p14:creationId xmlns:p14="http://schemas.microsoft.com/office/powerpoint/2010/main" val="25291544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References</a:t>
            </a:r>
            <a:endParaRPr lang="en-US" dirty="0">
              <a:solidFill>
                <a:schemeClr val="tx1"/>
              </a:solidFill>
            </a:endParaRPr>
          </a:p>
        </p:txBody>
      </p:sp>
      <p:sp>
        <p:nvSpPr>
          <p:cNvPr id="3" name="Content Placeholder 2"/>
          <p:cNvSpPr>
            <a:spLocks noGrp="1"/>
          </p:cNvSpPr>
          <p:nvPr>
            <p:ph idx="1"/>
          </p:nvPr>
        </p:nvSpPr>
        <p:spPr/>
        <p:txBody>
          <a:bodyPr/>
          <a:lstStyle/>
          <a:p>
            <a:r>
              <a:rPr lang="en-US" sz="1800" dirty="0"/>
              <a:t>https://www.sciencedirect.com/science/article/pii/S1877050920300557</a:t>
            </a:r>
          </a:p>
          <a:p>
            <a:r>
              <a:rPr lang="en-US" sz="1800" dirty="0"/>
              <a:t>https://www.kaggle.com/ilkeryildiz/diabetes-prediction-using-machine-learning/notebook</a:t>
            </a:r>
          </a:p>
          <a:p>
            <a:r>
              <a:rPr lang="en-US" sz="1800" dirty="0"/>
              <a:t>https://github.com/npradaschnor/Pima-Indians-Diabetes-Dataset/blob/master/Pima%20Indians%20Diabetes%20Dataset.ipynb</a:t>
            </a:r>
          </a:p>
          <a:p>
            <a:r>
              <a:rPr lang="en-US" sz="1800" dirty="0"/>
              <a:t>https://www.analyticsvidhya.com/blog/2021/06/tune-hyperparameters-with-gridsearchcv</a:t>
            </a:r>
            <a:r>
              <a:rPr lang="en-US" sz="1800" dirty="0" smtClean="0"/>
              <a:t>/</a:t>
            </a:r>
            <a:endParaRPr lang="en-US" sz="1800" dirty="0"/>
          </a:p>
          <a:p>
            <a:pPr marL="0" indent="0">
              <a:buNone/>
            </a:pPr>
            <a:r>
              <a:rPr lang="en-US" sz="4000" i="1" dirty="0" smtClean="0"/>
              <a:t>Thank You</a:t>
            </a:r>
            <a:endParaRPr lang="en-US" sz="4000" i="1" dirty="0"/>
          </a:p>
          <a:p>
            <a:pPr marL="0" indent="0">
              <a:buNone/>
            </a:pPr>
            <a:endParaRPr lang="en-US" dirty="0"/>
          </a:p>
          <a:p>
            <a:endParaRPr lang="en-US" dirty="0"/>
          </a:p>
        </p:txBody>
      </p:sp>
    </p:spTree>
    <p:extLst>
      <p:ext uri="{BB962C8B-B14F-4D97-AF65-F5344CB8AC3E}">
        <p14:creationId xmlns:p14="http://schemas.microsoft.com/office/powerpoint/2010/main" val="40779326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solidFill>
                  <a:schemeClr val="tx1"/>
                </a:solidFill>
                <a:latin typeface="Times New Roman" panose="02020603050405020304" pitchFamily="18" charset="0"/>
                <a:cs typeface="Times New Roman" panose="02020603050405020304" pitchFamily="18" charset="0"/>
              </a:rPr>
              <a:t>Table of Contents</a:t>
            </a:r>
          </a:p>
        </p:txBody>
      </p:sp>
      <p:sp>
        <p:nvSpPr>
          <p:cNvPr id="3" name="Content Placeholder 2"/>
          <p:cNvSpPr>
            <a:spLocks noGrp="1"/>
          </p:cNvSpPr>
          <p:nvPr>
            <p:ph idx="1"/>
          </p:nvPr>
        </p:nvSpPr>
        <p:spPr/>
        <p:txBody>
          <a:bodyPr>
            <a:normAutofit/>
          </a:bodyPr>
          <a:lstStyle/>
          <a:p>
            <a:pPr>
              <a:buClr>
                <a:schemeClr val="tx1"/>
              </a:buClr>
            </a:pPr>
            <a:r>
              <a:rPr lang="en-US" sz="2000" dirty="0">
                <a:solidFill>
                  <a:schemeClr val="tx1">
                    <a:lumMod val="95000"/>
                    <a:lumOff val="5000"/>
                  </a:schemeClr>
                </a:solidFill>
              </a:rPr>
              <a:t> Overview of the project</a:t>
            </a:r>
          </a:p>
          <a:p>
            <a:pPr>
              <a:buClr>
                <a:schemeClr val="tx1"/>
              </a:buClr>
            </a:pPr>
            <a:r>
              <a:rPr lang="en-US" sz="2000" dirty="0">
                <a:solidFill>
                  <a:schemeClr val="tx1">
                    <a:lumMod val="95000"/>
                    <a:lumOff val="5000"/>
                  </a:schemeClr>
                </a:solidFill>
              </a:rPr>
              <a:t> Datasets and Variables</a:t>
            </a:r>
          </a:p>
          <a:p>
            <a:pPr>
              <a:buClr>
                <a:schemeClr val="tx1"/>
              </a:buClr>
            </a:pPr>
            <a:r>
              <a:rPr lang="en-US" sz="2000" dirty="0">
                <a:solidFill>
                  <a:schemeClr val="tx1">
                    <a:lumMod val="95000"/>
                    <a:lumOff val="5000"/>
                  </a:schemeClr>
                </a:solidFill>
              </a:rPr>
              <a:t> Machine Learning Model and Results</a:t>
            </a:r>
          </a:p>
          <a:p>
            <a:pPr>
              <a:buClr>
                <a:schemeClr val="tx1"/>
              </a:buClr>
            </a:pPr>
            <a:r>
              <a:rPr lang="en-US" sz="2000" dirty="0">
                <a:solidFill>
                  <a:schemeClr val="tx1">
                    <a:lumMod val="95000"/>
                    <a:lumOff val="5000"/>
                  </a:schemeClr>
                </a:solidFill>
              </a:rPr>
              <a:t> Evaluation Method</a:t>
            </a:r>
          </a:p>
          <a:p>
            <a:pPr>
              <a:buClr>
                <a:schemeClr val="tx1"/>
              </a:buClr>
            </a:pPr>
            <a:r>
              <a:rPr lang="en-US" sz="2000" dirty="0">
                <a:solidFill>
                  <a:schemeClr val="tx1">
                    <a:lumMod val="95000"/>
                    <a:lumOff val="5000"/>
                  </a:schemeClr>
                </a:solidFill>
              </a:rPr>
              <a:t> Conclusion</a:t>
            </a:r>
          </a:p>
          <a:p>
            <a:pPr>
              <a:buClr>
                <a:schemeClr val="tx1"/>
              </a:buClr>
            </a:pPr>
            <a:r>
              <a:rPr lang="en-US" sz="2000" dirty="0">
                <a:solidFill>
                  <a:schemeClr val="tx1">
                    <a:lumMod val="95000"/>
                    <a:lumOff val="5000"/>
                  </a:schemeClr>
                </a:solidFill>
              </a:rPr>
              <a:t> Links and references</a:t>
            </a:r>
          </a:p>
        </p:txBody>
      </p:sp>
    </p:spTree>
    <p:extLst>
      <p:ext uri="{BB962C8B-B14F-4D97-AF65-F5344CB8AC3E}">
        <p14:creationId xmlns:p14="http://schemas.microsoft.com/office/powerpoint/2010/main" val="30698513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A8DB31C4-3632-45E8-993E-B53782D79ECC}"/>
              </a:ext>
            </a:extLst>
          </p:cNvPr>
          <p:cNvSpPr>
            <a:spLocks noGrp="1"/>
          </p:cNvSpPr>
          <p:nvPr>
            <p:ph type="title"/>
          </p:nvPr>
        </p:nvSpPr>
        <p:spPr/>
        <p:txBody>
          <a:bodyPr/>
          <a:lstStyle/>
          <a:p>
            <a:r>
              <a:rPr lang="en-US" dirty="0"/>
              <a:t>Overview of the project</a:t>
            </a:r>
          </a:p>
        </p:txBody>
      </p:sp>
      <p:sp>
        <p:nvSpPr>
          <p:cNvPr id="3" name="Content Placeholder 2"/>
          <p:cNvSpPr>
            <a:spLocks noGrp="1"/>
          </p:cNvSpPr>
          <p:nvPr>
            <p:ph idx="1"/>
          </p:nvPr>
        </p:nvSpPr>
        <p:spPr/>
        <p:txBody>
          <a:bodyPr>
            <a:normAutofit fontScale="47500" lnSpcReduction="20000"/>
          </a:bodyPr>
          <a:lstStyle/>
          <a:p>
            <a:pPr>
              <a:buClr>
                <a:schemeClr val="tx1">
                  <a:lumMod val="95000"/>
                  <a:lumOff val="5000"/>
                </a:schemeClr>
              </a:buClr>
              <a:buFont typeface="Arial" panose="020B0604020202020204" pitchFamily="34" charset="0"/>
              <a:buChar char="•"/>
            </a:pPr>
            <a:r>
              <a:rPr lang="en-US" sz="2900" b="0" i="0" dirty="0">
                <a:effectLst/>
                <a:latin typeface="Inter"/>
              </a:rPr>
              <a:t>Diabetes mellitus, commonly known as diabetes, is a metabolic disease that causes high blood sugar.</a:t>
            </a:r>
          </a:p>
          <a:p>
            <a:pPr>
              <a:buClr>
                <a:schemeClr val="tx1">
                  <a:lumMod val="95000"/>
                  <a:lumOff val="5000"/>
                </a:schemeClr>
              </a:buClr>
              <a:buFont typeface="Arial" panose="020B0604020202020204" pitchFamily="34" charset="0"/>
              <a:buChar char="•"/>
            </a:pPr>
            <a:r>
              <a:rPr lang="en-US" sz="2900" dirty="0">
                <a:latin typeface="Inter"/>
                <a:cs typeface="Times New Roman" panose="02020603050405020304" pitchFamily="18" charset="0"/>
              </a:rPr>
              <a:t>According to 2017 statistics, 425  million  people  suffered  from  diabetes.</a:t>
            </a:r>
          </a:p>
          <a:p>
            <a:pPr>
              <a:buClr>
                <a:schemeClr val="tx1">
                  <a:lumMod val="95000"/>
                  <a:lumOff val="5000"/>
                </a:schemeClr>
              </a:buClr>
              <a:buFont typeface="Arial" panose="020B0604020202020204" pitchFamily="34" charset="0"/>
              <a:buChar char="•"/>
            </a:pPr>
            <a:r>
              <a:rPr lang="en-US" sz="2900" dirty="0">
                <a:latin typeface="Inter"/>
                <a:cs typeface="Times New Roman" panose="02020603050405020304" pitchFamily="18" charset="0"/>
              </a:rPr>
              <a:t>The World Health Organization predicts that by 2030, diabetes will become the seventh leading cause of death in the world. There are few different types of diabetes:</a:t>
            </a:r>
          </a:p>
          <a:p>
            <a:pPr marL="0" indent="0">
              <a:buClr>
                <a:schemeClr val="tx1">
                  <a:lumMod val="95000"/>
                  <a:lumOff val="5000"/>
                </a:schemeClr>
              </a:buClr>
              <a:buNone/>
            </a:pPr>
            <a:r>
              <a:rPr lang="en-US" sz="1200" b="0" i="0" dirty="0">
                <a:effectLst/>
                <a:latin typeface="Inter"/>
              </a:rPr>
              <a:t>             	 </a:t>
            </a:r>
            <a:r>
              <a:rPr lang="en-US" sz="2700" b="0" i="0" dirty="0">
                <a:effectLst/>
                <a:latin typeface="Inter"/>
              </a:rPr>
              <a:t>- Type 1 diabetes is an autoimmune disease. The immune system attacks and destroys cells in the pancreas, where insulin is 	made. It’s unclear what causes this attack. About 10 percent of people with diabetes have this type.</a:t>
            </a:r>
          </a:p>
          <a:p>
            <a:pPr marL="0" indent="0">
              <a:buClr>
                <a:schemeClr val="tx1">
                  <a:lumMod val="95000"/>
                  <a:lumOff val="5000"/>
                </a:schemeClr>
              </a:buClr>
              <a:buNone/>
            </a:pPr>
            <a:r>
              <a:rPr lang="en-US" sz="2700" dirty="0">
                <a:latin typeface="Inter"/>
              </a:rPr>
              <a:t>	</a:t>
            </a:r>
            <a:r>
              <a:rPr lang="en-US" sz="2700" b="1" i="0" dirty="0">
                <a:effectLst/>
                <a:latin typeface="Inter"/>
              </a:rPr>
              <a:t>-</a:t>
            </a:r>
            <a:r>
              <a:rPr lang="en-US" sz="2700" b="0" i="0" dirty="0">
                <a:effectLst/>
                <a:latin typeface="Inter"/>
              </a:rPr>
              <a:t> Type 2 diabetes occurs when your body becomes resistant to insulin, and sugar builds up in your blood.</a:t>
            </a:r>
          </a:p>
          <a:p>
            <a:pPr marL="0" indent="0">
              <a:buClr>
                <a:schemeClr val="tx1">
                  <a:lumMod val="95000"/>
                  <a:lumOff val="5000"/>
                </a:schemeClr>
              </a:buClr>
              <a:buNone/>
            </a:pPr>
            <a:r>
              <a:rPr lang="en-US" sz="2700" dirty="0">
                <a:latin typeface="Inter"/>
              </a:rPr>
              <a:t>	</a:t>
            </a:r>
            <a:r>
              <a:rPr lang="en-US" sz="2700" b="1" i="0" dirty="0">
                <a:effectLst/>
                <a:latin typeface="Inter"/>
              </a:rPr>
              <a:t>-</a:t>
            </a:r>
            <a:r>
              <a:rPr lang="en-US" sz="2700" b="0" i="0" dirty="0">
                <a:effectLst/>
                <a:latin typeface="Inter"/>
              </a:rPr>
              <a:t> Prediabetes occurs when your blood sugar is higher than normal, but it’s not high enough for a diagnosis of type 2 diabetes.</a:t>
            </a:r>
          </a:p>
          <a:p>
            <a:pPr marL="0" indent="0">
              <a:buClr>
                <a:schemeClr val="tx1">
                  <a:lumMod val="95000"/>
                  <a:lumOff val="5000"/>
                </a:schemeClr>
              </a:buClr>
              <a:buNone/>
            </a:pPr>
            <a:r>
              <a:rPr lang="en-US" sz="2700" b="1" i="0" dirty="0">
                <a:effectLst/>
                <a:latin typeface="Inter"/>
              </a:rPr>
              <a:t>	 -</a:t>
            </a:r>
            <a:r>
              <a:rPr lang="en-US" sz="2700" b="0" i="0" dirty="0">
                <a:effectLst/>
                <a:latin typeface="Inter"/>
              </a:rPr>
              <a:t> Gestational diabetes is high blood sugar during pregnancy. Insulin-blocking hormones produced by the placenta cause this type of 	diabetes.</a:t>
            </a:r>
            <a:endParaRPr lang="en-US" sz="2700" dirty="0">
              <a:latin typeface="Inter"/>
              <a:cs typeface="Times New Roman" panose="02020603050405020304" pitchFamily="18" charset="0"/>
            </a:endParaRPr>
          </a:p>
          <a:p>
            <a:pPr marL="0" indent="0">
              <a:buClr>
                <a:schemeClr val="tx1">
                  <a:lumMod val="95000"/>
                  <a:lumOff val="5000"/>
                </a:schemeClr>
              </a:buClr>
              <a:buNone/>
            </a:pPr>
            <a:r>
              <a:rPr lang="en-US" sz="2700" dirty="0"/>
              <a:t/>
            </a:r>
            <a:br>
              <a:rPr lang="en-US" sz="2700" dirty="0"/>
            </a:br>
            <a:r>
              <a:rPr lang="en-US" sz="2700" dirty="0">
                <a:latin typeface="Inter"/>
                <a:cs typeface="Times New Roman" panose="02020603050405020304" pitchFamily="18" charset="0"/>
              </a:rPr>
              <a:t>We  have  proposed  a  diabetes  prediction  model  for  better  classification  of  diabetes  which  includes  few  external  factors responsible  for  diabetes  along  with  regular  factors  like  Glucose,  BMI,  Age,  Insulin,  etc.</a:t>
            </a:r>
            <a:endParaRPr lang="en-US" sz="2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85841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lumMod val="95000"/>
                    <a:lumOff val="5000"/>
                  </a:schemeClr>
                </a:solidFill>
              </a:rPr>
              <a:t>Dataset</a:t>
            </a:r>
          </a:p>
        </p:txBody>
      </p:sp>
      <p:sp>
        <p:nvSpPr>
          <p:cNvPr id="3" name="Content Placeholder 2"/>
          <p:cNvSpPr>
            <a:spLocks noGrp="1"/>
          </p:cNvSpPr>
          <p:nvPr>
            <p:ph idx="1"/>
          </p:nvPr>
        </p:nvSpPr>
        <p:spPr/>
        <p:txBody>
          <a:bodyPr>
            <a:normAutofit/>
          </a:bodyPr>
          <a:lstStyle/>
          <a:p>
            <a:pPr>
              <a:buClr>
                <a:schemeClr val="tx2"/>
              </a:buClr>
            </a:pPr>
            <a:r>
              <a:rPr lang="en-US" sz="2000" dirty="0"/>
              <a:t> The dataset has 9 features</a:t>
            </a:r>
          </a:p>
          <a:p>
            <a:pPr>
              <a:buClr>
                <a:schemeClr val="tx2"/>
              </a:buClr>
            </a:pPr>
            <a:r>
              <a:rPr lang="en-US" sz="2000" dirty="0"/>
              <a:t> 769 observations</a:t>
            </a:r>
          </a:p>
          <a:p>
            <a:pPr>
              <a:buClr>
                <a:schemeClr val="tx2"/>
              </a:buClr>
            </a:pPr>
            <a:r>
              <a:rPr lang="en-US" sz="2000" dirty="0"/>
              <a:t>Correlation for independent variables(feature column)</a:t>
            </a:r>
          </a:p>
          <a:p>
            <a:pPr>
              <a:buClr>
                <a:schemeClr val="tx2"/>
              </a:buClr>
            </a:pPr>
            <a:r>
              <a:rPr lang="en-US" sz="2000" dirty="0"/>
              <a:t>The dataset as divided into test and train data</a:t>
            </a:r>
          </a:p>
          <a:p>
            <a:pPr marL="0" indent="0">
              <a:buNone/>
            </a:pPr>
            <a:endParaRPr lang="en-US" sz="4400" b="1" dirty="0">
              <a:ln w="3175" cmpd="sng">
                <a:noFill/>
              </a:ln>
              <a:solidFill>
                <a:schemeClr val="accent3">
                  <a:lumMod val="75000"/>
                </a:schemeClr>
              </a:solidFill>
              <a:latin typeface="+mj-lt"/>
              <a:ea typeface="+mj-ea"/>
              <a:cs typeface="+mj-cs"/>
            </a:endParaRPr>
          </a:p>
        </p:txBody>
      </p:sp>
      <p:sp>
        <p:nvSpPr>
          <p:cNvPr id="4" name="Rectangle 1"/>
          <p:cNvSpPr>
            <a:spLocks noChangeArrowheads="1"/>
          </p:cNvSpPr>
          <p:nvPr/>
        </p:nvSpPr>
        <p:spPr bwMode="auto">
          <a:xfrm>
            <a:off x="0" y="90100"/>
            <a:ext cx="65" cy="27699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 xmlns:a16="http://schemas.microsoft.com/office/drawing/2014/main" id="{CC425AAB-CC6B-4D36-B458-C88FB4C21352}"/>
              </a:ext>
            </a:extLst>
          </p:cNvPr>
          <p:cNvPicPr>
            <a:picLocks noChangeAspect="1"/>
          </p:cNvPicPr>
          <p:nvPr/>
        </p:nvPicPr>
        <p:blipFill>
          <a:blip r:embed="rId2"/>
          <a:stretch>
            <a:fillRect/>
          </a:stretch>
        </p:blipFill>
        <p:spPr>
          <a:xfrm>
            <a:off x="7047431" y="2556932"/>
            <a:ext cx="4348450" cy="3318936"/>
          </a:xfrm>
          <a:prstGeom prst="rect">
            <a:avLst/>
          </a:prstGeom>
        </p:spPr>
      </p:pic>
    </p:spTree>
    <p:extLst>
      <p:ext uri="{BB962C8B-B14F-4D97-AF65-F5344CB8AC3E}">
        <p14:creationId xmlns:p14="http://schemas.microsoft.com/office/powerpoint/2010/main" val="13063260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Diabetes Prediction Model</a:t>
            </a:r>
          </a:p>
        </p:txBody>
      </p:sp>
      <p:sp>
        <p:nvSpPr>
          <p:cNvPr id="3" name="Content Placeholder 2"/>
          <p:cNvSpPr>
            <a:spLocks noGrp="1"/>
          </p:cNvSpPr>
          <p:nvPr>
            <p:ph idx="1"/>
          </p:nvPr>
        </p:nvSpPr>
        <p:spPr>
          <a:xfrm>
            <a:off x="1295402" y="2161147"/>
            <a:ext cx="9601196" cy="3318936"/>
          </a:xfrm>
        </p:spPr>
        <p:txBody>
          <a:bodyPr/>
          <a:lstStyle/>
          <a:p>
            <a:pPr marL="0" indent="0">
              <a:buNone/>
            </a:pPr>
            <a:endParaRPr lang="en-US" sz="2000" b="1" dirty="0"/>
          </a:p>
          <a:p>
            <a:pPr>
              <a:buClr>
                <a:schemeClr val="tx1"/>
              </a:buClr>
              <a:buFont typeface="Arial" panose="020B0604020202020204" pitchFamily="34" charset="0"/>
              <a:buChar char="•"/>
            </a:pPr>
            <a:r>
              <a:rPr lang="en-US" sz="2000" dirty="0"/>
              <a:t> Features: Pregnancies, Glucose, Blood Pressure, BMI , Insulin level, Age , Outcome</a:t>
            </a:r>
          </a:p>
          <a:p>
            <a:pPr>
              <a:buClr>
                <a:schemeClr val="tx1"/>
              </a:buClr>
              <a:buFont typeface="Arial" panose="020B0604020202020204" pitchFamily="34" charset="0"/>
              <a:buChar char="•"/>
            </a:pPr>
            <a:r>
              <a:rPr lang="en-US" sz="2000" dirty="0"/>
              <a:t> Train the Machine Learning model</a:t>
            </a:r>
          </a:p>
          <a:p>
            <a:pPr>
              <a:buClr>
                <a:schemeClr val="tx1"/>
              </a:buClr>
              <a:buFont typeface="Arial" panose="020B0604020202020204" pitchFamily="34" charset="0"/>
              <a:buChar char="•"/>
            </a:pPr>
            <a:r>
              <a:rPr lang="en-US" sz="2000" dirty="0"/>
              <a:t> Once the model is built and it is good, we can use it to predict the test data.</a:t>
            </a:r>
          </a:p>
          <a:p>
            <a:pPr marL="0" indent="0">
              <a:buNone/>
            </a:pPr>
            <a:endParaRPr lang="en-US" sz="2000" b="1" dirty="0"/>
          </a:p>
        </p:txBody>
      </p:sp>
      <p:grpSp>
        <p:nvGrpSpPr>
          <p:cNvPr id="10" name="Group 9">
            <a:extLst>
              <a:ext uri="{FF2B5EF4-FFF2-40B4-BE49-F238E27FC236}">
                <a16:creationId xmlns="" xmlns:a16="http://schemas.microsoft.com/office/drawing/2014/main" id="{FED255D3-3B5D-474E-8800-DAF456DE3952}"/>
              </a:ext>
            </a:extLst>
          </p:cNvPr>
          <p:cNvGrpSpPr/>
          <p:nvPr/>
        </p:nvGrpSpPr>
        <p:grpSpPr>
          <a:xfrm>
            <a:off x="1091821" y="4462723"/>
            <a:ext cx="8652680" cy="1741197"/>
            <a:chOff x="968990" y="4449076"/>
            <a:chExt cx="5063322" cy="1741197"/>
          </a:xfrm>
        </p:grpSpPr>
        <p:sp>
          <p:nvSpPr>
            <p:cNvPr id="4" name="Rectangle: Rounded Corners 3">
              <a:extLst>
                <a:ext uri="{FF2B5EF4-FFF2-40B4-BE49-F238E27FC236}">
                  <a16:creationId xmlns="" xmlns:a16="http://schemas.microsoft.com/office/drawing/2014/main" id="{192614AF-F89E-410C-A7C6-9EB7DB3FF61B}"/>
                </a:ext>
              </a:extLst>
            </p:cNvPr>
            <p:cNvSpPr/>
            <p:nvPr/>
          </p:nvSpPr>
          <p:spPr>
            <a:xfrm>
              <a:off x="968990" y="4886405"/>
              <a:ext cx="1596788" cy="13038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Dataset</a:t>
              </a:r>
            </a:p>
          </p:txBody>
        </p:sp>
        <p:sp>
          <p:nvSpPr>
            <p:cNvPr id="5" name="Arrow: Right 4">
              <a:extLst>
                <a:ext uri="{FF2B5EF4-FFF2-40B4-BE49-F238E27FC236}">
                  <a16:creationId xmlns="" xmlns:a16="http://schemas.microsoft.com/office/drawing/2014/main" id="{935C2D8E-5747-417C-93EE-CDD9AE3232A7}"/>
                </a:ext>
              </a:extLst>
            </p:cNvPr>
            <p:cNvSpPr/>
            <p:nvPr/>
          </p:nvSpPr>
          <p:spPr>
            <a:xfrm>
              <a:off x="2565778" y="5011257"/>
              <a:ext cx="1433016" cy="582302"/>
            </a:xfrm>
            <a:prstGeom prst="right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Training Data</a:t>
              </a:r>
            </a:p>
          </p:txBody>
        </p:sp>
        <p:sp>
          <p:nvSpPr>
            <p:cNvPr id="6" name="Rectangle: Rounded Corners 5">
              <a:extLst>
                <a:ext uri="{FF2B5EF4-FFF2-40B4-BE49-F238E27FC236}">
                  <a16:creationId xmlns="" xmlns:a16="http://schemas.microsoft.com/office/drawing/2014/main" id="{153BABFF-CD19-4CAA-B739-B2318EC846B5}"/>
                </a:ext>
              </a:extLst>
            </p:cNvPr>
            <p:cNvSpPr/>
            <p:nvPr/>
          </p:nvSpPr>
          <p:spPr>
            <a:xfrm>
              <a:off x="3998794" y="4449076"/>
              <a:ext cx="2033518" cy="1080343"/>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Preprocess Data</a:t>
              </a:r>
            </a:p>
            <a:p>
              <a:pPr algn="ctr"/>
              <a:r>
                <a:rPr lang="en-US" dirty="0"/>
                <a:t>Build model </a:t>
              </a:r>
            </a:p>
          </p:txBody>
        </p:sp>
        <p:sp>
          <p:nvSpPr>
            <p:cNvPr id="7" name="Arrow: Right 6">
              <a:extLst>
                <a:ext uri="{FF2B5EF4-FFF2-40B4-BE49-F238E27FC236}">
                  <a16:creationId xmlns="" xmlns:a16="http://schemas.microsoft.com/office/drawing/2014/main" id="{5A3DC6C4-72AA-418C-B608-3A9593342125}"/>
                </a:ext>
              </a:extLst>
            </p:cNvPr>
            <p:cNvSpPr/>
            <p:nvPr/>
          </p:nvSpPr>
          <p:spPr>
            <a:xfrm>
              <a:off x="2565778" y="5600765"/>
              <a:ext cx="1433016" cy="589508"/>
            </a:xfrm>
            <a:prstGeom prst="right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Testing Data</a:t>
              </a:r>
            </a:p>
          </p:txBody>
        </p:sp>
        <p:sp>
          <p:nvSpPr>
            <p:cNvPr id="9" name="Rectangle: Rounded Corners 8">
              <a:extLst>
                <a:ext uri="{FF2B5EF4-FFF2-40B4-BE49-F238E27FC236}">
                  <a16:creationId xmlns="" xmlns:a16="http://schemas.microsoft.com/office/drawing/2014/main" id="{B5DC2628-EB56-40D6-A129-4118A2A30DF5}"/>
                </a:ext>
              </a:extLst>
            </p:cNvPr>
            <p:cNvSpPr/>
            <p:nvPr/>
          </p:nvSpPr>
          <p:spPr>
            <a:xfrm>
              <a:off x="4044570" y="5600765"/>
              <a:ext cx="1987741" cy="589507"/>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Evaluation</a:t>
              </a:r>
            </a:p>
          </p:txBody>
        </p:sp>
      </p:grpSp>
    </p:spTree>
    <p:extLst>
      <p:ext uri="{BB962C8B-B14F-4D97-AF65-F5344CB8AC3E}">
        <p14:creationId xmlns:p14="http://schemas.microsoft.com/office/powerpoint/2010/main" val="38046383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chemeClr val="tx1">
                    <a:lumMod val="95000"/>
                    <a:lumOff val="5000"/>
                  </a:schemeClr>
                </a:solidFill>
              </a:rPr>
              <a:t>Machine Learning Models: Logistic Regression</a:t>
            </a:r>
            <a:endParaRPr lang="en-US" dirty="0"/>
          </a:p>
        </p:txBody>
      </p:sp>
      <p:sp>
        <p:nvSpPr>
          <p:cNvPr id="3" name="Content Placeholder 2"/>
          <p:cNvSpPr>
            <a:spLocks noGrp="1"/>
          </p:cNvSpPr>
          <p:nvPr>
            <p:ph idx="1"/>
          </p:nvPr>
        </p:nvSpPr>
        <p:spPr/>
        <p:txBody>
          <a:bodyPr>
            <a:normAutofit/>
          </a:bodyPr>
          <a:lstStyle/>
          <a:p>
            <a:pPr>
              <a:buClr>
                <a:schemeClr val="tx1"/>
              </a:buClr>
              <a:buFont typeface="Arial" panose="020B0604020202020204" pitchFamily="34" charset="0"/>
              <a:buChar char="•"/>
            </a:pPr>
            <a:r>
              <a:rPr lang="en-US" sz="2400" dirty="0"/>
              <a:t>The model gave an accuracy of 0.78. The confusion matrix showed that 87 patients were diagnosed as not having diabetes and 34 patients are correctly predicted as having diabetes.</a:t>
            </a:r>
          </a:p>
          <a:p>
            <a:pPr marL="0" indent="0">
              <a:buClr>
                <a:schemeClr val="tx1"/>
              </a:buClr>
              <a:buNone/>
            </a:pPr>
            <a:r>
              <a:rPr lang="en-US" dirty="0"/>
              <a:t> </a:t>
            </a:r>
          </a:p>
        </p:txBody>
      </p:sp>
      <p:pic>
        <p:nvPicPr>
          <p:cNvPr id="5" name="Picture 4">
            <a:extLst>
              <a:ext uri="{FF2B5EF4-FFF2-40B4-BE49-F238E27FC236}">
                <a16:creationId xmlns="" xmlns:a16="http://schemas.microsoft.com/office/drawing/2014/main" id="{7B9EF1F8-CF04-4AC8-B2C8-78F815C7FC55}"/>
              </a:ext>
            </a:extLst>
          </p:cNvPr>
          <p:cNvPicPr>
            <a:picLocks noChangeAspect="1"/>
          </p:cNvPicPr>
          <p:nvPr/>
        </p:nvPicPr>
        <p:blipFill>
          <a:blip r:embed="rId2"/>
          <a:stretch>
            <a:fillRect/>
          </a:stretch>
        </p:blipFill>
        <p:spPr>
          <a:xfrm>
            <a:off x="7069539" y="3618870"/>
            <a:ext cx="3827057" cy="2527932"/>
          </a:xfrm>
          <a:prstGeom prst="rect">
            <a:avLst/>
          </a:prstGeom>
        </p:spPr>
      </p:pic>
    </p:spTree>
    <p:extLst>
      <p:ext uri="{BB962C8B-B14F-4D97-AF65-F5344CB8AC3E}">
        <p14:creationId xmlns:p14="http://schemas.microsoft.com/office/powerpoint/2010/main" val="26291071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chemeClr val="tx1">
                    <a:lumMod val="95000"/>
                    <a:lumOff val="5000"/>
                  </a:schemeClr>
                </a:solidFill>
              </a:rPr>
              <a:t>Machine Learning Models: K-Nearest </a:t>
            </a:r>
            <a:r>
              <a:rPr lang="en-US" b="1" dirty="0" err="1">
                <a:solidFill>
                  <a:schemeClr val="tx1">
                    <a:lumMod val="95000"/>
                    <a:lumOff val="5000"/>
                  </a:schemeClr>
                </a:solidFill>
              </a:rPr>
              <a:t>Neighbour</a:t>
            </a:r>
            <a:r>
              <a:rPr lang="en-US" b="1" dirty="0">
                <a:solidFill>
                  <a:schemeClr val="tx1">
                    <a:lumMod val="95000"/>
                    <a:lumOff val="5000"/>
                  </a:schemeClr>
                </a:solidFill>
              </a:rPr>
              <a:t>(KNN)</a:t>
            </a:r>
            <a:endParaRPr lang="en-US" b="1" dirty="0">
              <a:solidFill>
                <a:schemeClr val="accent3">
                  <a:lumMod val="60000"/>
                  <a:lumOff val="40000"/>
                </a:schemeClr>
              </a:solidFill>
            </a:endParaRPr>
          </a:p>
        </p:txBody>
      </p:sp>
      <p:sp>
        <p:nvSpPr>
          <p:cNvPr id="3" name="Content Placeholder 2"/>
          <p:cNvSpPr>
            <a:spLocks noGrp="1"/>
          </p:cNvSpPr>
          <p:nvPr>
            <p:ph idx="1"/>
          </p:nvPr>
        </p:nvSpPr>
        <p:spPr/>
        <p:txBody>
          <a:bodyPr>
            <a:normAutofit/>
          </a:bodyPr>
          <a:lstStyle/>
          <a:p>
            <a:pPr>
              <a:buClr>
                <a:schemeClr val="tx1"/>
              </a:buClr>
              <a:buFont typeface="Arial" panose="020B0604020202020204" pitchFamily="34" charset="0"/>
              <a:buChar char="•"/>
            </a:pPr>
            <a:r>
              <a:rPr lang="en-US" dirty="0"/>
              <a:t> The accuracy of KNN was 0.71.To improve the accuracy of the model, hyperparameters using Grid search was turned.</a:t>
            </a:r>
          </a:p>
          <a:p>
            <a:r>
              <a:rPr lang="en-US" sz="2400" dirty="0"/>
              <a:t>The n-neighbors = 13 and the leaf = 1. The accuracy of the KNN model increased to 0.75</a:t>
            </a:r>
          </a:p>
          <a:p>
            <a:pPr>
              <a:buClr>
                <a:schemeClr val="tx1"/>
              </a:buClr>
              <a:buFont typeface="Arial" panose="020B0604020202020204" pitchFamily="34" charset="0"/>
              <a:buChar char="•"/>
            </a:pPr>
            <a:endParaRPr lang="en-US" dirty="0"/>
          </a:p>
        </p:txBody>
      </p:sp>
      <p:sp>
        <p:nvSpPr>
          <p:cNvPr id="5" name="AutoShape 2">
            <a:extLst>
              <a:ext uri="{FF2B5EF4-FFF2-40B4-BE49-F238E27FC236}">
                <a16:creationId xmlns="" xmlns:a16="http://schemas.microsoft.com/office/drawing/2014/main" id="{24E98462-12E4-48DA-A49A-08438C4A23D9}"/>
              </a:ext>
            </a:extLst>
          </p:cNvPr>
          <p:cNvSpPr>
            <a:spLocks noChangeAspect="1" noChangeArrowheads="1"/>
          </p:cNvSpPr>
          <p:nvPr/>
        </p:nvSpPr>
        <p:spPr bwMode="auto">
          <a:xfrm>
            <a:off x="127000" y="654050"/>
            <a:ext cx="1933575" cy="685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9952974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chemeClr val="tx1">
                    <a:lumMod val="95000"/>
                    <a:lumOff val="5000"/>
                  </a:schemeClr>
                </a:solidFill>
              </a:rPr>
              <a:t>Machine Learning Models: Support vector Machine (SVM)</a:t>
            </a:r>
          </a:p>
        </p:txBody>
      </p:sp>
      <p:sp>
        <p:nvSpPr>
          <p:cNvPr id="3" name="Content Placeholder 2"/>
          <p:cNvSpPr>
            <a:spLocks noGrp="1"/>
          </p:cNvSpPr>
          <p:nvPr>
            <p:ph idx="1"/>
          </p:nvPr>
        </p:nvSpPr>
        <p:spPr/>
        <p:txBody>
          <a:bodyPr>
            <a:normAutofit/>
          </a:bodyPr>
          <a:lstStyle/>
          <a:p>
            <a:pPr>
              <a:buClr>
                <a:schemeClr val="tx2"/>
              </a:buClr>
              <a:buFont typeface="Arial" panose="020B0604020202020204" pitchFamily="34" charset="0"/>
              <a:buChar char="•"/>
            </a:pPr>
            <a:r>
              <a:rPr lang="en-US" sz="2000" dirty="0"/>
              <a:t>For this classifier,0.75 accuracy was achieved. Evaluation was done using confusion matrix and it predicted that 11 healthy patients have diabetes. </a:t>
            </a:r>
          </a:p>
          <a:p>
            <a:pPr>
              <a:buClr>
                <a:schemeClr val="tx2"/>
              </a:buClr>
              <a:buFont typeface="Arial" panose="020B0604020202020204" pitchFamily="34" charset="0"/>
              <a:buChar char="•"/>
            </a:pPr>
            <a:r>
              <a:rPr lang="en-US" sz="2000" dirty="0"/>
              <a:t>The hyperparameters c and gamma were tuned and features were scaled. The improved model showed accuracy to  0.79.</a:t>
            </a:r>
          </a:p>
          <a:p>
            <a:pPr marL="0" indent="0">
              <a:buClr>
                <a:schemeClr val="tx2"/>
              </a:buClr>
              <a:buNone/>
            </a:pPr>
            <a:endParaRPr lang="en-US" sz="2000" dirty="0"/>
          </a:p>
          <a:p>
            <a:pPr>
              <a:buClr>
                <a:schemeClr val="tx2"/>
              </a:buClr>
              <a:buFont typeface="Arial" panose="020B0604020202020204" pitchFamily="34" charset="0"/>
              <a:buChar char="•"/>
            </a:pPr>
            <a:endParaRPr lang="en-US" dirty="0"/>
          </a:p>
        </p:txBody>
      </p:sp>
      <p:graphicFrame>
        <p:nvGraphicFramePr>
          <p:cNvPr id="8" name="Table 8">
            <a:extLst>
              <a:ext uri="{FF2B5EF4-FFF2-40B4-BE49-F238E27FC236}">
                <a16:creationId xmlns="" xmlns:a16="http://schemas.microsoft.com/office/drawing/2014/main" id="{3DF6497B-49D1-40E0-993E-6766D62E5AC9}"/>
              </a:ext>
            </a:extLst>
          </p:cNvPr>
          <p:cNvGraphicFramePr>
            <a:graphicFrameLocks noGrp="1"/>
          </p:cNvGraphicFramePr>
          <p:nvPr>
            <p:extLst>
              <p:ext uri="{D42A27DB-BD31-4B8C-83A1-F6EECF244321}">
                <p14:modId xmlns:p14="http://schemas.microsoft.com/office/powerpoint/2010/main" val="2825860185"/>
              </p:ext>
            </p:extLst>
          </p:nvPr>
        </p:nvGraphicFramePr>
        <p:xfrm>
          <a:off x="8284190" y="4060589"/>
          <a:ext cx="2407690" cy="736600"/>
        </p:xfrm>
        <a:graphic>
          <a:graphicData uri="http://schemas.openxmlformats.org/drawingml/2006/table">
            <a:tbl>
              <a:tblPr firstRow="1" bandRow="1">
                <a:tableStyleId>{5C22544A-7EE6-4342-B048-85BDC9FD1C3A}</a:tableStyleId>
              </a:tblPr>
              <a:tblGrid>
                <a:gridCol w="1203845">
                  <a:extLst>
                    <a:ext uri="{9D8B030D-6E8A-4147-A177-3AD203B41FA5}">
                      <a16:colId xmlns="" xmlns:a16="http://schemas.microsoft.com/office/drawing/2014/main" val="3980934254"/>
                    </a:ext>
                  </a:extLst>
                </a:gridCol>
                <a:gridCol w="1203845">
                  <a:extLst>
                    <a:ext uri="{9D8B030D-6E8A-4147-A177-3AD203B41FA5}">
                      <a16:colId xmlns="" xmlns:a16="http://schemas.microsoft.com/office/drawing/2014/main" val="839008203"/>
                    </a:ext>
                  </a:extLst>
                </a:gridCol>
              </a:tblGrid>
              <a:tr h="0">
                <a:tc>
                  <a:txBody>
                    <a:bodyPr/>
                    <a:lstStyle/>
                    <a:p>
                      <a:pPr algn="ctr"/>
                      <a:r>
                        <a:rPr lang="en-US" b="1" dirty="0">
                          <a:solidFill>
                            <a:schemeClr val="tx1">
                              <a:lumMod val="95000"/>
                              <a:lumOff val="5000"/>
                            </a:schemeClr>
                          </a:solidFill>
                        </a:rPr>
                        <a:t>89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1" dirty="0">
                          <a:solidFill>
                            <a:schemeClr val="tx1">
                              <a:lumMod val="95000"/>
                              <a:lumOff val="5000"/>
                            </a:schemeClr>
                          </a:solidFill>
                        </a:rPr>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3841043335"/>
                  </a:ext>
                </a:extLst>
              </a:tr>
              <a:tr h="370840">
                <a:tc>
                  <a:txBody>
                    <a:bodyPr/>
                    <a:lstStyle/>
                    <a:p>
                      <a:pPr algn="ctr"/>
                      <a:r>
                        <a:rPr lang="en-US" b="1" dirty="0"/>
                        <a:t>27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1" dirty="0"/>
                        <a:t>27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274315219"/>
                  </a:ext>
                </a:extLst>
              </a:tr>
            </a:tbl>
          </a:graphicData>
        </a:graphic>
      </p:graphicFrame>
      <p:graphicFrame>
        <p:nvGraphicFramePr>
          <p:cNvPr id="9" name="Table 8">
            <a:extLst>
              <a:ext uri="{FF2B5EF4-FFF2-40B4-BE49-F238E27FC236}">
                <a16:creationId xmlns="" xmlns:a16="http://schemas.microsoft.com/office/drawing/2014/main" id="{80D88D37-7933-452A-AD59-A26E51A6AD6A}"/>
              </a:ext>
            </a:extLst>
          </p:cNvPr>
          <p:cNvGraphicFramePr>
            <a:graphicFrameLocks noGrp="1"/>
          </p:cNvGraphicFramePr>
          <p:nvPr>
            <p:extLst>
              <p:ext uri="{D42A27DB-BD31-4B8C-83A1-F6EECF244321}">
                <p14:modId xmlns:p14="http://schemas.microsoft.com/office/powerpoint/2010/main" val="2098274145"/>
              </p:ext>
            </p:extLst>
          </p:nvPr>
        </p:nvGraphicFramePr>
        <p:xfrm>
          <a:off x="8284190" y="4968228"/>
          <a:ext cx="2407690" cy="736600"/>
        </p:xfrm>
        <a:graphic>
          <a:graphicData uri="http://schemas.openxmlformats.org/drawingml/2006/table">
            <a:tbl>
              <a:tblPr firstRow="1" bandRow="1">
                <a:tableStyleId>{5C22544A-7EE6-4342-B048-85BDC9FD1C3A}</a:tableStyleId>
              </a:tblPr>
              <a:tblGrid>
                <a:gridCol w="1203845">
                  <a:extLst>
                    <a:ext uri="{9D8B030D-6E8A-4147-A177-3AD203B41FA5}">
                      <a16:colId xmlns="" xmlns:a16="http://schemas.microsoft.com/office/drawing/2014/main" val="3980934254"/>
                    </a:ext>
                  </a:extLst>
                </a:gridCol>
                <a:gridCol w="1203845">
                  <a:extLst>
                    <a:ext uri="{9D8B030D-6E8A-4147-A177-3AD203B41FA5}">
                      <a16:colId xmlns="" xmlns:a16="http://schemas.microsoft.com/office/drawing/2014/main" val="839008203"/>
                    </a:ext>
                  </a:extLst>
                </a:gridCol>
              </a:tblGrid>
              <a:tr h="0">
                <a:tc>
                  <a:txBody>
                    <a:bodyPr/>
                    <a:lstStyle/>
                    <a:p>
                      <a:pPr algn="ctr"/>
                      <a:r>
                        <a:rPr lang="en-US" b="1" dirty="0">
                          <a:solidFill>
                            <a:schemeClr val="tx1">
                              <a:lumMod val="95000"/>
                              <a:lumOff val="5000"/>
                            </a:schemeClr>
                          </a:solidFill>
                        </a:rPr>
                        <a:t>89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1" dirty="0">
                          <a:solidFill>
                            <a:schemeClr val="tx1">
                              <a:lumMod val="95000"/>
                              <a:lumOff val="5000"/>
                            </a:schemeClr>
                          </a:solidFill>
                        </a:rPr>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3841043335"/>
                  </a:ext>
                </a:extLst>
              </a:tr>
              <a:tr h="370840">
                <a:tc>
                  <a:txBody>
                    <a:bodyPr/>
                    <a:lstStyle/>
                    <a:p>
                      <a:pPr algn="ctr"/>
                      <a:r>
                        <a:rPr lang="en-US" b="1" dirty="0"/>
                        <a:t>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1" dirty="0"/>
                        <a:t>33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274315219"/>
                  </a:ext>
                </a:extLst>
              </a:tr>
            </a:tbl>
          </a:graphicData>
        </a:graphic>
      </p:graphicFrame>
    </p:spTree>
    <p:extLst>
      <p:ext uri="{BB962C8B-B14F-4D97-AF65-F5344CB8AC3E}">
        <p14:creationId xmlns:p14="http://schemas.microsoft.com/office/powerpoint/2010/main" val="11730590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chemeClr val="tx1">
                    <a:lumMod val="95000"/>
                    <a:lumOff val="5000"/>
                  </a:schemeClr>
                </a:solidFill>
              </a:rPr>
              <a:t>Machine Learning Models: Decision Tree</a:t>
            </a:r>
            <a:endParaRPr lang="en-US" b="1" dirty="0">
              <a:solidFill>
                <a:schemeClr val="accent3">
                  <a:lumMod val="60000"/>
                  <a:lumOff val="40000"/>
                </a:schemeClr>
              </a:solidFill>
            </a:endParaRPr>
          </a:p>
        </p:txBody>
      </p:sp>
      <p:sp>
        <p:nvSpPr>
          <p:cNvPr id="3" name="Content Placeholder 2"/>
          <p:cNvSpPr>
            <a:spLocks noGrp="1"/>
          </p:cNvSpPr>
          <p:nvPr>
            <p:ph idx="1"/>
          </p:nvPr>
        </p:nvSpPr>
        <p:spPr/>
        <p:txBody>
          <a:bodyPr>
            <a:normAutofit/>
          </a:bodyPr>
          <a:lstStyle/>
          <a:p>
            <a:pPr>
              <a:buClr>
                <a:schemeClr val="tx1"/>
              </a:buClr>
              <a:buFont typeface="Arial" panose="020B0604020202020204" pitchFamily="34" charset="0"/>
              <a:buChar char="•"/>
            </a:pPr>
            <a:r>
              <a:rPr lang="en-US" dirty="0"/>
              <a:t> The accuracy of the Decision tree gave an accuracy of 0.68.</a:t>
            </a:r>
          </a:p>
          <a:p>
            <a:pPr>
              <a:buClr>
                <a:schemeClr val="tx1"/>
              </a:buClr>
              <a:buFont typeface="Arial" panose="020B0604020202020204" pitchFamily="34" charset="0"/>
              <a:buChar char="•"/>
            </a:pPr>
            <a:r>
              <a:rPr lang="en-US" dirty="0"/>
              <a:t> </a:t>
            </a:r>
            <a:r>
              <a:rPr lang="en-US" sz="2400" dirty="0"/>
              <a:t>Altering hyper parameters using Grid Search in Scikit-Learn. </a:t>
            </a:r>
          </a:p>
          <a:p>
            <a:pPr marL="114300" indent="0">
              <a:buNone/>
            </a:pPr>
            <a:r>
              <a:rPr lang="en-US" sz="2400" dirty="0"/>
              <a:t>        Optimized max _depth = 7</a:t>
            </a:r>
          </a:p>
          <a:p>
            <a:pPr marL="114300" indent="0">
              <a:buNone/>
            </a:pPr>
            <a:r>
              <a:rPr lang="en-US" sz="2400" dirty="0"/>
              <a:t>       </a:t>
            </a:r>
            <a:r>
              <a:rPr lang="en-US" sz="2400" dirty="0" err="1"/>
              <a:t>min_samples_leaf</a:t>
            </a:r>
            <a:r>
              <a:rPr lang="en-US" sz="2400" dirty="0"/>
              <a:t> = 8</a:t>
            </a:r>
          </a:p>
          <a:p>
            <a:pPr marL="114300" indent="0">
              <a:buNone/>
            </a:pPr>
            <a:r>
              <a:rPr lang="en-US" sz="2400" dirty="0"/>
              <a:t>Result : It had test data accuracy of 0.75 and it was evaluated using confusion matrix. It correctly predicted that 37 patients are diagnosed with diabetes.</a:t>
            </a:r>
          </a:p>
          <a:p>
            <a:pPr>
              <a:buClr>
                <a:schemeClr val="tx1"/>
              </a:buClr>
              <a:buFont typeface="Arial" panose="020B0604020202020204" pitchFamily="34" charset="0"/>
              <a:buChar char="•"/>
            </a:pPr>
            <a:endParaRPr lang="en-US" dirty="0"/>
          </a:p>
          <a:p>
            <a:pPr marL="0" indent="0">
              <a:buNone/>
            </a:pPr>
            <a:endParaRPr lang="en-US" dirty="0"/>
          </a:p>
        </p:txBody>
      </p:sp>
      <p:sp>
        <p:nvSpPr>
          <p:cNvPr id="5" name="AutoShape 2">
            <a:extLst>
              <a:ext uri="{FF2B5EF4-FFF2-40B4-BE49-F238E27FC236}">
                <a16:creationId xmlns="" xmlns:a16="http://schemas.microsoft.com/office/drawing/2014/main" id="{24E98462-12E4-48DA-A49A-08438C4A23D9}"/>
              </a:ext>
            </a:extLst>
          </p:cNvPr>
          <p:cNvSpPr>
            <a:spLocks noChangeAspect="1" noChangeArrowheads="1"/>
          </p:cNvSpPr>
          <p:nvPr/>
        </p:nvSpPr>
        <p:spPr bwMode="auto">
          <a:xfrm>
            <a:off x="127000" y="654050"/>
            <a:ext cx="1933575" cy="685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72651003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2130</TotalTime>
  <Words>603</Words>
  <Application>Microsoft Office PowerPoint</Application>
  <PresentationFormat>Widescreen</PresentationFormat>
  <Paragraphs>120</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Garamond</vt:lpstr>
      <vt:lpstr>Inter</vt:lpstr>
      <vt:lpstr>Times New Roman</vt:lpstr>
      <vt:lpstr>Organic</vt:lpstr>
      <vt:lpstr>Diabetes Prediction using Machine Learning  Team Members</vt:lpstr>
      <vt:lpstr>Table of Contents</vt:lpstr>
      <vt:lpstr>Overview of the project</vt:lpstr>
      <vt:lpstr>Dataset</vt:lpstr>
      <vt:lpstr>Diabetes Prediction Model</vt:lpstr>
      <vt:lpstr>Machine Learning Models: Logistic Regression</vt:lpstr>
      <vt:lpstr>Machine Learning Models: K-Nearest Neighbour(KNN)</vt:lpstr>
      <vt:lpstr>Machine Learning Models: Support vector Machine (SVM)</vt:lpstr>
      <vt:lpstr>Machine Learning Models: Decision Tree</vt:lpstr>
      <vt:lpstr>Machine Learning Models: Random Forest Tree</vt:lpstr>
      <vt:lpstr>Machine Learning Models: XGBoost</vt:lpstr>
      <vt:lpstr>Machine Learning Models: Light GBM</vt:lpstr>
      <vt:lpstr>Evaluation methodology</vt:lpstr>
      <vt:lpstr>Evaluation methodology</vt:lpstr>
      <vt:lpstr>Conclusion</vt:lpstr>
      <vt:lpstr>Comparison of 7 models</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DSCI 6612-Term project Team Members</dc:title>
  <dc:creator>Swamy</dc:creator>
  <cp:lastModifiedBy>Swamy</cp:lastModifiedBy>
  <cp:revision>44</cp:revision>
  <dcterms:created xsi:type="dcterms:W3CDTF">2021-11-12T22:58:06Z</dcterms:created>
  <dcterms:modified xsi:type="dcterms:W3CDTF">2021-12-09T23:10:45Z</dcterms:modified>
</cp:coreProperties>
</file>