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7A611-57F2-40A7-AC77-BF51982AFE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47CC2-3F44-45E6-9B56-93533115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47CC2-3F44-45E6-9B56-9353311535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1C4A-0DA7-4EB2-BB4B-2AFADBB4E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60D90-7C1B-4054-B578-153ACF432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BE3F-92F1-4B71-92F4-AC61DE40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3B64-F509-4B76-9115-F2886365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F7B0-4209-4026-8020-C8BE838B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EA0-3D3B-4E32-BB1C-DB7BA3D2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FE028-4BC1-486D-BB06-40F9E1E1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4443-AD6F-4B54-83B7-9E48F7E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1E5F-1D03-4C95-8132-C9464E1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2434-375C-496A-8BB5-1B20ECE3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4CA6A-365B-4B6D-AE2F-8EC42463F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D009-0BD0-4403-A6A8-9C9CC322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A090-7B03-431F-A34D-7161B28C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83C9-38DC-4C98-9E7C-B37A9047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A4A14-7A96-4A22-99B7-BC21CB13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BC34-355B-43D7-929E-39560870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A35A-5580-4376-923D-23815BD5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9D7C-A5B4-4261-B3D0-E105D34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7BC4-3BC1-4D6B-B458-D790A35C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91DE-857A-4A57-8608-9EAE930E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E2C-F24A-4AB4-BDD6-69441FF0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C2560-A01C-4E90-BBC5-8077A0D6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CCDD-6C03-49F2-9ABF-9D5BD7F8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24E4-9A7B-47EE-8B46-6FAB039A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8993-AC3E-4149-8855-009DE52A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C140-04E0-4222-8904-05F23E92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4514-E1A2-4FAE-8C36-091B95027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3299-5EDD-43C3-B092-5F43B44C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00C-89D9-46D1-9F3C-583D7D8B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AB1A-4BD0-4FAB-AF30-BC2B1048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DACE-B691-4A21-9BFC-D74B7AB4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563E-6AF0-45C3-853D-7DED64AA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22DC-B267-45ED-A3D8-3F242DE5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EA69-ECE0-4330-BDF1-654992C97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62B0-73C1-4AC6-A36F-03D675D2C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0E5FC-30C4-4FD0-9DE1-2472C4841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4EB6-81FC-409B-A7E6-696A679F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0552B-D02E-4F7F-9C57-3276FBC3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6615-3496-4872-B951-E4E80B6D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88CC-4ACD-499F-A34E-2F703A3B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FC045-8989-4B1A-9543-EB6C8E5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221B5-79DA-4846-9788-4B7CFACA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FFC58-1EF2-4BC6-9ED0-8424D4BA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057B9-26D7-4C8B-8122-EFE5E333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90D19-6395-4469-A29B-4BA8678A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518E2-DA52-41DB-9E6E-9D7063E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4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97F0-6C1B-4D3F-B229-191A9B2F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9DF1-AB18-44F5-B24B-2FD30CF2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B1E23-811C-430A-843A-5A485F54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EF1C-5844-49A9-9260-03203CFE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6E34-18B5-44F1-A958-5A368990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FE3A-7708-470C-B5E3-1BB40291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46D-DC92-4358-818D-0D093778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B827-A79F-4A72-B908-ABDE68A3A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6299B-DD82-409A-A5BE-00595518A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CCAD-635F-4B20-B0F8-DB5C10E7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9AF0C-C17A-4409-9F96-F5321A81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4866B-4063-44D6-BCA3-09968E5D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26D80-6CCB-4A1D-8EA6-8907A195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2853-5E9C-431E-B4B3-3C175A8A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1ADC-3776-4420-ADB4-5B106CAD3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8A7B-299F-4ACD-AF66-0B131921AE7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C732-9884-491B-B93C-8AB6447E9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5607-C117-414D-BB29-BC97DDE30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BCA8-4CA1-45F3-8548-1ED45109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ryWei03/COVID-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AF32-F088-4D7B-AA99-F44A6FDD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Classification : </a:t>
            </a:r>
            <a:br>
              <a:rPr lang="en-US" dirty="0"/>
            </a:br>
            <a:r>
              <a:rPr lang="en-US" sz="4400" dirty="0"/>
              <a:t>What people are asking about Covid?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B2FD-D540-4985-AEAC-90E5FE6E4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AD5D8-3CEB-4E45-A9C0-4C1561D58673}"/>
              </a:ext>
            </a:extLst>
          </p:cNvPr>
          <p:cNvSpPr txBox="1"/>
          <p:nvPr/>
        </p:nvSpPr>
        <p:spPr>
          <a:xfrm>
            <a:off x="8342142" y="5725551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Chaitree Baradkar</a:t>
            </a:r>
          </a:p>
          <a:p>
            <a:r>
              <a:rPr lang="en-US" dirty="0"/>
              <a:t>2021HCS7248</a:t>
            </a:r>
          </a:p>
        </p:txBody>
      </p:sp>
    </p:spTree>
    <p:extLst>
      <p:ext uri="{BB962C8B-B14F-4D97-AF65-F5344CB8AC3E}">
        <p14:creationId xmlns:p14="http://schemas.microsoft.com/office/powerpoint/2010/main" val="318143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BB63-0DE1-4F3F-98C1-AB3633CC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6"/>
            <a:ext cx="10515600" cy="602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Word2Vec:</a:t>
            </a:r>
          </a:p>
          <a:p>
            <a:r>
              <a:rPr lang="en-US" sz="2400" dirty="0"/>
              <a:t>The word2vec algorithm uses a neural network model to learn word associations from a large corpus of text.</a:t>
            </a:r>
          </a:p>
          <a:p>
            <a:r>
              <a:rPr lang="en-US" sz="2400" dirty="0"/>
              <a:t>It finds similar and dissimilar words and synonyms have similar representation of vectors vs antonyms have different vectors that are far apart in vector space.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FAD7F1-1457-475C-8135-C59079A5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48" y="2295525"/>
            <a:ext cx="6330461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7466-6191-4B98-B4D5-3DEA8FC6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9CE2-D113-468B-94DC-6F8FABB4E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10832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SVM (Support Vector Machine)</a:t>
            </a:r>
          </a:p>
          <a:p>
            <a:r>
              <a:rPr lang="en-US" sz="2400" dirty="0"/>
              <a:t>Supervised learning method useful for high dimensional data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DE8A9C2-EFC8-4668-8ECE-7D08DD86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88" y="2810020"/>
            <a:ext cx="3857772" cy="37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4893E-728B-4072-B056-02450D7DD5ED}"/>
              </a:ext>
            </a:extLst>
          </p:cNvPr>
          <p:cNvSpPr txBox="1"/>
          <p:nvPr/>
        </p:nvSpPr>
        <p:spPr>
          <a:xfrm>
            <a:off x="5444197" y="2810020"/>
            <a:ext cx="5359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Kernel functions can be specified for the decision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Samples on boundaries are support vectors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Hyperplane separates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W*x – b = 0 , hyperplane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0B08-4460-41CF-B3FE-6DD763F2F57C}"/>
              </a:ext>
            </a:extLst>
          </p:cNvPr>
          <p:cNvSpPr txBox="1"/>
          <p:nvPr/>
        </p:nvSpPr>
        <p:spPr>
          <a:xfrm>
            <a:off x="2124222" y="6564918"/>
            <a:ext cx="192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: Internet</a:t>
            </a:r>
          </a:p>
        </p:txBody>
      </p:sp>
    </p:spTree>
    <p:extLst>
      <p:ext uri="{BB962C8B-B14F-4D97-AF65-F5344CB8AC3E}">
        <p14:creationId xmlns:p14="http://schemas.microsoft.com/office/powerpoint/2010/main" val="5707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6DD5-C728-4459-848C-C47DD65A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98"/>
            <a:ext cx="10515600" cy="13645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MLP ( Multilayer Perceptron):</a:t>
            </a:r>
          </a:p>
          <a:p>
            <a:r>
              <a:rPr lang="en-US" sz="2400" dirty="0"/>
              <a:t>Feedforward neural network with number of hidden layers, input and output layers</a:t>
            </a:r>
          </a:p>
        </p:txBody>
      </p:sp>
      <p:pic>
        <p:nvPicPr>
          <p:cNvPr id="9218" name="Picture 2" descr="Multi-layer Perceptron in TensorFlow - Javatpoint">
            <a:extLst>
              <a:ext uri="{FF2B5EF4-FFF2-40B4-BE49-F238E27FC236}">
                <a16:creationId xmlns:a16="http://schemas.microsoft.com/office/drawing/2014/main" id="{B7801E7D-EE57-4FCE-BA8D-04C28F0F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37616"/>
            <a:ext cx="5257800" cy="396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5BE31B-83D3-4BD1-B558-370CF75D08D3}"/>
              </a:ext>
            </a:extLst>
          </p:cNvPr>
          <p:cNvSpPr txBox="1"/>
          <p:nvPr/>
        </p:nvSpPr>
        <p:spPr>
          <a:xfrm>
            <a:off x="6668086" y="2228671"/>
            <a:ext cx="56351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MLP has number of hidden layers </a:t>
            </a:r>
            <a:br>
              <a:rPr lang="en-US" sz="2400" dirty="0"/>
            </a:br>
            <a:r>
              <a:rPr lang="en-US" sz="2400" dirty="0"/>
              <a:t>that transforms input to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MLP has number of neurons in each </a:t>
            </a:r>
            <a:br>
              <a:rPr lang="en-US" sz="2400" dirty="0"/>
            </a:br>
            <a:r>
              <a:rPr lang="en-US" sz="2400" dirty="0"/>
              <a:t>hidden layer having specific activation </a:t>
            </a:r>
            <a:br>
              <a:rPr lang="en-US" sz="2400" dirty="0"/>
            </a:br>
            <a:r>
              <a:rPr lang="en-US" sz="2400" dirty="0"/>
              <a:t>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activation functions are non-linear </a:t>
            </a:r>
            <a:br>
              <a:rPr lang="en-US" sz="2400" dirty="0"/>
            </a:br>
            <a:r>
              <a:rPr lang="en-US" sz="2400" dirty="0"/>
              <a:t>for non -linear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supervised algorithm learns using </a:t>
            </a:r>
            <a:br>
              <a:rPr lang="en-US" sz="2400" dirty="0"/>
            </a:br>
            <a:r>
              <a:rPr lang="en-US" sz="2400" dirty="0"/>
              <a:t>technique called backpropagation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Weights from each node to another node</a:t>
            </a:r>
            <a:br>
              <a:rPr lang="en-US" sz="2400"/>
            </a:br>
            <a:r>
              <a:rPr lang="en-US" sz="2400"/>
              <a:t>is learned automatically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FF7DF-32ED-480E-A430-0F520B9E1BF8}"/>
              </a:ext>
            </a:extLst>
          </p:cNvPr>
          <p:cNvSpPr txBox="1"/>
          <p:nvPr/>
        </p:nvSpPr>
        <p:spPr>
          <a:xfrm>
            <a:off x="2067951" y="6006903"/>
            <a:ext cx="192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: Internet</a:t>
            </a:r>
          </a:p>
        </p:txBody>
      </p:sp>
    </p:spTree>
    <p:extLst>
      <p:ext uri="{BB962C8B-B14F-4D97-AF65-F5344CB8AC3E}">
        <p14:creationId xmlns:p14="http://schemas.microsoft.com/office/powerpoint/2010/main" val="229981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5D67-9D90-458B-83DC-C29BB683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D45750-0BE2-4ECC-85D5-B09511519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011916"/>
              </p:ext>
            </p:extLst>
          </p:nvPr>
        </p:nvGraphicFramePr>
        <p:xfrm>
          <a:off x="838201" y="1775210"/>
          <a:ext cx="10515597" cy="41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46">
                  <a:extLst>
                    <a:ext uri="{9D8B030D-6E8A-4147-A177-3AD203B41FA5}">
                      <a16:colId xmlns:a16="http://schemas.microsoft.com/office/drawing/2014/main" val="748947318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1549548153"/>
                    </a:ext>
                  </a:extLst>
                </a:gridCol>
                <a:gridCol w="2589624">
                  <a:extLst>
                    <a:ext uri="{9D8B030D-6E8A-4147-A177-3AD203B41FA5}">
                      <a16:colId xmlns:a16="http://schemas.microsoft.com/office/drawing/2014/main" val="1356649991"/>
                    </a:ext>
                  </a:extLst>
                </a:gridCol>
              </a:tblGrid>
              <a:tr h="59109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Word2Vec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64233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r>
                        <a:rPr lang="en-US" sz="2000" dirty="0"/>
                        <a:t>SVM (linear classifier, 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53116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SVM (linear classifier, unbalanced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6523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r>
                        <a:rPr lang="en-US" sz="2000" dirty="0"/>
                        <a:t>SVM (sigmoid classifier, 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32971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SVM (sigmoid classifier, unbalanced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23523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MLP ([128, 64, 32] – hidden layer neurons)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47.61%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82809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MLP ([64, 32] – hidden layer neurons)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344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700C92-6FF1-439B-BDF9-A9C2523A26F0}"/>
              </a:ext>
            </a:extLst>
          </p:cNvPr>
          <p:cNvSpPr txBox="1"/>
          <p:nvPr/>
        </p:nvSpPr>
        <p:spPr>
          <a:xfrm>
            <a:off x="838199" y="927862"/>
            <a:ext cx="642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on test data (30% of total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5C183-3395-41CB-88DC-1A1D6CD67E0E}"/>
              </a:ext>
            </a:extLst>
          </p:cNvPr>
          <p:cNvSpPr txBox="1"/>
          <p:nvPr/>
        </p:nvSpPr>
        <p:spPr>
          <a:xfrm>
            <a:off x="196948" y="6113913"/>
            <a:ext cx="115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Total data has all the data expect the data generated for author, author generated data has kept for separate testing</a:t>
            </a:r>
          </a:p>
        </p:txBody>
      </p:sp>
    </p:spTree>
    <p:extLst>
      <p:ext uri="{BB962C8B-B14F-4D97-AF65-F5344CB8AC3E}">
        <p14:creationId xmlns:p14="http://schemas.microsoft.com/office/powerpoint/2010/main" val="150646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5D67-9D90-458B-83DC-C29BB683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 (continued)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D45750-0BE2-4ECC-85D5-B09511519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40406"/>
              </p:ext>
            </p:extLst>
          </p:nvPr>
        </p:nvGraphicFramePr>
        <p:xfrm>
          <a:off x="838201" y="1775210"/>
          <a:ext cx="10515597" cy="41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46">
                  <a:extLst>
                    <a:ext uri="{9D8B030D-6E8A-4147-A177-3AD203B41FA5}">
                      <a16:colId xmlns:a16="http://schemas.microsoft.com/office/drawing/2014/main" val="748947318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1549548153"/>
                    </a:ext>
                  </a:extLst>
                </a:gridCol>
                <a:gridCol w="2589624">
                  <a:extLst>
                    <a:ext uri="{9D8B030D-6E8A-4147-A177-3AD203B41FA5}">
                      <a16:colId xmlns:a16="http://schemas.microsoft.com/office/drawing/2014/main" val="1356649991"/>
                    </a:ext>
                  </a:extLst>
                </a:gridCol>
              </a:tblGrid>
              <a:tr h="59109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Word2Vec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64233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r>
                        <a:rPr lang="en-US" sz="2000" dirty="0"/>
                        <a:t>SVM (linear classifier, 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47.39%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53116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SVM (linear classifier, unbalanced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47.39%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6523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r>
                        <a:rPr lang="en-US" sz="2000" dirty="0"/>
                        <a:t>SVM (sigmoid classifier, 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46.18%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32971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SVM (sigmoid classifier, unbalanced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23523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MLP ([128, 64, 32] – hidden layer neurons)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82809"/>
                  </a:ext>
                </a:extLst>
              </a:tr>
              <a:tr h="59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MLP ([64, 32] – hidden layer neurons)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344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700C92-6FF1-439B-BDF9-A9C2523A26F0}"/>
              </a:ext>
            </a:extLst>
          </p:cNvPr>
          <p:cNvSpPr txBox="1"/>
          <p:nvPr/>
        </p:nvSpPr>
        <p:spPr>
          <a:xfrm>
            <a:off x="838199" y="927862"/>
            <a:ext cx="81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on author generated test data</a:t>
            </a:r>
          </a:p>
        </p:txBody>
      </p:sp>
    </p:spTree>
    <p:extLst>
      <p:ext uri="{BB962C8B-B14F-4D97-AF65-F5344CB8AC3E}">
        <p14:creationId xmlns:p14="http://schemas.microsoft.com/office/powerpoint/2010/main" val="32669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4313-EAD9-4F42-9D19-D7E47F94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Results on own questions: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4DF15-913E-4E9E-97F1-8CB30510A4E7}"/>
              </a:ext>
            </a:extLst>
          </p:cNvPr>
          <p:cNvSpPr txBox="1"/>
          <p:nvPr/>
        </p:nvSpPr>
        <p:spPr>
          <a:xfrm>
            <a:off x="838200" y="1067727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Author Generated Questions  :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87C4-C245-424D-90EE-6A9D5AE2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732"/>
            <a:ext cx="7264791" cy="2579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3FB85D-440C-4BBB-9F59-9C3868E5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6" y="5465728"/>
            <a:ext cx="5548532" cy="892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163B1-2B70-4626-9D45-AB9D4998A8F5}"/>
              </a:ext>
            </a:extLst>
          </p:cNvPr>
          <p:cNvSpPr txBox="1"/>
          <p:nvPr/>
        </p:nvSpPr>
        <p:spPr>
          <a:xfrm>
            <a:off x="838200" y="49113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Own Question  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05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4720-F576-4435-BC58-AAAC0A11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Challenges and further improvement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8D22-3C7B-4BC8-BAB0-0FE79334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6"/>
            <a:ext cx="10515600" cy="5234427"/>
          </a:xfrm>
        </p:spPr>
        <p:txBody>
          <a:bodyPr>
            <a:normAutofit/>
          </a:bodyPr>
          <a:lstStyle/>
          <a:p>
            <a:r>
              <a:rPr lang="en-US" dirty="0"/>
              <a:t>Challenges - </a:t>
            </a:r>
          </a:p>
          <a:p>
            <a:pPr lvl="1"/>
            <a:r>
              <a:rPr lang="en-US" dirty="0"/>
              <a:t>Data is very imbalanced, some of the question types have very less data and hence accuracy is coming lower </a:t>
            </a:r>
          </a:p>
          <a:p>
            <a:pPr lvl="1"/>
            <a:r>
              <a:rPr lang="en-US" dirty="0"/>
              <a:t>Train accuracy is quite high and hence data is overfitting. </a:t>
            </a:r>
          </a:p>
          <a:p>
            <a:pPr lvl="1"/>
            <a:r>
              <a:rPr lang="en-US" dirty="0"/>
              <a:t>Data is becoming high dimensional compared to number of samples when we use </a:t>
            </a:r>
            <a:r>
              <a:rPr lang="en-US" dirty="0" err="1"/>
              <a:t>tf-idf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 Improvements –</a:t>
            </a:r>
          </a:p>
          <a:p>
            <a:pPr lvl="1"/>
            <a:r>
              <a:rPr lang="en-US" dirty="0"/>
              <a:t>Use 20% train test split or use cross validation to get results. </a:t>
            </a:r>
          </a:p>
          <a:p>
            <a:pPr lvl="1"/>
            <a:r>
              <a:rPr lang="en-US"/>
              <a:t>Find </a:t>
            </a:r>
            <a:r>
              <a:rPr lang="en-US" dirty="0"/>
              <a:t>a different loss function that deals with imbalanced classes.</a:t>
            </a:r>
          </a:p>
          <a:p>
            <a:pPr lvl="1"/>
            <a:r>
              <a:rPr lang="en-US" dirty="0"/>
              <a:t>Apply more accurate augmentation for classes having a smaller number of samples</a:t>
            </a:r>
          </a:p>
          <a:p>
            <a:pPr lvl="1"/>
            <a:r>
              <a:rPr lang="en-US" dirty="0"/>
              <a:t>Apply feature reduction techniques   </a:t>
            </a:r>
          </a:p>
        </p:txBody>
      </p:sp>
    </p:spTree>
    <p:extLst>
      <p:ext uri="{BB962C8B-B14F-4D97-AF65-F5344CB8AC3E}">
        <p14:creationId xmlns:p14="http://schemas.microsoft.com/office/powerpoint/2010/main" val="232341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C511-A986-41E3-B12A-4A470097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39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Aim of the project: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898E-E73C-412F-8433-5956B7C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486400"/>
          </a:xfrm>
        </p:spPr>
        <p:txBody>
          <a:bodyPr>
            <a:normAutofit/>
          </a:bodyPr>
          <a:lstStyle/>
          <a:p>
            <a:r>
              <a:rPr lang="en-US" sz="2600" dirty="0"/>
              <a:t>To classify the questions asked related to Covid into different classes or categories </a:t>
            </a:r>
          </a:p>
          <a:p>
            <a:r>
              <a:rPr lang="en-US" sz="2600" dirty="0"/>
              <a:t>Explore different words embedding methods like </a:t>
            </a:r>
            <a:r>
              <a:rPr lang="en-US" sz="2600" dirty="0" err="1"/>
              <a:t>Tf-idf</a:t>
            </a:r>
            <a:r>
              <a:rPr lang="en-US" sz="2600" dirty="0"/>
              <a:t> and word2vec in NLP</a:t>
            </a:r>
          </a:p>
          <a:p>
            <a:r>
              <a:rPr lang="en-US" sz="2600" dirty="0"/>
              <a:t>Compare the performance of different classifiers like Support Vector Machine (SVM) and MLP (Multi layer perceptron) with both the embeddings considered</a:t>
            </a:r>
          </a:p>
          <a:p>
            <a:endParaRPr lang="en-US" sz="2600" dirty="0"/>
          </a:p>
          <a:p>
            <a:r>
              <a:rPr lang="en-US" sz="2600" dirty="0"/>
              <a:t>Dataset Used -  </a:t>
            </a:r>
            <a:br>
              <a:rPr lang="en-US" sz="2600" dirty="0"/>
            </a:br>
            <a:r>
              <a:rPr lang="en-US" sz="2600" dirty="0">
                <a:hlinkClick r:id="rId2"/>
              </a:rPr>
              <a:t>https://github.com/JerryWei03/COVID-Q</a:t>
            </a:r>
            <a:endParaRPr lang="en-US" sz="2600" dirty="0"/>
          </a:p>
          <a:p>
            <a:r>
              <a:rPr lang="en-US" sz="2600" dirty="0"/>
              <a:t>No of classes – 16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995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A0DE-EF81-487B-B4EF-8C3E3253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8" y="449532"/>
            <a:ext cx="10515600" cy="6758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Project pipeline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8025BA-FBBD-40AC-8F3C-287D7621D16B}"/>
              </a:ext>
            </a:extLst>
          </p:cNvPr>
          <p:cNvSpPr/>
          <p:nvPr/>
        </p:nvSpPr>
        <p:spPr>
          <a:xfrm>
            <a:off x="3602505" y="2443638"/>
            <a:ext cx="2065595" cy="985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up embedding and classifier parameters in config file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6558B0-9BE5-4D2F-9B90-69962480FBBF}"/>
              </a:ext>
            </a:extLst>
          </p:cNvPr>
          <p:cNvGrpSpPr/>
          <p:nvPr/>
        </p:nvGrpSpPr>
        <p:grpSpPr>
          <a:xfrm>
            <a:off x="1030456" y="1749218"/>
            <a:ext cx="10573045" cy="3579545"/>
            <a:chOff x="1072659" y="834818"/>
            <a:chExt cx="10573045" cy="35795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E3FD2C-C189-457C-AB21-BEF73613FD8C}"/>
                </a:ext>
              </a:extLst>
            </p:cNvPr>
            <p:cNvSpPr/>
            <p:nvPr/>
          </p:nvSpPr>
          <p:spPr>
            <a:xfrm>
              <a:off x="1072661" y="1534014"/>
              <a:ext cx="1417322" cy="9853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Preprocessing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CB537C-0976-4835-A0A5-CB5EE8AF4892}"/>
                </a:ext>
              </a:extLst>
            </p:cNvPr>
            <p:cNvCxnSpPr>
              <a:cxnSpLocks/>
              <a:stCxn id="4" idx="3"/>
              <a:endCxn id="15" idx="3"/>
            </p:cNvCxnSpPr>
            <p:nvPr/>
          </p:nvCxnSpPr>
          <p:spPr>
            <a:xfrm flipV="1">
              <a:off x="2489983" y="2026695"/>
              <a:ext cx="11547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F33522-93F6-4901-BA6E-DD208238F306}"/>
                </a:ext>
              </a:extLst>
            </p:cNvPr>
            <p:cNvSpPr/>
            <p:nvPr/>
          </p:nvSpPr>
          <p:spPr>
            <a:xfrm>
              <a:off x="1072659" y="3429000"/>
              <a:ext cx="1417323" cy="9853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79AA6C-9B32-4BBC-9402-644CCD79DF61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1781321" y="2519377"/>
              <a:ext cx="1" cy="909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EF7E6-3F3E-4B7F-BA4A-0EF8C4B1C995}"/>
                </a:ext>
              </a:extLst>
            </p:cNvPr>
            <p:cNvSpPr/>
            <p:nvPr/>
          </p:nvSpPr>
          <p:spPr>
            <a:xfrm>
              <a:off x="6203852" y="1508399"/>
              <a:ext cx="1950132" cy="10062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Embeddings/</a:t>
              </a:r>
            </a:p>
            <a:p>
              <a:pPr algn="ctr"/>
              <a:r>
                <a:rPr lang="en-US" dirty="0"/>
                <a:t>load saved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B9416A-64E1-490E-A792-B78A61BA27B0}"/>
                </a:ext>
              </a:extLst>
            </p:cNvPr>
            <p:cNvSpPr txBox="1"/>
            <p:nvPr/>
          </p:nvSpPr>
          <p:spPr>
            <a:xfrm>
              <a:off x="2463025" y="1765085"/>
              <a:ext cx="118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Preprocessed 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E97D00-A4EA-4C46-ABE4-66A2C78B6FA7}"/>
                </a:ext>
              </a:extLst>
            </p:cNvPr>
            <p:cNvSpPr txBox="1"/>
            <p:nvPr/>
          </p:nvSpPr>
          <p:spPr>
            <a:xfrm>
              <a:off x="8240746" y="1551239"/>
              <a:ext cx="13082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Word </a:t>
              </a:r>
            </a:p>
            <a:p>
              <a:r>
                <a:rPr lang="en-US" sz="1400" dirty="0"/>
                <a:t>embeddings</a:t>
              </a:r>
            </a:p>
            <a:p>
              <a:r>
                <a:rPr lang="en-US" sz="1400" dirty="0"/>
                <a:t> as features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CE5278-949A-41CD-88E4-86F9CAD9D651}"/>
                </a:ext>
              </a:extLst>
            </p:cNvPr>
            <p:cNvSpPr/>
            <p:nvPr/>
          </p:nvSpPr>
          <p:spPr>
            <a:xfrm>
              <a:off x="9290539" y="1534015"/>
              <a:ext cx="1828800" cy="985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classifiers using embeddings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26CA3F4-8865-458B-88C9-6BF54DCE56F8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>
              <a:off x="8153984" y="2011500"/>
              <a:ext cx="1136555" cy="15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B7C29-47CE-4D58-A5E2-5A1712B51ACF}"/>
                </a:ext>
              </a:extLst>
            </p:cNvPr>
            <p:cNvSpPr/>
            <p:nvPr/>
          </p:nvSpPr>
          <p:spPr>
            <a:xfrm>
              <a:off x="9290539" y="3429000"/>
              <a:ext cx="1828800" cy="9853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on test data and evaluation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48B6D3-2DD1-46CA-BB1E-8362B7FFF27A}"/>
                </a:ext>
              </a:extLst>
            </p:cNvPr>
            <p:cNvCxnSpPr>
              <a:stCxn id="22" idx="2"/>
              <a:endCxn id="48" idx="0"/>
            </p:cNvCxnSpPr>
            <p:nvPr/>
          </p:nvCxnSpPr>
          <p:spPr>
            <a:xfrm>
              <a:off x="10204939" y="2519377"/>
              <a:ext cx="0" cy="909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B968F-33BA-4E2D-8F43-AE84DB2E4D5A}"/>
                </a:ext>
              </a:extLst>
            </p:cNvPr>
            <p:cNvSpPr txBox="1"/>
            <p:nvPr/>
          </p:nvSpPr>
          <p:spPr>
            <a:xfrm>
              <a:off x="10238936" y="2712578"/>
              <a:ext cx="1406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Saved</a:t>
              </a:r>
            </a:p>
            <a:p>
              <a:r>
                <a:rPr lang="en-US" sz="1400" dirty="0"/>
                <a:t>Models 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22FC9D0E-961B-43E7-A4EE-4FDA232448B4}"/>
                </a:ext>
              </a:extLst>
            </p:cNvPr>
            <p:cNvCxnSpPr>
              <a:stCxn id="19" idx="2"/>
            </p:cNvCxnSpPr>
            <p:nvPr/>
          </p:nvCxnSpPr>
          <p:spPr>
            <a:xfrm rot="16200000" flipH="1">
              <a:off x="8703117" y="2481679"/>
              <a:ext cx="1139097" cy="7555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4A622F-2355-4E7B-9F0F-5BC574558554}"/>
                </a:ext>
              </a:extLst>
            </p:cNvPr>
            <p:cNvSpPr txBox="1"/>
            <p:nvPr/>
          </p:nvSpPr>
          <p:spPr>
            <a:xfrm>
              <a:off x="8601818" y="2967335"/>
              <a:ext cx="1082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 Data Embeddings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CF9C5838-924B-4430-BBF7-5B894750BBC6}"/>
                </a:ext>
              </a:extLst>
            </p:cNvPr>
            <p:cNvCxnSpPr>
              <a:stCxn id="19" idx="0"/>
              <a:endCxn id="22" idx="0"/>
            </p:cNvCxnSpPr>
            <p:nvPr/>
          </p:nvCxnSpPr>
          <p:spPr>
            <a:xfrm rot="5400000" flipH="1" flipV="1">
              <a:off x="9541304" y="887604"/>
              <a:ext cx="17224" cy="1310046"/>
            </a:xfrm>
            <a:prstGeom prst="bentConnector3">
              <a:avLst>
                <a:gd name="adj1" fmla="val 142721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F83280-DDF4-4AFD-86D2-DA865D0BCA9E}"/>
                </a:ext>
              </a:extLst>
            </p:cNvPr>
            <p:cNvSpPr txBox="1"/>
            <p:nvPr/>
          </p:nvSpPr>
          <p:spPr>
            <a:xfrm>
              <a:off x="9033210" y="834818"/>
              <a:ext cx="1171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 data Embeddings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4C30A1-CD27-4351-8E50-194E5D0BA9B3}"/>
              </a:ext>
            </a:extLst>
          </p:cNvPr>
          <p:cNvCxnSpPr>
            <a:cxnSpLocks/>
            <a:stCxn id="40" idx="3"/>
            <a:endCxn id="13" idx="1"/>
          </p:cNvCxnSpPr>
          <p:nvPr/>
        </p:nvCxnSpPr>
        <p:spPr>
          <a:xfrm flipV="1">
            <a:off x="5668100" y="2925900"/>
            <a:ext cx="493549" cy="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3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4E31-2942-48EA-BC88-87D55BBD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2859-354C-420B-90AF-0D20ADB5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253330"/>
            <a:ext cx="10515600" cy="4950521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– python3 and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-lab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array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and classifiers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data preprocessing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classifiers (SVM and MLP),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tf-idf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nlpAUG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Augmentation of text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Gensim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word2vec embeddings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 – plotting graphs for exploratory data analysis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 - plotting graphs for exploratory data analysis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wordcloud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visual representations of words that give greater prominence to words that appear more frequently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config files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set parameters and changing parameters efficiently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2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7AA-5943-421F-8F12-6CE8C37D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Exploratory Data Analysis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600803-B980-486B-AF6A-24595BA210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1125415"/>
            <a:ext cx="5036234" cy="49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FB4199-56D2-4C37-95B9-1B4A5B9A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19" y="1104863"/>
            <a:ext cx="6133513" cy="49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5090C-95E3-42C1-BF02-AB598243693B}"/>
              </a:ext>
            </a:extLst>
          </p:cNvPr>
          <p:cNvSpPr txBox="1"/>
          <p:nvPr/>
        </p:nvSpPr>
        <p:spPr>
          <a:xfrm>
            <a:off x="1336431" y="6147582"/>
            <a:ext cx="10311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Class balancing is required using data augmentations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Transmission, prevention and Societal effects has more number questions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Most questions asked on Quora</a:t>
            </a:r>
          </a:p>
        </p:txBody>
      </p:sp>
    </p:spTree>
    <p:extLst>
      <p:ext uri="{BB962C8B-B14F-4D97-AF65-F5344CB8AC3E}">
        <p14:creationId xmlns:p14="http://schemas.microsoft.com/office/powerpoint/2010/main" val="353075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2749431-B4A8-4D40-89F1-43FA979D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527"/>
            <a:ext cx="12192000" cy="62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9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335A-2D31-4FDF-A9F4-DBE6E9E3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dirty="0" err="1"/>
              <a:t>WordCloud</a:t>
            </a:r>
            <a:r>
              <a:rPr lang="en-US" sz="2400" dirty="0"/>
              <a:t> representations for major categories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F80082-C012-4819-A578-EBEA266B4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7" y="914400"/>
            <a:ext cx="8468751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BFEC25C-244C-4652-AF12-2BF4BC8E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77" y="171450"/>
            <a:ext cx="8037871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6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5B16-3890-4352-8784-CF6F409F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D8CA-1044-4606-977B-43C58AF3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31"/>
            <a:ext cx="10515600" cy="140994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err="1"/>
              <a:t>Tf-Idf</a:t>
            </a:r>
            <a:r>
              <a:rPr lang="en-US" sz="3200" b="1" dirty="0"/>
              <a:t> (term frequency-inverse document frequency):</a:t>
            </a:r>
          </a:p>
          <a:p>
            <a:pPr lvl="1"/>
            <a:r>
              <a:rPr lang="en-US" dirty="0"/>
              <a:t>measures  how relevant a word is to a document in a collection of documents.</a:t>
            </a:r>
          </a:p>
          <a:p>
            <a:pPr lvl="1"/>
            <a:r>
              <a:rPr lang="en-US" dirty="0"/>
              <a:t>Used to transform that text into numbers, also known as text vectorization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48" name="Picture 4" descr="Demystify TF-IDF in Indexing and Ranking | by Ted Mei | Medium">
            <a:extLst>
              <a:ext uri="{FF2B5EF4-FFF2-40B4-BE49-F238E27FC236}">
                <a16:creationId xmlns:a16="http://schemas.microsoft.com/office/drawing/2014/main" id="{94623BB8-FCCE-479E-BBE2-C2FC64AE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05575"/>
            <a:ext cx="9522655" cy="34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777</Words>
  <Application>Microsoft Office PowerPoint</Application>
  <PresentationFormat>Widescreen</PresentationFormat>
  <Paragraphs>135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Question Classification :  What people are asking about Covid? </vt:lpstr>
      <vt:lpstr>Aim of the project: </vt:lpstr>
      <vt:lpstr>Project pipeline</vt:lpstr>
      <vt:lpstr>Libraries Used</vt:lpstr>
      <vt:lpstr>Exploratory Data Analysis </vt:lpstr>
      <vt:lpstr>PowerPoint Presentation</vt:lpstr>
      <vt:lpstr>WordCloud representations for major categories</vt:lpstr>
      <vt:lpstr>PowerPoint Presentation</vt:lpstr>
      <vt:lpstr>Word Embeddings</vt:lpstr>
      <vt:lpstr>PowerPoint Presentation</vt:lpstr>
      <vt:lpstr>Classifiers</vt:lpstr>
      <vt:lpstr>PowerPoint Presentation</vt:lpstr>
      <vt:lpstr>Results </vt:lpstr>
      <vt:lpstr>Results (continued) </vt:lpstr>
      <vt:lpstr>Results on own questions:</vt:lpstr>
      <vt:lpstr>Challenges and further improvement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Classification :  What people are asking about Covid? </dc:title>
  <dc:creator>Chaitree Sham Baradkar</dc:creator>
  <cp:lastModifiedBy>Chaitree Sham Baradkar</cp:lastModifiedBy>
  <cp:revision>77</cp:revision>
  <dcterms:created xsi:type="dcterms:W3CDTF">2021-11-08T06:59:34Z</dcterms:created>
  <dcterms:modified xsi:type="dcterms:W3CDTF">2021-11-09T07:48:59Z</dcterms:modified>
</cp:coreProperties>
</file>