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Proxima Nova"/>
      <p:regular r:id="rId25"/>
      <p:bold r:id="rId26"/>
      <p:italic r:id="rId27"/>
      <p:boldItalic r:id="rId28"/>
    </p:embeddedFon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3D692ED-BDF5-4E04-A941-5F27BEB9E3C2}">
  <a:tblStyle styleId="{63D692ED-BDF5-4E04-A941-5F27BEB9E3C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90a7c4b70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90a7c4b70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90a7c4b70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90a7c4b70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90a7c4b70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90a7c4b70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90a7c4b70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90a7c4b70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9392fc93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9392fc93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90a7c4b70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90a7c4b70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90a7c4b70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90a7c4b70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8bc4826d27_2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8bc4826d27_2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90cfa316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90cfa316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8bc4826d27_2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8bc4826d27_2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8bc4826d27_2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8bc4826d27_2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8bc4826d27_2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8bc4826d27_2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8bc4826d27_2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8bc4826d27_2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8c3abe0bf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8c3abe0bf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8c3abe0bf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8c3abe0bf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8c3abe0bf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8c3abe0bf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8c3abe0bf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8c3abe0bf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15.png"/><Relationship Id="rId6"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7.png"/><Relationship Id="rId6"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A study on linguistics data to identify author gender and gender bias by the responders </a:t>
            </a:r>
            <a:endParaRPr sz="3600"/>
          </a:p>
        </p:txBody>
      </p:sp>
      <p:sp>
        <p:nvSpPr>
          <p:cNvPr id="60" name="Google Shape;60;p13"/>
          <p:cNvSpPr txBox="1"/>
          <p:nvPr>
            <p:ph idx="1" type="subTitle"/>
          </p:nvPr>
        </p:nvSpPr>
        <p:spPr>
          <a:xfrm>
            <a:off x="876925" y="3342825"/>
            <a:ext cx="8520600" cy="792600"/>
          </a:xfrm>
          <a:prstGeom prst="rect">
            <a:avLst/>
          </a:prstGeom>
        </p:spPr>
        <p:txBody>
          <a:bodyPr anchorCtr="0" anchor="t" bIns="91425" lIns="91425" spcFirstLastPara="1" rIns="91425" wrap="square" tIns="91425">
            <a:normAutofit lnSpcReduction="20000"/>
          </a:bodyPr>
          <a:lstStyle/>
          <a:p>
            <a:pPr indent="0" lvl="0" marL="457200" rtl="0" algn="l">
              <a:spcBef>
                <a:spcPts val="0"/>
              </a:spcBef>
              <a:spcAft>
                <a:spcPts val="0"/>
              </a:spcAft>
              <a:buNone/>
            </a:pPr>
            <a:r>
              <a:rPr lang="en"/>
              <a:t>Chaitree Sham Baradkar </a:t>
            </a:r>
            <a:endParaRPr/>
          </a:p>
          <a:p>
            <a:pPr indent="0" lvl="0" marL="457200" rtl="0" algn="l">
              <a:spcBef>
                <a:spcPts val="0"/>
              </a:spcBef>
              <a:spcAft>
                <a:spcPts val="0"/>
              </a:spcAft>
              <a:buNone/>
            </a:pPr>
            <a:r>
              <a:rPr lang="en"/>
              <a:t>2021HCS7248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nvSpPr>
        <p:spPr>
          <a:xfrm>
            <a:off x="3293850" y="650"/>
            <a:ext cx="2556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Proxima Nova"/>
                <a:ea typeface="Proxima Nova"/>
                <a:cs typeface="Proxima Nova"/>
                <a:sym typeface="Proxima Nova"/>
              </a:rPr>
              <a:t>Reddit Posts</a:t>
            </a:r>
            <a:r>
              <a:rPr b="1" lang="en" sz="1200">
                <a:latin typeface="Proxima Nova"/>
                <a:ea typeface="Proxima Nova"/>
                <a:cs typeface="Proxima Nova"/>
                <a:sym typeface="Proxima Nova"/>
              </a:rPr>
              <a:t> responses</a:t>
            </a:r>
            <a:endParaRPr b="1" sz="1200">
              <a:latin typeface="Proxima Nova"/>
              <a:ea typeface="Proxima Nova"/>
              <a:cs typeface="Proxima Nova"/>
              <a:sym typeface="Proxima Nova"/>
            </a:endParaRPr>
          </a:p>
        </p:txBody>
      </p:sp>
      <p:sp>
        <p:nvSpPr>
          <p:cNvPr id="150" name="Google Shape;150;p22"/>
          <p:cNvSpPr txBox="1"/>
          <p:nvPr/>
        </p:nvSpPr>
        <p:spPr>
          <a:xfrm>
            <a:off x="4925300" y="1028700"/>
            <a:ext cx="240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51" name="Google Shape;151;p22"/>
          <p:cNvPicPr preferRelativeResize="0"/>
          <p:nvPr/>
        </p:nvPicPr>
        <p:blipFill>
          <a:blip r:embed="rId3">
            <a:alphaModFix/>
          </a:blip>
          <a:stretch>
            <a:fillRect/>
          </a:stretch>
        </p:blipFill>
        <p:spPr>
          <a:xfrm>
            <a:off x="464150" y="369950"/>
            <a:ext cx="3575630" cy="1992726"/>
          </a:xfrm>
          <a:prstGeom prst="rect">
            <a:avLst/>
          </a:prstGeom>
          <a:noFill/>
          <a:ln>
            <a:noFill/>
          </a:ln>
        </p:spPr>
      </p:pic>
      <p:pic>
        <p:nvPicPr>
          <p:cNvPr id="152" name="Google Shape;152;p22"/>
          <p:cNvPicPr preferRelativeResize="0"/>
          <p:nvPr/>
        </p:nvPicPr>
        <p:blipFill>
          <a:blip r:embed="rId4">
            <a:alphaModFix/>
          </a:blip>
          <a:stretch>
            <a:fillRect/>
          </a:stretch>
        </p:blipFill>
        <p:spPr>
          <a:xfrm>
            <a:off x="4670226" y="369950"/>
            <a:ext cx="3586917" cy="1992725"/>
          </a:xfrm>
          <a:prstGeom prst="rect">
            <a:avLst/>
          </a:prstGeom>
          <a:noFill/>
          <a:ln>
            <a:noFill/>
          </a:ln>
        </p:spPr>
      </p:pic>
      <p:sp>
        <p:nvSpPr>
          <p:cNvPr id="153" name="Google Shape;153;p22"/>
          <p:cNvSpPr txBox="1"/>
          <p:nvPr/>
        </p:nvSpPr>
        <p:spPr>
          <a:xfrm>
            <a:off x="249375" y="2296200"/>
            <a:ext cx="4431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M-&gt; M  mix topics like politics, politicians, sports, championship, news, etc</a:t>
            </a:r>
            <a:endParaRPr>
              <a:latin typeface="Proxima Nova"/>
              <a:ea typeface="Proxima Nova"/>
              <a:cs typeface="Proxima Nova"/>
              <a:sym typeface="Proxima Nova"/>
            </a:endParaRPr>
          </a:p>
        </p:txBody>
      </p:sp>
      <p:sp>
        <p:nvSpPr>
          <p:cNvPr id="154" name="Google Shape;154;p22"/>
          <p:cNvSpPr txBox="1"/>
          <p:nvPr/>
        </p:nvSpPr>
        <p:spPr>
          <a:xfrm>
            <a:off x="4454175" y="2234549"/>
            <a:ext cx="4431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M-W more generic, emoji :) is used often, words like woman, boyfriend, husband, feel, sex, approacher, someone, think, etc are used</a:t>
            </a:r>
            <a:endParaRPr sz="800">
              <a:latin typeface="Proxima Nova"/>
              <a:ea typeface="Proxima Nova"/>
              <a:cs typeface="Proxima Nova"/>
              <a:sym typeface="Proxima Nova"/>
            </a:endParaRPr>
          </a:p>
        </p:txBody>
      </p:sp>
      <p:pic>
        <p:nvPicPr>
          <p:cNvPr id="155" name="Google Shape;155;p22"/>
          <p:cNvPicPr preferRelativeResize="0"/>
          <p:nvPr/>
        </p:nvPicPr>
        <p:blipFill>
          <a:blip r:embed="rId5">
            <a:alphaModFix/>
          </a:blip>
          <a:stretch>
            <a:fillRect/>
          </a:stretch>
        </p:blipFill>
        <p:spPr>
          <a:xfrm>
            <a:off x="374050" y="2578000"/>
            <a:ext cx="3690284" cy="1992725"/>
          </a:xfrm>
          <a:prstGeom prst="rect">
            <a:avLst/>
          </a:prstGeom>
          <a:noFill/>
          <a:ln>
            <a:noFill/>
          </a:ln>
        </p:spPr>
      </p:pic>
      <p:sp>
        <p:nvSpPr>
          <p:cNvPr id="156" name="Google Shape;156;p22"/>
          <p:cNvSpPr txBox="1"/>
          <p:nvPr/>
        </p:nvSpPr>
        <p:spPr>
          <a:xfrm>
            <a:off x="255238" y="4570725"/>
            <a:ext cx="3927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W-&gt;W like, people, im, get, think, make, want, know, thing, feel, time, love, he, year, </a:t>
            </a:r>
            <a:br>
              <a:rPr lang="en" sz="800">
                <a:latin typeface="Proxima Nova"/>
                <a:ea typeface="Proxima Nova"/>
                <a:cs typeface="Proxima Nova"/>
                <a:sym typeface="Proxima Nova"/>
              </a:rPr>
            </a:br>
            <a:r>
              <a:rPr lang="en" sz="800">
                <a:latin typeface="Proxima Nova"/>
                <a:ea typeface="Proxima Nova"/>
                <a:cs typeface="Proxima Nova"/>
                <a:sym typeface="Proxima Nova"/>
              </a:rPr>
              <a:t>B</a:t>
            </a:r>
            <a:r>
              <a:rPr lang="en" sz="800">
                <a:latin typeface="Proxima Nova"/>
                <a:ea typeface="Proxima Nova"/>
                <a:cs typeface="Proxima Nova"/>
                <a:sym typeface="Proxima Nova"/>
              </a:rPr>
              <a:t>oyfriend</a:t>
            </a:r>
            <a:r>
              <a:rPr lang="en" sz="800">
                <a:latin typeface="Proxima Nova"/>
                <a:ea typeface="Proxima Nova"/>
                <a:cs typeface="Proxima Nova"/>
                <a:sym typeface="Proxima Nova"/>
              </a:rPr>
              <a:t>, </a:t>
            </a:r>
            <a:r>
              <a:rPr lang="en" sz="800">
                <a:latin typeface="Proxima Nova"/>
                <a:ea typeface="Proxima Nova"/>
                <a:cs typeface="Proxima Nova"/>
                <a:sym typeface="Proxima Nova"/>
              </a:rPr>
              <a:t>friend, husband, etc</a:t>
            </a:r>
            <a:endParaRPr sz="800">
              <a:latin typeface="Proxima Nova"/>
              <a:ea typeface="Proxima Nova"/>
              <a:cs typeface="Proxima Nova"/>
              <a:sym typeface="Proxima Nova"/>
            </a:endParaRPr>
          </a:p>
        </p:txBody>
      </p:sp>
      <p:pic>
        <p:nvPicPr>
          <p:cNvPr id="157" name="Google Shape;157;p22"/>
          <p:cNvPicPr preferRelativeResize="0"/>
          <p:nvPr/>
        </p:nvPicPr>
        <p:blipFill>
          <a:blip r:embed="rId6">
            <a:alphaModFix/>
          </a:blip>
          <a:stretch>
            <a:fillRect/>
          </a:stretch>
        </p:blipFill>
        <p:spPr>
          <a:xfrm>
            <a:off x="4681525" y="2578000"/>
            <a:ext cx="3575625" cy="1992725"/>
          </a:xfrm>
          <a:prstGeom prst="rect">
            <a:avLst/>
          </a:prstGeom>
          <a:noFill/>
          <a:ln>
            <a:noFill/>
          </a:ln>
        </p:spPr>
      </p:pic>
      <p:sp>
        <p:nvSpPr>
          <p:cNvPr id="158" name="Google Shape;158;p22"/>
          <p:cNvSpPr txBox="1"/>
          <p:nvPr/>
        </p:nvSpPr>
        <p:spPr>
          <a:xfrm>
            <a:off x="4615963" y="4570725"/>
            <a:ext cx="3927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W-&gt;M  like women, men, romantic, sex, chest, guy, view, accuser, furiosa, drama, cheating, maam, machines, coin, menopausal, saasy, prior, etc</a:t>
            </a:r>
            <a:endParaRPr sz="8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3"/>
          <p:cNvPicPr preferRelativeResize="0"/>
          <p:nvPr/>
        </p:nvPicPr>
        <p:blipFill>
          <a:blip r:embed="rId3">
            <a:alphaModFix/>
          </a:blip>
          <a:stretch>
            <a:fillRect/>
          </a:stretch>
        </p:blipFill>
        <p:spPr>
          <a:xfrm>
            <a:off x="311700" y="665478"/>
            <a:ext cx="2466975" cy="1454275"/>
          </a:xfrm>
          <a:prstGeom prst="rect">
            <a:avLst/>
          </a:prstGeom>
          <a:noFill/>
          <a:ln>
            <a:noFill/>
          </a:ln>
        </p:spPr>
      </p:pic>
      <p:sp>
        <p:nvSpPr>
          <p:cNvPr id="164" name="Google Shape;164;p23"/>
          <p:cNvSpPr txBox="1"/>
          <p:nvPr>
            <p:ph type="title"/>
          </p:nvPr>
        </p:nvSpPr>
        <p:spPr>
          <a:xfrm>
            <a:off x="311700" y="1021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Accuracy of identifying gender from post texts</a:t>
            </a:r>
            <a:endParaRPr b="1" sz="1800"/>
          </a:p>
        </p:txBody>
      </p:sp>
      <p:sp>
        <p:nvSpPr>
          <p:cNvPr id="165" name="Google Shape;165;p23"/>
          <p:cNvSpPr txBox="1"/>
          <p:nvPr/>
        </p:nvSpPr>
        <p:spPr>
          <a:xfrm>
            <a:off x="706575" y="2180825"/>
            <a:ext cx="1922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Mentioned in the paper</a:t>
            </a:r>
            <a:endParaRPr sz="800">
              <a:latin typeface="Proxima Nova"/>
              <a:ea typeface="Proxima Nova"/>
              <a:cs typeface="Proxima Nova"/>
              <a:sym typeface="Proxima Nova"/>
            </a:endParaRPr>
          </a:p>
        </p:txBody>
      </p:sp>
      <p:graphicFrame>
        <p:nvGraphicFramePr>
          <p:cNvPr id="166" name="Google Shape;166;p23"/>
          <p:cNvGraphicFramePr/>
          <p:nvPr/>
        </p:nvGraphicFramePr>
        <p:xfrm>
          <a:off x="3186550" y="665480"/>
          <a:ext cx="3000000" cy="3000000"/>
        </p:xfrm>
        <a:graphic>
          <a:graphicData uri="http://schemas.openxmlformats.org/drawingml/2006/table">
            <a:tbl>
              <a:tblPr>
                <a:noFill/>
                <a:tableStyleId>{63D692ED-BDF5-4E04-A941-5F27BEB9E3C2}</a:tableStyleId>
              </a:tblPr>
              <a:tblGrid>
                <a:gridCol w="1197275"/>
                <a:gridCol w="2018150"/>
                <a:gridCol w="1716800"/>
              </a:tblGrid>
              <a:tr h="438075">
                <a:tc>
                  <a:txBody>
                    <a:bodyPr/>
                    <a:lstStyle/>
                    <a:p>
                      <a:pPr indent="0" lvl="0" marL="0" rtl="0" algn="l">
                        <a:spcBef>
                          <a:spcPts val="0"/>
                        </a:spcBef>
                        <a:spcAft>
                          <a:spcPts val="0"/>
                        </a:spcAft>
                        <a:buNone/>
                      </a:pPr>
                      <a:r>
                        <a:rPr lang="en" sz="800"/>
                        <a:t>Dataset</a:t>
                      </a:r>
                      <a:endParaRPr sz="800"/>
                    </a:p>
                  </a:txBody>
                  <a:tcPr marT="91425" marB="91425" marR="91425" marL="91425"/>
                </a:tc>
                <a:tc>
                  <a:txBody>
                    <a:bodyPr/>
                    <a:lstStyle/>
                    <a:p>
                      <a:pPr indent="0" lvl="0" marL="0" rtl="0" algn="l">
                        <a:spcBef>
                          <a:spcPts val="0"/>
                        </a:spcBef>
                        <a:spcAft>
                          <a:spcPts val="0"/>
                        </a:spcAft>
                        <a:buNone/>
                      </a:pPr>
                      <a:r>
                        <a:rPr lang="en" sz="800"/>
                        <a:t>Source gender prediction accuracy</a:t>
                      </a:r>
                      <a:r>
                        <a:rPr lang="en" sz="800"/>
                        <a:t> (using countvectorizer)</a:t>
                      </a:r>
                      <a:endParaRPr sz="800"/>
                    </a:p>
                  </a:txBody>
                  <a:tcPr marT="91425" marB="91425" marR="91425" marL="91425"/>
                </a:tc>
                <a:tc>
                  <a:txBody>
                    <a:bodyPr/>
                    <a:lstStyle/>
                    <a:p>
                      <a:pPr indent="0" lvl="0" marL="0" rtl="0" algn="l">
                        <a:spcBef>
                          <a:spcPts val="0"/>
                        </a:spcBef>
                        <a:spcAft>
                          <a:spcPts val="0"/>
                        </a:spcAft>
                        <a:buNone/>
                      </a:pPr>
                      <a:r>
                        <a:rPr lang="en" sz="800"/>
                        <a:t>Source gender prediction accuracy (using tf-idf)</a:t>
                      </a:r>
                      <a:endParaRPr sz="800"/>
                    </a:p>
                  </a:txBody>
                  <a:tcPr marT="91425" marB="91425" marR="91425" marL="91425"/>
                </a:tc>
              </a:tr>
              <a:tr h="391150">
                <a:tc>
                  <a:txBody>
                    <a:bodyPr/>
                    <a:lstStyle/>
                    <a:p>
                      <a:pPr indent="0" lvl="0" marL="0" rtl="0" algn="l">
                        <a:spcBef>
                          <a:spcPts val="0"/>
                        </a:spcBef>
                        <a:spcAft>
                          <a:spcPts val="0"/>
                        </a:spcAft>
                        <a:buNone/>
                      </a:pPr>
                      <a:r>
                        <a:rPr lang="en" sz="800"/>
                        <a:t>Facebook (politicians)</a:t>
                      </a:r>
                      <a:endParaRPr sz="800"/>
                    </a:p>
                  </a:txBody>
                  <a:tcPr marT="91425" marB="91425" marR="91425" marL="91425"/>
                </a:tc>
                <a:tc>
                  <a:txBody>
                    <a:bodyPr/>
                    <a:lstStyle/>
                    <a:p>
                      <a:pPr indent="0" lvl="0" marL="0" rtl="0" algn="l">
                        <a:spcBef>
                          <a:spcPts val="0"/>
                        </a:spcBef>
                        <a:spcAft>
                          <a:spcPts val="0"/>
                        </a:spcAft>
                        <a:buNone/>
                      </a:pPr>
                      <a:r>
                        <a:rPr lang="en" sz="800"/>
                        <a:t>Test data - 81.08%</a:t>
                      </a:r>
                      <a:endParaRPr sz="800"/>
                    </a:p>
                    <a:p>
                      <a:pPr indent="0" lvl="0" marL="0" rtl="0" algn="l">
                        <a:spcBef>
                          <a:spcPts val="0"/>
                        </a:spcBef>
                        <a:spcAft>
                          <a:spcPts val="0"/>
                        </a:spcAft>
                        <a:buNone/>
                      </a:pPr>
                      <a:r>
                        <a:rPr lang="en" sz="800"/>
                        <a:t>Complete data - 83.06%</a:t>
                      </a:r>
                      <a:endParaRPr sz="800"/>
                    </a:p>
                  </a:txBody>
                  <a:tcPr marT="91425" marB="91425" marR="91425" marL="91425"/>
                </a:tc>
                <a:tc>
                  <a:txBody>
                    <a:bodyPr/>
                    <a:lstStyle/>
                    <a:p>
                      <a:pPr indent="0" lvl="0" marL="0" rtl="0" algn="l">
                        <a:spcBef>
                          <a:spcPts val="0"/>
                        </a:spcBef>
                        <a:spcAft>
                          <a:spcPts val="0"/>
                        </a:spcAft>
                        <a:buNone/>
                      </a:pPr>
                      <a:r>
                        <a:rPr lang="en" sz="800"/>
                        <a:t>Test data - 81.10%</a:t>
                      </a:r>
                      <a:endParaRPr sz="800"/>
                    </a:p>
                    <a:p>
                      <a:pPr indent="0" lvl="0" marL="0" rtl="0" algn="l">
                        <a:spcBef>
                          <a:spcPts val="0"/>
                        </a:spcBef>
                        <a:spcAft>
                          <a:spcPts val="0"/>
                        </a:spcAft>
                        <a:buNone/>
                      </a:pPr>
                      <a:r>
                        <a:rPr lang="en" sz="800"/>
                        <a:t>Complete data - 82.55%</a:t>
                      </a:r>
                      <a:endParaRPr sz="800"/>
                    </a:p>
                  </a:txBody>
                  <a:tcPr marT="91425" marB="91425" marR="91425" marL="91425"/>
                </a:tc>
              </a:tr>
              <a:tr h="438075">
                <a:tc>
                  <a:txBody>
                    <a:bodyPr/>
                    <a:lstStyle/>
                    <a:p>
                      <a:pPr indent="0" lvl="0" marL="0" rtl="0" algn="l">
                        <a:spcBef>
                          <a:spcPts val="0"/>
                        </a:spcBef>
                        <a:spcAft>
                          <a:spcPts val="0"/>
                        </a:spcAft>
                        <a:buNone/>
                      </a:pPr>
                      <a:r>
                        <a:rPr lang="en" sz="800"/>
                        <a:t>Facebook (public figures)</a:t>
                      </a:r>
                      <a:endParaRPr sz="800"/>
                    </a:p>
                  </a:txBody>
                  <a:tcPr marT="91425" marB="91425" marR="91425" marL="91425"/>
                </a:tc>
                <a:tc>
                  <a:txBody>
                    <a:bodyPr/>
                    <a:lstStyle/>
                    <a:p>
                      <a:pPr indent="0" lvl="0" marL="0" rtl="0" algn="l">
                        <a:spcBef>
                          <a:spcPts val="0"/>
                        </a:spcBef>
                        <a:spcAft>
                          <a:spcPts val="0"/>
                        </a:spcAft>
                        <a:buNone/>
                      </a:pPr>
                      <a:r>
                        <a:rPr lang="en" sz="800"/>
                        <a:t>Test data - 81.56%</a:t>
                      </a:r>
                      <a:endParaRPr sz="800"/>
                    </a:p>
                    <a:p>
                      <a:pPr indent="0" lvl="0" marL="0" rtl="0" algn="l">
                        <a:spcBef>
                          <a:spcPts val="0"/>
                        </a:spcBef>
                        <a:spcAft>
                          <a:spcPts val="0"/>
                        </a:spcAft>
                        <a:buNone/>
                      </a:pPr>
                      <a:r>
                        <a:rPr lang="en" sz="800"/>
                        <a:t>Complete data - 85.30%</a:t>
                      </a:r>
                      <a:endParaRPr sz="800"/>
                    </a:p>
                  </a:txBody>
                  <a:tcPr marT="91425" marB="91425" marR="91425" marL="91425"/>
                </a:tc>
                <a:tc>
                  <a:txBody>
                    <a:bodyPr/>
                    <a:lstStyle/>
                    <a:p>
                      <a:pPr indent="0" lvl="0" marL="0" rtl="0" algn="l">
                        <a:spcBef>
                          <a:spcPts val="0"/>
                        </a:spcBef>
                        <a:spcAft>
                          <a:spcPts val="0"/>
                        </a:spcAft>
                        <a:buNone/>
                      </a:pPr>
                      <a:r>
                        <a:rPr lang="en" sz="800"/>
                        <a:t>Test data - 81.82%</a:t>
                      </a:r>
                      <a:endParaRPr sz="800"/>
                    </a:p>
                    <a:p>
                      <a:pPr indent="0" lvl="0" marL="0" rtl="0" algn="l">
                        <a:spcBef>
                          <a:spcPts val="0"/>
                        </a:spcBef>
                        <a:spcAft>
                          <a:spcPts val="0"/>
                        </a:spcAft>
                        <a:buNone/>
                      </a:pPr>
                      <a:r>
                        <a:rPr lang="en" sz="800"/>
                        <a:t>Complete data - 85.17%</a:t>
                      </a:r>
                      <a:endParaRPr sz="800"/>
                    </a:p>
                  </a:txBody>
                  <a:tcPr marT="91425" marB="91425" marR="91425" marL="91425"/>
                </a:tc>
              </a:tr>
              <a:tr h="391150">
                <a:tc>
                  <a:txBody>
                    <a:bodyPr/>
                    <a:lstStyle/>
                    <a:p>
                      <a:pPr indent="0" lvl="0" marL="0" rtl="0" algn="l">
                        <a:spcBef>
                          <a:spcPts val="0"/>
                        </a:spcBef>
                        <a:spcAft>
                          <a:spcPts val="0"/>
                        </a:spcAft>
                        <a:buNone/>
                      </a:pPr>
                      <a:r>
                        <a:rPr lang="en" sz="800"/>
                        <a:t>Fitocracy </a:t>
                      </a:r>
                      <a:endParaRPr sz="800"/>
                    </a:p>
                  </a:txBody>
                  <a:tcPr marT="91425" marB="91425" marR="91425" marL="91425"/>
                </a:tc>
                <a:tc>
                  <a:txBody>
                    <a:bodyPr/>
                    <a:lstStyle/>
                    <a:p>
                      <a:pPr indent="0" lvl="0" marL="0" rtl="0" algn="l">
                        <a:spcBef>
                          <a:spcPts val="0"/>
                        </a:spcBef>
                        <a:spcAft>
                          <a:spcPts val="0"/>
                        </a:spcAft>
                        <a:buNone/>
                      </a:pPr>
                      <a:r>
                        <a:rPr lang="en" sz="800"/>
                        <a:t>Test data - 62.91%</a:t>
                      </a:r>
                      <a:endParaRPr sz="800"/>
                    </a:p>
                    <a:p>
                      <a:pPr indent="0" lvl="0" marL="0" rtl="0" algn="l">
                        <a:spcBef>
                          <a:spcPts val="0"/>
                        </a:spcBef>
                        <a:spcAft>
                          <a:spcPts val="0"/>
                        </a:spcAft>
                        <a:buNone/>
                      </a:pPr>
                      <a:r>
                        <a:rPr lang="en" sz="800"/>
                        <a:t>Complete data - 64.63%</a:t>
                      </a:r>
                      <a:endParaRPr sz="800"/>
                    </a:p>
                  </a:txBody>
                  <a:tcPr marT="91425" marB="91425" marR="91425" marL="91425"/>
                </a:tc>
                <a:tc>
                  <a:txBody>
                    <a:bodyPr/>
                    <a:lstStyle/>
                    <a:p>
                      <a:pPr indent="0" lvl="0" marL="0" rtl="0" algn="l">
                        <a:spcBef>
                          <a:spcPts val="0"/>
                        </a:spcBef>
                        <a:spcAft>
                          <a:spcPts val="0"/>
                        </a:spcAft>
                        <a:buNone/>
                      </a:pPr>
                      <a:r>
                        <a:rPr lang="en" sz="800"/>
                        <a:t>Test data - 63.43%</a:t>
                      </a:r>
                      <a:endParaRPr sz="800"/>
                    </a:p>
                    <a:p>
                      <a:pPr indent="0" lvl="0" marL="0" rtl="0" algn="l">
                        <a:spcBef>
                          <a:spcPts val="0"/>
                        </a:spcBef>
                        <a:spcAft>
                          <a:spcPts val="0"/>
                        </a:spcAft>
                        <a:buNone/>
                      </a:pPr>
                      <a:r>
                        <a:rPr lang="en" sz="800"/>
                        <a:t>Complete data - 65.87%</a:t>
                      </a:r>
                      <a:endParaRPr sz="800"/>
                    </a:p>
                  </a:txBody>
                  <a:tcPr marT="91425" marB="91425" marR="91425" marL="91425"/>
                </a:tc>
              </a:tr>
              <a:tr h="391150">
                <a:tc>
                  <a:txBody>
                    <a:bodyPr/>
                    <a:lstStyle/>
                    <a:p>
                      <a:pPr indent="0" lvl="0" marL="0" rtl="0" algn="l">
                        <a:spcBef>
                          <a:spcPts val="0"/>
                        </a:spcBef>
                        <a:spcAft>
                          <a:spcPts val="0"/>
                        </a:spcAft>
                        <a:buNone/>
                      </a:pPr>
                      <a:r>
                        <a:rPr lang="en" sz="800"/>
                        <a:t>Reddit</a:t>
                      </a:r>
                      <a:endParaRPr sz="800"/>
                    </a:p>
                  </a:txBody>
                  <a:tcPr marT="91425" marB="91425" marR="91425" marL="91425"/>
                </a:tc>
                <a:tc>
                  <a:txBody>
                    <a:bodyPr/>
                    <a:lstStyle/>
                    <a:p>
                      <a:pPr indent="0" lvl="0" marL="0" rtl="0" algn="l">
                        <a:spcBef>
                          <a:spcPts val="0"/>
                        </a:spcBef>
                        <a:spcAft>
                          <a:spcPts val="0"/>
                        </a:spcAft>
                        <a:buNone/>
                      </a:pPr>
                      <a:r>
                        <a:rPr lang="en" sz="800"/>
                        <a:t>Test data - 79.87%</a:t>
                      </a:r>
                      <a:endParaRPr sz="800"/>
                    </a:p>
                    <a:p>
                      <a:pPr indent="0" lvl="0" marL="0" rtl="0" algn="l">
                        <a:spcBef>
                          <a:spcPts val="0"/>
                        </a:spcBef>
                        <a:spcAft>
                          <a:spcPts val="0"/>
                        </a:spcAft>
                        <a:buNone/>
                      </a:pPr>
                      <a:r>
                        <a:rPr lang="en" sz="800"/>
                        <a:t>Complete data - 80.28%</a:t>
                      </a:r>
                      <a:endParaRPr sz="800"/>
                    </a:p>
                  </a:txBody>
                  <a:tcPr marT="91425" marB="91425" marR="91425" marL="91425"/>
                </a:tc>
                <a:tc>
                  <a:txBody>
                    <a:bodyPr/>
                    <a:lstStyle/>
                    <a:p>
                      <a:pPr indent="0" lvl="0" marL="0" rtl="0" algn="l">
                        <a:spcBef>
                          <a:spcPts val="0"/>
                        </a:spcBef>
                        <a:spcAft>
                          <a:spcPts val="0"/>
                        </a:spcAft>
                        <a:buNone/>
                      </a:pPr>
                      <a:r>
                        <a:rPr lang="en" sz="800"/>
                        <a:t>Test data - 79.82%</a:t>
                      </a:r>
                      <a:endParaRPr sz="800"/>
                    </a:p>
                    <a:p>
                      <a:pPr indent="0" lvl="0" marL="0" rtl="0" algn="l">
                        <a:spcBef>
                          <a:spcPts val="0"/>
                        </a:spcBef>
                        <a:spcAft>
                          <a:spcPts val="0"/>
                        </a:spcAft>
                        <a:buNone/>
                      </a:pPr>
                      <a:r>
                        <a:rPr lang="en" sz="800"/>
                        <a:t>Complete data - 80.13%</a:t>
                      </a:r>
                      <a:endParaRPr sz="800"/>
                    </a:p>
                  </a:txBody>
                  <a:tcPr marT="91425" marB="91425" marR="91425" marL="91425"/>
                </a:tc>
              </a:tr>
            </a:tbl>
          </a:graphicData>
        </a:graphic>
      </p:graphicFrame>
      <p:sp>
        <p:nvSpPr>
          <p:cNvPr id="167" name="Google Shape;167;p23"/>
          <p:cNvSpPr txBox="1"/>
          <p:nvPr/>
        </p:nvSpPr>
        <p:spPr>
          <a:xfrm>
            <a:off x="3186550" y="2780125"/>
            <a:ext cx="45651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Proxima Nova"/>
                <a:ea typeface="Proxima Nova"/>
                <a:cs typeface="Proxima Nova"/>
                <a:sym typeface="Proxima Nova"/>
              </a:rPr>
              <a:t>Evaluated </a:t>
            </a:r>
            <a:r>
              <a:rPr lang="en" sz="800">
                <a:latin typeface="Proxima Nova"/>
                <a:ea typeface="Proxima Nova"/>
                <a:cs typeface="Proxima Nova"/>
                <a:sym typeface="Proxima Nova"/>
              </a:rPr>
              <a:t>using </a:t>
            </a:r>
            <a:r>
              <a:rPr lang="en" sz="800">
                <a:latin typeface="Proxima Nova"/>
                <a:ea typeface="Proxima Nova"/>
                <a:cs typeface="Proxima Nova"/>
                <a:sym typeface="Proxima Nova"/>
              </a:rPr>
              <a:t>pipeline mentioned</a:t>
            </a:r>
            <a:endParaRPr sz="800">
              <a:latin typeface="Proxima Nova"/>
              <a:ea typeface="Proxima Nova"/>
              <a:cs typeface="Proxima Nova"/>
              <a:sym typeface="Proxima Nova"/>
            </a:endParaRPr>
          </a:p>
        </p:txBody>
      </p:sp>
      <p:sp>
        <p:nvSpPr>
          <p:cNvPr id="168" name="Google Shape;168;p23"/>
          <p:cNvSpPr txBox="1"/>
          <p:nvPr/>
        </p:nvSpPr>
        <p:spPr>
          <a:xfrm>
            <a:off x="135075" y="2488625"/>
            <a:ext cx="2643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Note: Ted talk posts text was not available, hence did not calculate accuracy on that</a:t>
            </a:r>
            <a:endParaRPr sz="800">
              <a:latin typeface="Proxima Nova"/>
              <a:ea typeface="Proxima Nova"/>
              <a:cs typeface="Proxima Nova"/>
              <a:sym typeface="Proxima Nova"/>
            </a:endParaRPr>
          </a:p>
        </p:txBody>
      </p:sp>
      <p:sp>
        <p:nvSpPr>
          <p:cNvPr id="169" name="Google Shape;169;p23"/>
          <p:cNvSpPr txBox="1"/>
          <p:nvPr>
            <p:ph type="title"/>
          </p:nvPr>
        </p:nvSpPr>
        <p:spPr>
          <a:xfrm>
            <a:off x="256300" y="3115563"/>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Accuracy of identifying gender from response texts</a:t>
            </a:r>
            <a:endParaRPr b="1" sz="1800"/>
          </a:p>
        </p:txBody>
      </p:sp>
      <p:graphicFrame>
        <p:nvGraphicFramePr>
          <p:cNvPr id="170" name="Google Shape;170;p23"/>
          <p:cNvGraphicFramePr/>
          <p:nvPr/>
        </p:nvGraphicFramePr>
        <p:xfrm>
          <a:off x="311700" y="3570430"/>
          <a:ext cx="3000000" cy="3000000"/>
        </p:xfrm>
        <a:graphic>
          <a:graphicData uri="http://schemas.openxmlformats.org/drawingml/2006/table">
            <a:tbl>
              <a:tblPr>
                <a:noFill/>
                <a:tableStyleId>{63D692ED-BDF5-4E04-A941-5F27BEB9E3C2}</a:tableStyleId>
              </a:tblPr>
              <a:tblGrid>
                <a:gridCol w="1180275"/>
                <a:gridCol w="2153350"/>
                <a:gridCol w="2253175"/>
                <a:gridCol w="2616850"/>
              </a:tblGrid>
              <a:tr h="444700">
                <a:tc>
                  <a:txBody>
                    <a:bodyPr/>
                    <a:lstStyle/>
                    <a:p>
                      <a:pPr indent="0" lvl="0" marL="0" rtl="0" algn="l">
                        <a:spcBef>
                          <a:spcPts val="0"/>
                        </a:spcBef>
                        <a:spcAft>
                          <a:spcPts val="0"/>
                        </a:spcAft>
                        <a:buNone/>
                      </a:pPr>
                      <a:r>
                        <a:rPr lang="en" sz="800"/>
                        <a:t>Dataset</a:t>
                      </a:r>
                      <a:endParaRPr sz="800"/>
                    </a:p>
                  </a:txBody>
                  <a:tcPr marT="91425" marB="91425" marR="91425" marL="91425"/>
                </a:tc>
                <a:tc>
                  <a:txBody>
                    <a:bodyPr/>
                    <a:lstStyle/>
                    <a:p>
                      <a:pPr indent="0" lvl="0" marL="0" rtl="0" algn="l">
                        <a:spcBef>
                          <a:spcPts val="0"/>
                        </a:spcBef>
                        <a:spcAft>
                          <a:spcPts val="0"/>
                        </a:spcAft>
                        <a:buNone/>
                      </a:pPr>
                      <a:r>
                        <a:rPr lang="en" sz="800"/>
                        <a:t>Source gender prediction accuracy from post texts (using countvectorizer)</a:t>
                      </a:r>
                      <a:endParaRPr sz="800"/>
                    </a:p>
                  </a:txBody>
                  <a:tcPr marT="91425" marB="91425" marR="91425" marL="91425"/>
                </a:tc>
                <a:tc>
                  <a:txBody>
                    <a:bodyPr/>
                    <a:lstStyle/>
                    <a:p>
                      <a:pPr indent="0" lvl="0" marL="0" rtl="0" algn="l">
                        <a:spcBef>
                          <a:spcPts val="0"/>
                        </a:spcBef>
                        <a:spcAft>
                          <a:spcPts val="0"/>
                        </a:spcAft>
                        <a:buNone/>
                      </a:pPr>
                      <a:r>
                        <a:rPr lang="en" sz="800"/>
                        <a:t>Source gender prediction accuracy from response texts  (using countvectorizer)</a:t>
                      </a:r>
                      <a:endParaRPr sz="800"/>
                    </a:p>
                  </a:txBody>
                  <a:tcPr marT="91425" marB="91425" marR="91425" marL="91425"/>
                </a:tc>
                <a:tc>
                  <a:txBody>
                    <a:bodyPr/>
                    <a:lstStyle/>
                    <a:p>
                      <a:pPr indent="0" lvl="0" marL="0" rtl="0" algn="l">
                        <a:spcBef>
                          <a:spcPts val="0"/>
                        </a:spcBef>
                        <a:spcAft>
                          <a:spcPts val="0"/>
                        </a:spcAft>
                        <a:buNone/>
                      </a:pPr>
                      <a:r>
                        <a:rPr lang="en" sz="800"/>
                        <a:t>Source gender prediction accuracy from response texts and responder gender (using countvectorizer)</a:t>
                      </a:r>
                      <a:endParaRPr sz="800"/>
                    </a:p>
                  </a:txBody>
                  <a:tcPr marT="91425" marB="91425" marR="91425" marL="91425"/>
                </a:tc>
              </a:tr>
              <a:tr h="382350">
                <a:tc>
                  <a:txBody>
                    <a:bodyPr/>
                    <a:lstStyle/>
                    <a:p>
                      <a:pPr indent="0" lvl="0" marL="0" rtl="0" algn="l">
                        <a:spcBef>
                          <a:spcPts val="0"/>
                        </a:spcBef>
                        <a:spcAft>
                          <a:spcPts val="0"/>
                        </a:spcAft>
                        <a:buNone/>
                      </a:pPr>
                      <a:r>
                        <a:rPr lang="en" sz="800"/>
                        <a:t>F</a:t>
                      </a:r>
                      <a:r>
                        <a:rPr lang="en" sz="800"/>
                        <a:t>itocracy </a:t>
                      </a:r>
                      <a:endParaRPr sz="800"/>
                    </a:p>
                  </a:txBody>
                  <a:tcPr marT="91425" marB="91425" marR="91425" marL="91425"/>
                </a:tc>
                <a:tc>
                  <a:txBody>
                    <a:bodyPr/>
                    <a:lstStyle/>
                    <a:p>
                      <a:pPr indent="0" lvl="0" marL="0" rtl="0" algn="l">
                        <a:spcBef>
                          <a:spcPts val="0"/>
                        </a:spcBef>
                        <a:spcAft>
                          <a:spcPts val="0"/>
                        </a:spcAft>
                        <a:buNone/>
                      </a:pPr>
                      <a:r>
                        <a:rPr lang="en" sz="800"/>
                        <a:t>Test data - 62.91%</a:t>
                      </a:r>
                      <a:endParaRPr sz="800"/>
                    </a:p>
                    <a:p>
                      <a:pPr indent="0" lvl="0" marL="0" rtl="0" algn="l">
                        <a:spcBef>
                          <a:spcPts val="0"/>
                        </a:spcBef>
                        <a:spcAft>
                          <a:spcPts val="0"/>
                        </a:spcAft>
                        <a:buNone/>
                      </a:pPr>
                      <a:r>
                        <a:rPr lang="en" sz="800"/>
                        <a:t>Complete data - 64.63%</a:t>
                      </a:r>
                      <a:endParaRPr sz="800"/>
                    </a:p>
                  </a:txBody>
                  <a:tcPr marT="91425" marB="91425" marR="91425" marL="91425"/>
                </a:tc>
                <a:tc>
                  <a:txBody>
                    <a:bodyPr/>
                    <a:lstStyle/>
                    <a:p>
                      <a:pPr indent="0" lvl="0" marL="0" rtl="0" algn="l">
                        <a:spcBef>
                          <a:spcPts val="0"/>
                        </a:spcBef>
                        <a:spcAft>
                          <a:spcPts val="0"/>
                        </a:spcAft>
                        <a:buNone/>
                      </a:pPr>
                      <a:r>
                        <a:rPr lang="en" sz="800"/>
                        <a:t>Test data - 58.98%</a:t>
                      </a:r>
                      <a:endParaRPr sz="800"/>
                    </a:p>
                    <a:p>
                      <a:pPr indent="0" lvl="0" marL="0" rtl="0" algn="l">
                        <a:spcBef>
                          <a:spcPts val="0"/>
                        </a:spcBef>
                        <a:spcAft>
                          <a:spcPts val="0"/>
                        </a:spcAft>
                        <a:buNone/>
                      </a:pPr>
                      <a:r>
                        <a:rPr lang="en" sz="800"/>
                        <a:t>Complete data - 60.8%</a:t>
                      </a:r>
                      <a:endParaRPr sz="800"/>
                    </a:p>
                  </a:txBody>
                  <a:tcPr marT="91425" marB="91425" marR="91425" marL="91425"/>
                </a:tc>
                <a:tc>
                  <a:txBody>
                    <a:bodyPr/>
                    <a:lstStyle/>
                    <a:p>
                      <a:pPr indent="0" lvl="0" marL="0" rtl="0" algn="l">
                        <a:spcBef>
                          <a:spcPts val="0"/>
                        </a:spcBef>
                        <a:spcAft>
                          <a:spcPts val="0"/>
                        </a:spcAft>
                        <a:buNone/>
                      </a:pPr>
                      <a:r>
                        <a:rPr lang="en" sz="800"/>
                        <a:t>Test data - </a:t>
                      </a:r>
                      <a:r>
                        <a:rPr lang="en" sz="800"/>
                        <a:t>60.75%</a:t>
                      </a:r>
                      <a:endParaRPr sz="800"/>
                    </a:p>
                    <a:p>
                      <a:pPr indent="0" lvl="0" marL="0" rtl="0" algn="l">
                        <a:spcBef>
                          <a:spcPts val="0"/>
                        </a:spcBef>
                        <a:spcAft>
                          <a:spcPts val="0"/>
                        </a:spcAft>
                        <a:buNone/>
                      </a:pPr>
                      <a:r>
                        <a:rPr lang="en" sz="800"/>
                        <a:t>Complete data - </a:t>
                      </a:r>
                      <a:r>
                        <a:rPr lang="en" sz="800"/>
                        <a:t>62.76%</a:t>
                      </a:r>
                      <a:endParaRPr sz="800"/>
                    </a:p>
                  </a:txBody>
                  <a:tcPr marT="91425" marB="91425" marR="91425" marL="91425"/>
                </a:tc>
              </a:tr>
              <a:tr h="423925">
                <a:tc>
                  <a:txBody>
                    <a:bodyPr/>
                    <a:lstStyle/>
                    <a:p>
                      <a:pPr indent="0" lvl="0" marL="0" rtl="0" algn="l">
                        <a:spcBef>
                          <a:spcPts val="0"/>
                        </a:spcBef>
                        <a:spcAft>
                          <a:spcPts val="0"/>
                        </a:spcAft>
                        <a:buNone/>
                      </a:pPr>
                      <a:r>
                        <a:rPr lang="en" sz="800"/>
                        <a:t>Reddit</a:t>
                      </a:r>
                      <a:endParaRPr sz="800"/>
                    </a:p>
                  </a:txBody>
                  <a:tcPr marT="91425" marB="91425" marR="91425" marL="91425"/>
                </a:tc>
                <a:tc>
                  <a:txBody>
                    <a:bodyPr/>
                    <a:lstStyle/>
                    <a:p>
                      <a:pPr indent="0" lvl="0" marL="0" rtl="0" algn="l">
                        <a:spcBef>
                          <a:spcPts val="0"/>
                        </a:spcBef>
                        <a:spcAft>
                          <a:spcPts val="0"/>
                        </a:spcAft>
                        <a:buNone/>
                      </a:pPr>
                      <a:r>
                        <a:rPr lang="en" sz="800"/>
                        <a:t>Test data - 79.87%</a:t>
                      </a:r>
                      <a:endParaRPr sz="800"/>
                    </a:p>
                    <a:p>
                      <a:pPr indent="0" lvl="0" marL="0" rtl="0" algn="l">
                        <a:spcBef>
                          <a:spcPts val="0"/>
                        </a:spcBef>
                        <a:spcAft>
                          <a:spcPts val="0"/>
                        </a:spcAft>
                        <a:buNone/>
                      </a:pPr>
                      <a:r>
                        <a:rPr lang="en" sz="800"/>
                        <a:t>Complete data - 80.28%</a:t>
                      </a:r>
                      <a:endParaRPr sz="800"/>
                    </a:p>
                  </a:txBody>
                  <a:tcPr marT="91425" marB="91425" marR="91425" marL="91425"/>
                </a:tc>
                <a:tc>
                  <a:txBody>
                    <a:bodyPr/>
                    <a:lstStyle/>
                    <a:p>
                      <a:pPr indent="0" lvl="0" marL="0" rtl="0" algn="l">
                        <a:spcBef>
                          <a:spcPts val="0"/>
                        </a:spcBef>
                        <a:spcAft>
                          <a:spcPts val="0"/>
                        </a:spcAft>
                        <a:buNone/>
                      </a:pPr>
                      <a:r>
                        <a:rPr lang="en" sz="800"/>
                        <a:t>Test data - 78.99%</a:t>
                      </a:r>
                      <a:endParaRPr sz="800"/>
                    </a:p>
                    <a:p>
                      <a:pPr indent="0" lvl="0" marL="0" rtl="0" algn="l">
                        <a:spcBef>
                          <a:spcPts val="0"/>
                        </a:spcBef>
                        <a:spcAft>
                          <a:spcPts val="0"/>
                        </a:spcAft>
                        <a:buNone/>
                      </a:pPr>
                      <a:r>
                        <a:rPr lang="en" sz="800"/>
                        <a:t>Complete data - 79.11%</a:t>
                      </a:r>
                      <a:endParaRPr sz="800"/>
                    </a:p>
                  </a:txBody>
                  <a:tcPr marT="91425" marB="91425" marR="91425" marL="91425"/>
                </a:tc>
                <a:tc>
                  <a:txBody>
                    <a:bodyPr/>
                    <a:lstStyle/>
                    <a:p>
                      <a:pPr indent="0" lvl="0" marL="0" rtl="0" algn="l">
                        <a:spcBef>
                          <a:spcPts val="0"/>
                        </a:spcBef>
                        <a:spcAft>
                          <a:spcPts val="0"/>
                        </a:spcAft>
                        <a:buNone/>
                      </a:pPr>
                      <a:r>
                        <a:rPr lang="en" sz="800"/>
                        <a:t>Test data - 77.70%</a:t>
                      </a:r>
                      <a:endParaRPr sz="800"/>
                    </a:p>
                    <a:p>
                      <a:pPr indent="0" lvl="0" marL="0" rtl="0" algn="l">
                        <a:spcBef>
                          <a:spcPts val="0"/>
                        </a:spcBef>
                        <a:spcAft>
                          <a:spcPts val="0"/>
                        </a:spcAft>
                        <a:buNone/>
                      </a:pPr>
                      <a:r>
                        <a:rPr lang="en" sz="800"/>
                        <a:t>Complete data - 77.87%</a:t>
                      </a:r>
                      <a:endParaRPr sz="800"/>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4"/>
          <p:cNvPicPr preferRelativeResize="0"/>
          <p:nvPr/>
        </p:nvPicPr>
        <p:blipFill>
          <a:blip r:embed="rId3">
            <a:alphaModFix/>
          </a:blip>
          <a:stretch>
            <a:fillRect/>
          </a:stretch>
        </p:blipFill>
        <p:spPr>
          <a:xfrm>
            <a:off x="557625" y="386200"/>
            <a:ext cx="3705051" cy="2003700"/>
          </a:xfrm>
          <a:prstGeom prst="rect">
            <a:avLst/>
          </a:prstGeom>
          <a:noFill/>
          <a:ln>
            <a:noFill/>
          </a:ln>
        </p:spPr>
      </p:pic>
      <p:sp>
        <p:nvSpPr>
          <p:cNvPr id="176" name="Google Shape;176;p24"/>
          <p:cNvSpPr txBox="1"/>
          <p:nvPr/>
        </p:nvSpPr>
        <p:spPr>
          <a:xfrm>
            <a:off x="1714500" y="2337950"/>
            <a:ext cx="2234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Facebook politicians post</a:t>
            </a:r>
            <a:endParaRPr sz="800">
              <a:latin typeface="Proxima Nova"/>
              <a:ea typeface="Proxima Nova"/>
              <a:cs typeface="Proxima Nova"/>
              <a:sym typeface="Proxima Nova"/>
            </a:endParaRPr>
          </a:p>
        </p:txBody>
      </p:sp>
      <p:sp>
        <p:nvSpPr>
          <p:cNvPr id="177" name="Google Shape;177;p24"/>
          <p:cNvSpPr txBox="1"/>
          <p:nvPr/>
        </p:nvSpPr>
        <p:spPr>
          <a:xfrm>
            <a:off x="1091100" y="62350"/>
            <a:ext cx="696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Feature importance for author gender classifiers using posts text countvectorizer</a:t>
            </a:r>
            <a:endParaRPr b="1">
              <a:latin typeface="Proxima Nova"/>
              <a:ea typeface="Proxima Nova"/>
              <a:cs typeface="Proxima Nova"/>
              <a:sym typeface="Proxima Nova"/>
            </a:endParaRPr>
          </a:p>
        </p:txBody>
      </p:sp>
      <p:sp>
        <p:nvSpPr>
          <p:cNvPr id="178" name="Google Shape;178;p24"/>
          <p:cNvSpPr txBox="1"/>
          <p:nvPr/>
        </p:nvSpPr>
        <p:spPr>
          <a:xfrm>
            <a:off x="5669975" y="2337950"/>
            <a:ext cx="2234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Facebook public figures post</a:t>
            </a:r>
            <a:endParaRPr sz="800">
              <a:latin typeface="Proxima Nova"/>
              <a:ea typeface="Proxima Nova"/>
              <a:cs typeface="Proxima Nova"/>
              <a:sym typeface="Proxima Nova"/>
            </a:endParaRPr>
          </a:p>
        </p:txBody>
      </p:sp>
      <p:pic>
        <p:nvPicPr>
          <p:cNvPr id="179" name="Google Shape;179;p24"/>
          <p:cNvPicPr preferRelativeResize="0"/>
          <p:nvPr/>
        </p:nvPicPr>
        <p:blipFill>
          <a:blip r:embed="rId4">
            <a:alphaModFix/>
          </a:blip>
          <a:stretch>
            <a:fillRect/>
          </a:stretch>
        </p:blipFill>
        <p:spPr>
          <a:xfrm>
            <a:off x="4625225" y="387813"/>
            <a:ext cx="3705051" cy="2000470"/>
          </a:xfrm>
          <a:prstGeom prst="rect">
            <a:avLst/>
          </a:prstGeom>
          <a:noFill/>
          <a:ln>
            <a:noFill/>
          </a:ln>
        </p:spPr>
      </p:pic>
      <p:pic>
        <p:nvPicPr>
          <p:cNvPr id="180" name="Google Shape;180;p24"/>
          <p:cNvPicPr preferRelativeResize="0"/>
          <p:nvPr/>
        </p:nvPicPr>
        <p:blipFill>
          <a:blip r:embed="rId5">
            <a:alphaModFix/>
          </a:blip>
          <a:stretch>
            <a:fillRect/>
          </a:stretch>
        </p:blipFill>
        <p:spPr>
          <a:xfrm>
            <a:off x="656875" y="2697700"/>
            <a:ext cx="3705051" cy="2003700"/>
          </a:xfrm>
          <a:prstGeom prst="rect">
            <a:avLst/>
          </a:prstGeom>
          <a:noFill/>
          <a:ln>
            <a:noFill/>
          </a:ln>
        </p:spPr>
      </p:pic>
      <p:sp>
        <p:nvSpPr>
          <p:cNvPr id="181" name="Google Shape;181;p24"/>
          <p:cNvSpPr txBox="1"/>
          <p:nvPr/>
        </p:nvSpPr>
        <p:spPr>
          <a:xfrm>
            <a:off x="1891150" y="4589325"/>
            <a:ext cx="2234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Fitness </a:t>
            </a:r>
            <a:r>
              <a:rPr lang="en" sz="800">
                <a:latin typeface="Proxima Nova"/>
                <a:ea typeface="Proxima Nova"/>
                <a:cs typeface="Proxima Nova"/>
                <a:sym typeface="Proxima Nova"/>
              </a:rPr>
              <a:t>posts</a:t>
            </a:r>
            <a:endParaRPr sz="800">
              <a:latin typeface="Proxima Nova"/>
              <a:ea typeface="Proxima Nova"/>
              <a:cs typeface="Proxima Nova"/>
              <a:sym typeface="Proxima Nova"/>
            </a:endParaRPr>
          </a:p>
        </p:txBody>
      </p:sp>
      <p:pic>
        <p:nvPicPr>
          <p:cNvPr id="182" name="Google Shape;182;p24"/>
          <p:cNvPicPr preferRelativeResize="0"/>
          <p:nvPr/>
        </p:nvPicPr>
        <p:blipFill>
          <a:blip r:embed="rId6">
            <a:alphaModFix/>
          </a:blip>
          <a:stretch>
            <a:fillRect/>
          </a:stretch>
        </p:blipFill>
        <p:spPr>
          <a:xfrm>
            <a:off x="4514325" y="2697700"/>
            <a:ext cx="3705051" cy="1952230"/>
          </a:xfrm>
          <a:prstGeom prst="rect">
            <a:avLst/>
          </a:prstGeom>
          <a:noFill/>
          <a:ln>
            <a:noFill/>
          </a:ln>
        </p:spPr>
      </p:pic>
      <p:sp>
        <p:nvSpPr>
          <p:cNvPr id="183" name="Google Shape;183;p24"/>
          <p:cNvSpPr txBox="1"/>
          <p:nvPr/>
        </p:nvSpPr>
        <p:spPr>
          <a:xfrm>
            <a:off x="5918850" y="4589325"/>
            <a:ext cx="2234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Reddit Posts</a:t>
            </a:r>
            <a:endParaRPr sz="8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5"/>
          <p:cNvSpPr txBox="1"/>
          <p:nvPr/>
        </p:nvSpPr>
        <p:spPr>
          <a:xfrm>
            <a:off x="1891150" y="4589325"/>
            <a:ext cx="2234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Fitness responses</a:t>
            </a:r>
            <a:endParaRPr sz="800">
              <a:latin typeface="Proxima Nova"/>
              <a:ea typeface="Proxima Nova"/>
              <a:cs typeface="Proxima Nova"/>
              <a:sym typeface="Proxima Nova"/>
            </a:endParaRPr>
          </a:p>
        </p:txBody>
      </p:sp>
      <p:sp>
        <p:nvSpPr>
          <p:cNvPr id="189" name="Google Shape;189;p25"/>
          <p:cNvSpPr txBox="1"/>
          <p:nvPr/>
        </p:nvSpPr>
        <p:spPr>
          <a:xfrm>
            <a:off x="6542800" y="4589325"/>
            <a:ext cx="2234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Reddit Responses</a:t>
            </a:r>
            <a:endParaRPr sz="800">
              <a:latin typeface="Proxima Nova"/>
              <a:ea typeface="Proxima Nova"/>
              <a:cs typeface="Proxima Nova"/>
              <a:sym typeface="Proxima Nova"/>
            </a:endParaRPr>
          </a:p>
        </p:txBody>
      </p:sp>
      <p:pic>
        <p:nvPicPr>
          <p:cNvPr id="190" name="Google Shape;190;p25"/>
          <p:cNvPicPr preferRelativeResize="0"/>
          <p:nvPr/>
        </p:nvPicPr>
        <p:blipFill>
          <a:blip r:embed="rId3">
            <a:alphaModFix/>
          </a:blip>
          <a:stretch>
            <a:fillRect/>
          </a:stretch>
        </p:blipFill>
        <p:spPr>
          <a:xfrm>
            <a:off x="152400" y="604575"/>
            <a:ext cx="4284524" cy="3832349"/>
          </a:xfrm>
          <a:prstGeom prst="rect">
            <a:avLst/>
          </a:prstGeom>
          <a:noFill/>
          <a:ln>
            <a:noFill/>
          </a:ln>
        </p:spPr>
      </p:pic>
      <p:sp>
        <p:nvSpPr>
          <p:cNvPr id="191" name="Google Shape;191;p25"/>
          <p:cNvSpPr txBox="1"/>
          <p:nvPr/>
        </p:nvSpPr>
        <p:spPr>
          <a:xfrm>
            <a:off x="1049550" y="51975"/>
            <a:ext cx="722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Feature importance for author gender classifiers using response text countvectorizer</a:t>
            </a:r>
            <a:endParaRPr b="1">
              <a:latin typeface="Proxima Nova"/>
              <a:ea typeface="Proxima Nova"/>
              <a:cs typeface="Proxima Nova"/>
              <a:sym typeface="Proxima Nova"/>
            </a:endParaRPr>
          </a:p>
        </p:txBody>
      </p:sp>
      <p:pic>
        <p:nvPicPr>
          <p:cNvPr id="192" name="Google Shape;192;p25"/>
          <p:cNvPicPr preferRelativeResize="0"/>
          <p:nvPr/>
        </p:nvPicPr>
        <p:blipFill>
          <a:blip r:embed="rId4">
            <a:alphaModFix/>
          </a:blip>
          <a:stretch>
            <a:fillRect/>
          </a:stretch>
        </p:blipFill>
        <p:spPr>
          <a:xfrm>
            <a:off x="4589325" y="604575"/>
            <a:ext cx="4402274" cy="3984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311700" y="164475"/>
            <a:ext cx="8520600" cy="4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Relevance and Sentiment Annotations</a:t>
            </a:r>
            <a:endParaRPr b="1" sz="1800"/>
          </a:p>
        </p:txBody>
      </p:sp>
      <p:sp>
        <p:nvSpPr>
          <p:cNvPr id="198" name="Google Shape;198;p26"/>
          <p:cNvSpPr txBox="1"/>
          <p:nvPr/>
        </p:nvSpPr>
        <p:spPr>
          <a:xfrm>
            <a:off x="374100" y="4021275"/>
            <a:ext cx="3979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Proxima Nova"/>
                <a:ea typeface="Proxima Nova"/>
                <a:cs typeface="Proxima Nova"/>
                <a:sym typeface="Proxima Nova"/>
              </a:rPr>
              <a:t>Findings in the paper - In general responses to women were more likely to be about the source poster or speaker as an individual and were more emotive (having non-neutral sentiment) than responses to men</a:t>
            </a:r>
            <a:endParaRPr>
              <a:latin typeface="Proxima Nova"/>
              <a:ea typeface="Proxima Nova"/>
              <a:cs typeface="Proxima Nova"/>
              <a:sym typeface="Proxima Nova"/>
            </a:endParaRPr>
          </a:p>
        </p:txBody>
      </p:sp>
      <p:pic>
        <p:nvPicPr>
          <p:cNvPr id="199" name="Google Shape;199;p26"/>
          <p:cNvPicPr preferRelativeResize="0"/>
          <p:nvPr/>
        </p:nvPicPr>
        <p:blipFill>
          <a:blip r:embed="rId3">
            <a:alphaModFix/>
          </a:blip>
          <a:stretch>
            <a:fillRect/>
          </a:stretch>
        </p:blipFill>
        <p:spPr>
          <a:xfrm>
            <a:off x="569838" y="724000"/>
            <a:ext cx="3588325" cy="3297275"/>
          </a:xfrm>
          <a:prstGeom prst="rect">
            <a:avLst/>
          </a:prstGeom>
          <a:noFill/>
          <a:ln>
            <a:noFill/>
          </a:ln>
        </p:spPr>
      </p:pic>
      <p:pic>
        <p:nvPicPr>
          <p:cNvPr id="200" name="Google Shape;200;p26"/>
          <p:cNvPicPr preferRelativeResize="0"/>
          <p:nvPr/>
        </p:nvPicPr>
        <p:blipFill>
          <a:blip r:embed="rId4">
            <a:alphaModFix/>
          </a:blip>
          <a:stretch>
            <a:fillRect/>
          </a:stretch>
        </p:blipFill>
        <p:spPr>
          <a:xfrm>
            <a:off x="4890750" y="602775"/>
            <a:ext cx="3588325" cy="1818300"/>
          </a:xfrm>
          <a:prstGeom prst="rect">
            <a:avLst/>
          </a:prstGeom>
          <a:noFill/>
          <a:ln>
            <a:noFill/>
          </a:ln>
        </p:spPr>
      </p:pic>
      <p:pic>
        <p:nvPicPr>
          <p:cNvPr id="201" name="Google Shape;201;p26"/>
          <p:cNvPicPr preferRelativeResize="0"/>
          <p:nvPr/>
        </p:nvPicPr>
        <p:blipFill>
          <a:blip r:embed="rId5">
            <a:alphaModFix/>
          </a:blip>
          <a:stretch>
            <a:fillRect/>
          </a:stretch>
        </p:blipFill>
        <p:spPr>
          <a:xfrm>
            <a:off x="4890750" y="2313700"/>
            <a:ext cx="3421975" cy="1759525"/>
          </a:xfrm>
          <a:prstGeom prst="rect">
            <a:avLst/>
          </a:prstGeom>
          <a:noFill/>
          <a:ln>
            <a:noFill/>
          </a:ln>
        </p:spPr>
      </p:pic>
      <p:sp>
        <p:nvSpPr>
          <p:cNvPr id="202" name="Google Shape;202;p26"/>
          <p:cNvSpPr txBox="1"/>
          <p:nvPr/>
        </p:nvSpPr>
        <p:spPr>
          <a:xfrm>
            <a:off x="4755600" y="4021275"/>
            <a:ext cx="3979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Proxima Nova"/>
                <a:ea typeface="Proxima Nova"/>
                <a:cs typeface="Proxima Nova"/>
                <a:sym typeface="Proxima Nova"/>
              </a:rPr>
              <a:t>We were able to replicate the </a:t>
            </a:r>
            <a:r>
              <a:rPr lang="en" sz="1200">
                <a:latin typeface="Proxima Nova"/>
                <a:ea typeface="Proxima Nova"/>
                <a:cs typeface="Proxima Nova"/>
                <a:sym typeface="Proxima Nova"/>
              </a:rPr>
              <a:t>findings</a:t>
            </a:r>
            <a:r>
              <a:rPr lang="en" sz="1200">
                <a:latin typeface="Proxima Nova"/>
                <a:ea typeface="Proxima Nova"/>
                <a:cs typeface="Proxima Nova"/>
                <a:sym typeface="Proxima Nova"/>
              </a:rPr>
              <a:t> in the paper. Note that paper has used model for fixed and random effects. However, we have done it using simple ratio of posts method.</a:t>
            </a:r>
            <a:endParaRPr>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7"/>
          <p:cNvSpPr txBox="1"/>
          <p:nvPr/>
        </p:nvSpPr>
        <p:spPr>
          <a:xfrm>
            <a:off x="1257300" y="1007925"/>
            <a:ext cx="4977300" cy="160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600">
                <a:latin typeface="Proxima Nova"/>
                <a:ea typeface="Proxima Nova"/>
                <a:cs typeface="Proxima Nova"/>
                <a:sym typeface="Proxima Nova"/>
              </a:rPr>
              <a:t>Conclusion and Discussion</a:t>
            </a:r>
            <a:endParaRPr b="1" sz="4600">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8"/>
          <p:cNvSpPr txBox="1"/>
          <p:nvPr>
            <p:ph idx="1" type="body"/>
          </p:nvPr>
        </p:nvSpPr>
        <p:spPr>
          <a:xfrm>
            <a:off x="83125" y="222900"/>
            <a:ext cx="8520600" cy="46977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We were </a:t>
            </a:r>
            <a:r>
              <a:rPr b="1" lang="en"/>
              <a:t>able to replicate some of the results</a:t>
            </a:r>
            <a:r>
              <a:rPr lang="en"/>
              <a:t> from the paper like how significant words used by </a:t>
            </a:r>
            <a:r>
              <a:rPr lang="en"/>
              <a:t>responders</a:t>
            </a:r>
            <a:r>
              <a:rPr lang="en"/>
              <a:t> vary according to </a:t>
            </a:r>
            <a:r>
              <a:rPr lang="en"/>
              <a:t>responder</a:t>
            </a:r>
            <a:r>
              <a:rPr lang="en"/>
              <a:t> gender and author gender </a:t>
            </a:r>
            <a:endParaRPr/>
          </a:p>
          <a:p>
            <a:pPr indent="-325755" lvl="0" marL="457200" rtl="0" algn="l">
              <a:spcBef>
                <a:spcPts val="0"/>
              </a:spcBef>
              <a:spcAft>
                <a:spcPts val="0"/>
              </a:spcAft>
              <a:buSzPct val="100000"/>
              <a:buChar char="-"/>
            </a:pPr>
            <a:r>
              <a:rPr lang="en"/>
              <a:t>We also tried to look at </a:t>
            </a:r>
            <a:r>
              <a:rPr b="1" lang="en"/>
              <a:t>how </a:t>
            </a:r>
            <a:r>
              <a:rPr b="1" lang="en"/>
              <a:t>major topics discussed differs according to author gender </a:t>
            </a:r>
            <a:r>
              <a:rPr lang="en"/>
              <a:t>using significant words used in post text </a:t>
            </a:r>
            <a:endParaRPr/>
          </a:p>
          <a:p>
            <a:pPr indent="-325755" lvl="0" marL="457200" rtl="0" algn="l">
              <a:spcBef>
                <a:spcPts val="0"/>
              </a:spcBef>
              <a:spcAft>
                <a:spcPts val="0"/>
              </a:spcAft>
              <a:buSzPct val="100000"/>
              <a:buChar char="-"/>
            </a:pPr>
            <a:r>
              <a:rPr lang="en"/>
              <a:t>We were also </a:t>
            </a:r>
            <a:r>
              <a:rPr b="1" lang="en"/>
              <a:t>able to replicate accuracy results for author gender identification using post </a:t>
            </a:r>
            <a:r>
              <a:rPr lang="en"/>
              <a:t>texts. For two datasets, fitocracy and reddit we got better accuracy than baseline </a:t>
            </a:r>
            <a:endParaRPr/>
          </a:p>
          <a:p>
            <a:pPr indent="-325755" lvl="0" marL="457200" rtl="0" algn="l">
              <a:spcBef>
                <a:spcPts val="0"/>
              </a:spcBef>
              <a:spcAft>
                <a:spcPts val="0"/>
              </a:spcAft>
              <a:buSzPct val="100000"/>
              <a:buChar char="-"/>
            </a:pPr>
            <a:r>
              <a:rPr lang="en"/>
              <a:t>Feature importance of these classifier show relevant features getting used for classifiers</a:t>
            </a:r>
            <a:endParaRPr/>
          </a:p>
          <a:p>
            <a:pPr indent="-325755" lvl="0" marL="457200" rtl="0" algn="l">
              <a:spcBef>
                <a:spcPts val="0"/>
              </a:spcBef>
              <a:spcAft>
                <a:spcPts val="0"/>
              </a:spcAft>
              <a:buSzPct val="100000"/>
              <a:buChar char="-"/>
            </a:pPr>
            <a:r>
              <a:rPr lang="en"/>
              <a:t>We tried to compare accuracy of author gender identification using post texts and using responder texts and responder gender. The two accuracies were comparable and </a:t>
            </a:r>
            <a:r>
              <a:rPr b="1" lang="en"/>
              <a:t>responder text was able to predict author gender comparably but not better that posts text itself</a:t>
            </a:r>
            <a:r>
              <a:rPr lang="en"/>
              <a:t> unlike mentioned in [3]</a:t>
            </a:r>
            <a:endParaRPr/>
          </a:p>
          <a:p>
            <a:pPr indent="-325755" lvl="0" marL="457200" rtl="0" algn="l">
              <a:spcBef>
                <a:spcPts val="0"/>
              </a:spcBef>
              <a:spcAft>
                <a:spcPts val="0"/>
              </a:spcAft>
              <a:buSzPct val="100000"/>
              <a:buChar char="-"/>
            </a:pPr>
            <a:r>
              <a:rPr lang="en"/>
              <a:t>Adding responder gender information did not have any improvement while predicting author gender. Some more data analysis will be required to see if responder texts itself was significant enough to talk about their gender </a:t>
            </a:r>
            <a:endParaRPr/>
          </a:p>
          <a:p>
            <a:pPr indent="-325755" lvl="0" marL="457200" rtl="0" algn="l">
              <a:spcBef>
                <a:spcPts val="0"/>
              </a:spcBef>
              <a:spcAft>
                <a:spcPts val="0"/>
              </a:spcAft>
              <a:buSzPct val="100000"/>
              <a:buChar char="-"/>
            </a:pPr>
            <a:r>
              <a:rPr lang="en"/>
              <a:t>Hence, identifying author gender is possible using post texts as well as responders texts</a:t>
            </a:r>
            <a:endParaRPr/>
          </a:p>
          <a:p>
            <a:pPr indent="-325755" lvl="0" marL="457200" rtl="0" algn="l">
              <a:spcBef>
                <a:spcPts val="0"/>
              </a:spcBef>
              <a:spcAft>
                <a:spcPts val="0"/>
              </a:spcAft>
              <a:buSzPct val="100000"/>
              <a:buChar char="-"/>
            </a:pPr>
            <a:r>
              <a:rPr b="1" lang="en"/>
              <a:t>The way of responses to author posts may be different according to author as well as responders gender </a:t>
            </a:r>
            <a:endParaRPr b="1"/>
          </a:p>
          <a:p>
            <a:pPr indent="-325755" lvl="0" marL="457200" rtl="0" algn="l">
              <a:spcBef>
                <a:spcPts val="0"/>
              </a:spcBef>
              <a:spcAft>
                <a:spcPts val="0"/>
              </a:spcAft>
              <a:buSzPct val="100000"/>
              <a:buChar char="-"/>
            </a:pPr>
            <a:r>
              <a:rPr lang="en"/>
              <a:t>This simple analysis provided few such important insights that need to be further strengthened by more rigorous data analysis methods like Deep Learning applying on large linguistics data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animEffect filter="fade" transition="in">
                                      <p:cBhvr>
                                        <p:cTn dur="1000"/>
                                        <p:tgtEl>
                                          <p:spTgt spid="2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1" st="1"/>
                                            </p:txEl>
                                          </p:spTgt>
                                        </p:tgtEl>
                                        <p:attrNameLst>
                                          <p:attrName>style.visibility</p:attrName>
                                        </p:attrNameLst>
                                      </p:cBhvr>
                                      <p:to>
                                        <p:strVal val="visible"/>
                                      </p:to>
                                    </p:set>
                                    <p:animEffect filter="fade" transition="in">
                                      <p:cBhvr>
                                        <p:cTn dur="1000"/>
                                        <p:tgtEl>
                                          <p:spTgt spid="2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2" st="2"/>
                                            </p:txEl>
                                          </p:spTgt>
                                        </p:tgtEl>
                                        <p:attrNameLst>
                                          <p:attrName>style.visibility</p:attrName>
                                        </p:attrNameLst>
                                      </p:cBhvr>
                                      <p:to>
                                        <p:strVal val="visible"/>
                                      </p:to>
                                    </p:set>
                                    <p:animEffect filter="fade" transition="in">
                                      <p:cBhvr>
                                        <p:cTn dur="1000"/>
                                        <p:tgtEl>
                                          <p:spTgt spid="2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3" st="3"/>
                                            </p:txEl>
                                          </p:spTgt>
                                        </p:tgtEl>
                                        <p:attrNameLst>
                                          <p:attrName>style.visibility</p:attrName>
                                        </p:attrNameLst>
                                      </p:cBhvr>
                                      <p:to>
                                        <p:strVal val="visible"/>
                                      </p:to>
                                    </p:set>
                                    <p:animEffect filter="fade" transition="in">
                                      <p:cBhvr>
                                        <p:cTn dur="1000"/>
                                        <p:tgtEl>
                                          <p:spTgt spid="2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4" st="4"/>
                                            </p:txEl>
                                          </p:spTgt>
                                        </p:tgtEl>
                                        <p:attrNameLst>
                                          <p:attrName>style.visibility</p:attrName>
                                        </p:attrNameLst>
                                      </p:cBhvr>
                                      <p:to>
                                        <p:strVal val="visible"/>
                                      </p:to>
                                    </p:set>
                                    <p:animEffect filter="fade" transition="in">
                                      <p:cBhvr>
                                        <p:cTn dur="1000"/>
                                        <p:tgtEl>
                                          <p:spTgt spid="21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5" st="5"/>
                                            </p:txEl>
                                          </p:spTgt>
                                        </p:tgtEl>
                                        <p:attrNameLst>
                                          <p:attrName>style.visibility</p:attrName>
                                        </p:attrNameLst>
                                      </p:cBhvr>
                                      <p:to>
                                        <p:strVal val="visible"/>
                                      </p:to>
                                    </p:set>
                                    <p:animEffect filter="fade" transition="in">
                                      <p:cBhvr>
                                        <p:cTn dur="1000"/>
                                        <p:tgtEl>
                                          <p:spTgt spid="21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6" st="6"/>
                                            </p:txEl>
                                          </p:spTgt>
                                        </p:tgtEl>
                                        <p:attrNameLst>
                                          <p:attrName>style.visibility</p:attrName>
                                        </p:attrNameLst>
                                      </p:cBhvr>
                                      <p:to>
                                        <p:strVal val="visible"/>
                                      </p:to>
                                    </p:set>
                                    <p:animEffect filter="fade" transition="in">
                                      <p:cBhvr>
                                        <p:cTn dur="1000"/>
                                        <p:tgtEl>
                                          <p:spTgt spid="21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7" st="7"/>
                                            </p:txEl>
                                          </p:spTgt>
                                        </p:tgtEl>
                                        <p:attrNameLst>
                                          <p:attrName>style.visibility</p:attrName>
                                        </p:attrNameLst>
                                      </p:cBhvr>
                                      <p:to>
                                        <p:strVal val="visible"/>
                                      </p:to>
                                    </p:set>
                                    <p:animEffect filter="fade" transition="in">
                                      <p:cBhvr>
                                        <p:cTn dur="1000"/>
                                        <p:tgtEl>
                                          <p:spTgt spid="21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8" st="8"/>
                                            </p:txEl>
                                          </p:spTgt>
                                        </p:tgtEl>
                                        <p:attrNameLst>
                                          <p:attrName>style.visibility</p:attrName>
                                        </p:attrNameLst>
                                      </p:cBhvr>
                                      <p:to>
                                        <p:strVal val="visible"/>
                                      </p:to>
                                    </p:set>
                                    <p:animEffect filter="fade" transition="in">
                                      <p:cBhvr>
                                        <p:cTn dur="1000"/>
                                        <p:tgtEl>
                                          <p:spTgt spid="21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type="title"/>
          </p:nvPr>
        </p:nvSpPr>
        <p:spPr>
          <a:xfrm>
            <a:off x="311700" y="149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18" name="Google Shape;218;p29"/>
          <p:cNvSpPr txBox="1"/>
          <p:nvPr>
            <p:ph idx="1" type="body"/>
          </p:nvPr>
        </p:nvSpPr>
        <p:spPr>
          <a:xfrm>
            <a:off x="311700" y="665475"/>
            <a:ext cx="8520600" cy="405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[1] </a:t>
            </a:r>
            <a:r>
              <a:rPr lang="en" sz="1600"/>
              <a:t>Cheng, Na &amp; Chandramouli, Rajarathnam &amp; Subbalakshmi, K.. (2011). Author gender identification from text. Digital Investigation. 8. 78-88. 10.1016/j.diin.2011.04.002. </a:t>
            </a:r>
            <a:endParaRPr sz="1600"/>
          </a:p>
          <a:p>
            <a:pPr indent="0" lvl="0" marL="0" rtl="0" algn="l">
              <a:spcBef>
                <a:spcPts val="1200"/>
              </a:spcBef>
              <a:spcAft>
                <a:spcPts val="0"/>
              </a:spcAft>
              <a:buNone/>
            </a:pPr>
            <a:r>
              <a:rPr lang="en" sz="1600"/>
              <a:t>[2] Park, Sunghee &amp; Woo, Jiyoung. (2019). Gender Classification Using Sentiment Analysis and Deep Learning in a Health Web Forum. Applied Sciences. 9. 1249. 10.3390/app9061249. </a:t>
            </a:r>
            <a:endParaRPr sz="1600"/>
          </a:p>
          <a:p>
            <a:pPr indent="0" lvl="0" marL="0" rtl="0" algn="l">
              <a:spcBef>
                <a:spcPts val="1200"/>
              </a:spcBef>
              <a:spcAft>
                <a:spcPts val="0"/>
              </a:spcAft>
              <a:buNone/>
            </a:pPr>
            <a:r>
              <a:rPr lang="en" sz="1600"/>
              <a:t>[3] Jurgens, David &amp; Tsvetkov, Yulia &amp; Jurafsky, Dan. (2017). Writer Profiling Without the Writer’s Text. 537-558. 10.1007/978-3-319-67256-4_43. </a:t>
            </a:r>
            <a:endParaRPr sz="1600"/>
          </a:p>
          <a:p>
            <a:pPr indent="0" lvl="0" marL="0" rtl="0" algn="l">
              <a:spcBef>
                <a:spcPts val="1200"/>
              </a:spcBef>
              <a:spcAft>
                <a:spcPts val="1200"/>
              </a:spcAft>
              <a:buNone/>
            </a:pPr>
            <a:r>
              <a:rPr b="1" lang="en" sz="1600"/>
              <a:t>[4] </a:t>
            </a:r>
            <a:r>
              <a:rPr b="1" lang="en" sz="1600">
                <a:solidFill>
                  <a:srgbClr val="2E414F"/>
                </a:solidFill>
                <a:highlight>
                  <a:srgbClr val="FFFFFF"/>
                </a:highlight>
              </a:rPr>
              <a:t>Voigt, R., Jurgens, D., Prabhakaran, V., Jurafsky, D., &amp; Tsvetkov, Y. (2018). RtGender: A Corpus for Studying Differential Responses to Gender. </a:t>
            </a:r>
            <a:r>
              <a:rPr b="1" i="1" lang="en" sz="1600">
                <a:solidFill>
                  <a:srgbClr val="2E414F"/>
                </a:solidFill>
              </a:rPr>
              <a:t>LREC</a:t>
            </a:r>
            <a:r>
              <a:rPr b="1" lang="en" sz="1600">
                <a:solidFill>
                  <a:srgbClr val="2E414F"/>
                </a:solidFill>
                <a:highlight>
                  <a:srgbClr val="FFFFFF"/>
                </a:highlight>
              </a:rPr>
              <a:t>.</a:t>
            </a:r>
            <a:endParaRPr b="1"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0"/>
          <p:cNvSpPr txBox="1"/>
          <p:nvPr/>
        </p:nvSpPr>
        <p:spPr>
          <a:xfrm>
            <a:off x="1257300" y="1007925"/>
            <a:ext cx="49773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600">
                <a:latin typeface="Proxima Nova"/>
                <a:ea typeface="Proxima Nova"/>
                <a:cs typeface="Proxima Nova"/>
                <a:sym typeface="Proxima Nova"/>
              </a:rPr>
              <a:t>Thank you!</a:t>
            </a:r>
            <a:endParaRPr b="1" sz="4600">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133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6" name="Google Shape;66;p14"/>
          <p:cNvSpPr txBox="1"/>
          <p:nvPr>
            <p:ph idx="1" type="body"/>
          </p:nvPr>
        </p:nvSpPr>
        <p:spPr>
          <a:xfrm>
            <a:off x="311700" y="625650"/>
            <a:ext cx="4776900" cy="4100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Language serves as a tool for constructing social categories like gender</a:t>
            </a:r>
            <a:endParaRPr/>
          </a:p>
          <a:p>
            <a:pPr indent="-325755" lvl="0" marL="457200" rtl="0" algn="l">
              <a:spcBef>
                <a:spcPts val="0"/>
              </a:spcBef>
              <a:spcAft>
                <a:spcPts val="0"/>
              </a:spcAft>
              <a:buSzPct val="100000"/>
              <a:buChar char="-"/>
            </a:pPr>
            <a:r>
              <a:rPr lang="en"/>
              <a:t>Hence, social problems like gender bias frequently manifest in language.</a:t>
            </a:r>
            <a:endParaRPr/>
          </a:p>
          <a:p>
            <a:pPr indent="-325755" lvl="0" marL="457200" rtl="0" algn="l">
              <a:spcBef>
                <a:spcPts val="0"/>
              </a:spcBef>
              <a:spcAft>
                <a:spcPts val="0"/>
              </a:spcAft>
              <a:buSzPct val="100000"/>
              <a:buChar char="-"/>
            </a:pPr>
            <a:r>
              <a:rPr lang="en"/>
              <a:t>Linguistic data can be used to identify gender bias (stereotypes used while addressing gender or checking validity of myths about gender bias</a:t>
            </a:r>
            <a:endParaRPr/>
          </a:p>
          <a:p>
            <a:pPr indent="-325755" lvl="0" marL="457200" rtl="0" algn="l">
              <a:spcBef>
                <a:spcPts val="0"/>
              </a:spcBef>
              <a:spcAft>
                <a:spcPts val="0"/>
              </a:spcAft>
              <a:buSzPct val="100000"/>
              <a:buChar char="-"/>
            </a:pPr>
            <a:r>
              <a:rPr lang="en"/>
              <a:t>Text is everywhere over the internet</a:t>
            </a:r>
            <a:endParaRPr/>
          </a:p>
          <a:p>
            <a:pPr indent="-325755" lvl="0" marL="457200" rtl="0" algn="l">
              <a:spcBef>
                <a:spcPts val="0"/>
              </a:spcBef>
              <a:spcAft>
                <a:spcPts val="0"/>
              </a:spcAft>
              <a:buSzPct val="100000"/>
              <a:buChar char="-"/>
            </a:pPr>
            <a:r>
              <a:rPr lang="en"/>
              <a:t>Hence, using internet posts on various genre we are able to </a:t>
            </a:r>
            <a:r>
              <a:rPr lang="en"/>
              <a:t>identify</a:t>
            </a:r>
            <a:r>
              <a:rPr lang="en"/>
              <a:t> if authors tend to use certain type of words more or talk about certain issues more </a:t>
            </a:r>
            <a:endParaRPr/>
          </a:p>
          <a:p>
            <a:pPr indent="-325755" lvl="0" marL="457200" rtl="0" algn="l">
              <a:spcBef>
                <a:spcPts val="0"/>
              </a:spcBef>
              <a:spcAft>
                <a:spcPts val="0"/>
              </a:spcAft>
              <a:buSzPct val="100000"/>
              <a:buChar char="-"/>
            </a:pPr>
            <a:r>
              <a:rPr lang="en"/>
              <a:t>We also study the responders comments to authors and see if responders react </a:t>
            </a:r>
            <a:r>
              <a:rPr lang="en"/>
              <a:t>differently</a:t>
            </a:r>
            <a:r>
              <a:rPr lang="en"/>
              <a:t> to the posts written by male and female </a:t>
            </a:r>
            <a:endParaRPr/>
          </a:p>
          <a:p>
            <a:pPr indent="-325755" lvl="0" marL="457200" rtl="0" algn="l">
              <a:spcBef>
                <a:spcPts val="0"/>
              </a:spcBef>
              <a:spcAft>
                <a:spcPts val="0"/>
              </a:spcAft>
              <a:buSzPct val="100000"/>
              <a:buChar char="-"/>
            </a:pPr>
            <a:r>
              <a:rPr lang="en"/>
              <a:t>Also, if there is any pattern if the responder is male or </a:t>
            </a:r>
            <a:r>
              <a:rPr lang="en"/>
              <a:t>female </a:t>
            </a:r>
            <a:endParaRPr/>
          </a:p>
        </p:txBody>
      </p:sp>
      <p:pic>
        <p:nvPicPr>
          <p:cNvPr id="67" name="Google Shape;67;p14"/>
          <p:cNvPicPr preferRelativeResize="0"/>
          <p:nvPr/>
        </p:nvPicPr>
        <p:blipFill>
          <a:blip r:embed="rId3">
            <a:alphaModFix/>
          </a:blip>
          <a:stretch>
            <a:fillRect/>
          </a:stretch>
        </p:blipFill>
        <p:spPr>
          <a:xfrm>
            <a:off x="5221500" y="546225"/>
            <a:ext cx="3743325" cy="3771900"/>
          </a:xfrm>
          <a:prstGeom prst="rect">
            <a:avLst/>
          </a:prstGeom>
          <a:noFill/>
          <a:ln>
            <a:noFill/>
          </a:ln>
        </p:spPr>
      </p:pic>
      <p:sp>
        <p:nvSpPr>
          <p:cNvPr id="68" name="Google Shape;68;p14"/>
          <p:cNvSpPr txBox="1"/>
          <p:nvPr/>
        </p:nvSpPr>
        <p:spPr>
          <a:xfrm>
            <a:off x="5504213" y="4240925"/>
            <a:ext cx="3177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Source [1]</a:t>
            </a:r>
            <a:endParaRPr sz="1000">
              <a:latin typeface="Proxima Nova"/>
              <a:ea typeface="Proxima Nova"/>
              <a:cs typeface="Proxima Nova"/>
              <a:sym typeface="Proxima Nova"/>
            </a:endParaRPr>
          </a:p>
        </p:txBody>
      </p:sp>
      <p:sp>
        <p:nvSpPr>
          <p:cNvPr id="69" name="Google Shape;69;p14"/>
          <p:cNvSpPr txBox="1"/>
          <p:nvPr/>
        </p:nvSpPr>
        <p:spPr>
          <a:xfrm>
            <a:off x="6827200" y="4806150"/>
            <a:ext cx="234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70" name="Google Shape;70;p14"/>
          <p:cNvSpPr txBox="1"/>
          <p:nvPr/>
        </p:nvSpPr>
        <p:spPr>
          <a:xfrm>
            <a:off x="15" y="4726050"/>
            <a:ext cx="7086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Sources: [1] https://theswaddle.com/study-of-3-5-million-books-highlights-gender-bias-in-literature/]</a:t>
            </a:r>
            <a:endParaRPr sz="10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par>
                                <p:cTn fill="hold" nodeType="with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0" st="0"/>
                                            </p:txEl>
                                          </p:spTgt>
                                        </p:tgtEl>
                                        <p:attrNameLst>
                                          <p:attrName>style.visibility</p:attrName>
                                        </p:attrNameLst>
                                      </p:cBhvr>
                                      <p:to>
                                        <p:strVal val="visible"/>
                                      </p:to>
                                    </p:set>
                                    <p:animEffect filter="fade" transition="in">
                                      <p:cBhvr>
                                        <p:cTn dur="2000"/>
                                        <p:tgtEl>
                                          <p:spTgt spid="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1" st="1"/>
                                            </p:txEl>
                                          </p:spTgt>
                                        </p:tgtEl>
                                        <p:attrNameLst>
                                          <p:attrName>style.visibility</p:attrName>
                                        </p:attrNameLst>
                                      </p:cBhvr>
                                      <p:to>
                                        <p:strVal val="visible"/>
                                      </p:to>
                                    </p:set>
                                    <p:animEffect filter="fade" transition="in">
                                      <p:cBhvr>
                                        <p:cTn dur="2000"/>
                                        <p:tgtEl>
                                          <p:spTgt spid="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2" st="2"/>
                                            </p:txEl>
                                          </p:spTgt>
                                        </p:tgtEl>
                                        <p:attrNameLst>
                                          <p:attrName>style.visibility</p:attrName>
                                        </p:attrNameLst>
                                      </p:cBhvr>
                                      <p:to>
                                        <p:strVal val="visible"/>
                                      </p:to>
                                    </p:set>
                                    <p:animEffect filter="fade" transition="in">
                                      <p:cBhvr>
                                        <p:cTn dur="2000"/>
                                        <p:tgtEl>
                                          <p:spTgt spid="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3" st="3"/>
                                            </p:txEl>
                                          </p:spTgt>
                                        </p:tgtEl>
                                        <p:attrNameLst>
                                          <p:attrName>style.visibility</p:attrName>
                                        </p:attrNameLst>
                                      </p:cBhvr>
                                      <p:to>
                                        <p:strVal val="visible"/>
                                      </p:to>
                                    </p:set>
                                    <p:animEffect filter="fade" transition="in">
                                      <p:cBhvr>
                                        <p:cTn dur="2000"/>
                                        <p:tgtEl>
                                          <p:spTgt spid="6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4" st="4"/>
                                            </p:txEl>
                                          </p:spTgt>
                                        </p:tgtEl>
                                        <p:attrNameLst>
                                          <p:attrName>style.visibility</p:attrName>
                                        </p:attrNameLst>
                                      </p:cBhvr>
                                      <p:to>
                                        <p:strVal val="visible"/>
                                      </p:to>
                                    </p:set>
                                    <p:animEffect filter="fade" transition="in">
                                      <p:cBhvr>
                                        <p:cTn dur="2000"/>
                                        <p:tgtEl>
                                          <p:spTgt spid="6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5" st="5"/>
                                            </p:txEl>
                                          </p:spTgt>
                                        </p:tgtEl>
                                        <p:attrNameLst>
                                          <p:attrName>style.visibility</p:attrName>
                                        </p:attrNameLst>
                                      </p:cBhvr>
                                      <p:to>
                                        <p:strVal val="visible"/>
                                      </p:to>
                                    </p:set>
                                    <p:animEffect filter="fade" transition="in">
                                      <p:cBhvr>
                                        <p:cTn dur="2000"/>
                                        <p:tgtEl>
                                          <p:spTgt spid="6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6" st="6"/>
                                            </p:txEl>
                                          </p:spTgt>
                                        </p:tgtEl>
                                        <p:attrNameLst>
                                          <p:attrName>style.visibility</p:attrName>
                                        </p:attrNameLst>
                                      </p:cBhvr>
                                      <p:to>
                                        <p:strVal val="visible"/>
                                      </p:to>
                                    </p:set>
                                    <p:animEffect filter="fade" transition="in">
                                      <p:cBhvr>
                                        <p:cTn dur="2000"/>
                                        <p:tgtEl>
                                          <p:spTgt spid="6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99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 </a:t>
            </a:r>
            <a:endParaRPr/>
          </a:p>
        </p:txBody>
      </p:sp>
      <p:sp>
        <p:nvSpPr>
          <p:cNvPr id="76" name="Google Shape;76;p15"/>
          <p:cNvSpPr txBox="1"/>
          <p:nvPr>
            <p:ph idx="1" type="body"/>
          </p:nvPr>
        </p:nvSpPr>
        <p:spPr>
          <a:xfrm>
            <a:off x="311700" y="616175"/>
            <a:ext cx="8520600" cy="43008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It is important to know </a:t>
            </a:r>
            <a:r>
              <a:rPr b="1" lang="en"/>
              <a:t>how male or </a:t>
            </a:r>
            <a:r>
              <a:rPr b="1" lang="en"/>
              <a:t>female</a:t>
            </a:r>
            <a:r>
              <a:rPr b="1" lang="en"/>
              <a:t> describe themselves or their work</a:t>
            </a:r>
            <a:r>
              <a:rPr lang="en"/>
              <a:t>  </a:t>
            </a:r>
            <a:endParaRPr/>
          </a:p>
          <a:p>
            <a:pPr indent="-334327" lvl="0" marL="457200" rtl="0" algn="l">
              <a:spcBef>
                <a:spcPts val="0"/>
              </a:spcBef>
              <a:spcAft>
                <a:spcPts val="0"/>
              </a:spcAft>
              <a:buSzPct val="100000"/>
              <a:buChar char="-"/>
            </a:pPr>
            <a:r>
              <a:rPr lang="en"/>
              <a:t>It helps in </a:t>
            </a:r>
            <a:r>
              <a:rPr lang="en"/>
              <a:t>targeting</a:t>
            </a:r>
            <a:r>
              <a:rPr lang="en"/>
              <a:t> certain population or identifying gaps in communication while creating impact, for example, women </a:t>
            </a:r>
            <a:r>
              <a:rPr lang="en"/>
              <a:t>might</a:t>
            </a:r>
            <a:r>
              <a:rPr lang="en"/>
              <a:t> not want to apply for certain jobs if job </a:t>
            </a:r>
            <a:r>
              <a:rPr lang="en"/>
              <a:t>description</a:t>
            </a:r>
            <a:r>
              <a:rPr lang="en"/>
              <a:t> uses lot of adjectives describing men</a:t>
            </a:r>
            <a:endParaRPr/>
          </a:p>
          <a:p>
            <a:pPr indent="-334327" lvl="0" marL="457200" rtl="0" algn="l">
              <a:spcBef>
                <a:spcPts val="0"/>
              </a:spcBef>
              <a:spcAft>
                <a:spcPts val="0"/>
              </a:spcAft>
              <a:buSzPct val="100000"/>
              <a:buChar char="-"/>
            </a:pPr>
            <a:r>
              <a:rPr lang="en"/>
              <a:t>If gender can be identified from the post text, it </a:t>
            </a:r>
            <a:r>
              <a:rPr b="1" lang="en"/>
              <a:t>poses threats to anonymity </a:t>
            </a:r>
            <a:r>
              <a:rPr lang="en"/>
              <a:t>and becomes important to see if </a:t>
            </a:r>
            <a:r>
              <a:rPr b="1" lang="en"/>
              <a:t>it increases bias towards certain genders</a:t>
            </a:r>
            <a:endParaRPr b="1"/>
          </a:p>
          <a:p>
            <a:pPr indent="-334327" lvl="0" marL="457200" rtl="0" algn="l">
              <a:spcBef>
                <a:spcPts val="0"/>
              </a:spcBef>
              <a:spcAft>
                <a:spcPts val="0"/>
              </a:spcAft>
              <a:buSzPct val="100000"/>
              <a:buChar char="-"/>
            </a:pPr>
            <a:r>
              <a:rPr lang="en"/>
              <a:t>If it is important to preserve anonymity of poster, knowledge regarding gender bias will be important </a:t>
            </a:r>
            <a:r>
              <a:rPr b="1" lang="en"/>
              <a:t>to modify posts accordingly</a:t>
            </a:r>
            <a:r>
              <a:rPr lang="en"/>
              <a:t> </a:t>
            </a:r>
            <a:endParaRPr/>
          </a:p>
          <a:p>
            <a:pPr indent="-334327" lvl="0" marL="457200" rtl="0" algn="l">
              <a:spcBef>
                <a:spcPts val="0"/>
              </a:spcBef>
              <a:spcAft>
                <a:spcPts val="0"/>
              </a:spcAft>
              <a:buSzPct val="100000"/>
              <a:buChar char="-"/>
            </a:pPr>
            <a:r>
              <a:rPr lang="en"/>
              <a:t>We also need to see </a:t>
            </a:r>
            <a:r>
              <a:rPr b="1" lang="en"/>
              <a:t>how responders perceive contents</a:t>
            </a:r>
            <a:r>
              <a:rPr lang="en"/>
              <a:t> from the authors of different genders </a:t>
            </a:r>
            <a:r>
              <a:rPr lang="en"/>
              <a:t>and if they exhibit any gender bias </a:t>
            </a:r>
            <a:endParaRPr/>
          </a:p>
          <a:p>
            <a:pPr indent="-334327" lvl="0" marL="457200" rtl="0" algn="l">
              <a:spcBef>
                <a:spcPts val="0"/>
              </a:spcBef>
              <a:spcAft>
                <a:spcPts val="0"/>
              </a:spcAft>
              <a:buSzPct val="100000"/>
              <a:buChar char="-"/>
            </a:pPr>
            <a:r>
              <a:rPr lang="en"/>
              <a:t>It might also differ how particular gender responds to same gender or the opposite gender </a:t>
            </a:r>
            <a:endParaRPr/>
          </a:p>
          <a:p>
            <a:pPr indent="-334327" lvl="0" marL="457200" rtl="0" algn="l">
              <a:spcBef>
                <a:spcPts val="0"/>
              </a:spcBef>
              <a:spcAft>
                <a:spcPts val="0"/>
              </a:spcAft>
              <a:buSzPct val="100000"/>
              <a:buChar char="-"/>
            </a:pPr>
            <a:r>
              <a:rPr lang="en"/>
              <a:t>Machine Learning algorithms are </a:t>
            </a:r>
            <a:r>
              <a:rPr b="1" lang="en"/>
              <a:t>identifying patterns from such dataset and replicating the </a:t>
            </a:r>
            <a:r>
              <a:rPr b="1" lang="en"/>
              <a:t>same</a:t>
            </a:r>
            <a:r>
              <a:rPr lang="en"/>
              <a:t>. For example, tools like </a:t>
            </a:r>
            <a:r>
              <a:rPr lang="en"/>
              <a:t>conversation</a:t>
            </a:r>
            <a:r>
              <a:rPr lang="en"/>
              <a:t> agents could learn from such datasets that might reflect this gender bias. This needs to be avoided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0" st="0"/>
                                            </p:txEl>
                                          </p:spTgt>
                                        </p:tgtEl>
                                        <p:attrNameLst>
                                          <p:attrName>style.visibility</p:attrName>
                                        </p:attrNameLst>
                                      </p:cBhvr>
                                      <p:to>
                                        <p:strVal val="visible"/>
                                      </p:to>
                                    </p:set>
                                    <p:animEffect filter="fade" transition="in">
                                      <p:cBhvr>
                                        <p:cTn dur="1000"/>
                                        <p:tgtEl>
                                          <p:spTgt spid="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1" st="1"/>
                                            </p:txEl>
                                          </p:spTgt>
                                        </p:tgtEl>
                                        <p:attrNameLst>
                                          <p:attrName>style.visibility</p:attrName>
                                        </p:attrNameLst>
                                      </p:cBhvr>
                                      <p:to>
                                        <p:strVal val="visible"/>
                                      </p:to>
                                    </p:set>
                                    <p:animEffect filter="fade" transition="in">
                                      <p:cBhvr>
                                        <p:cTn dur="1000"/>
                                        <p:tgtEl>
                                          <p:spTgt spid="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2" st="2"/>
                                            </p:txEl>
                                          </p:spTgt>
                                        </p:tgtEl>
                                        <p:attrNameLst>
                                          <p:attrName>style.visibility</p:attrName>
                                        </p:attrNameLst>
                                      </p:cBhvr>
                                      <p:to>
                                        <p:strVal val="visible"/>
                                      </p:to>
                                    </p:set>
                                    <p:animEffect filter="fade" transition="in">
                                      <p:cBhvr>
                                        <p:cTn dur="1000"/>
                                        <p:tgtEl>
                                          <p:spTgt spid="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3" st="3"/>
                                            </p:txEl>
                                          </p:spTgt>
                                        </p:tgtEl>
                                        <p:attrNameLst>
                                          <p:attrName>style.visibility</p:attrName>
                                        </p:attrNameLst>
                                      </p:cBhvr>
                                      <p:to>
                                        <p:strVal val="visible"/>
                                      </p:to>
                                    </p:set>
                                    <p:animEffect filter="fade" transition="in">
                                      <p:cBhvr>
                                        <p:cTn dur="1000"/>
                                        <p:tgtEl>
                                          <p:spTgt spid="7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4" st="4"/>
                                            </p:txEl>
                                          </p:spTgt>
                                        </p:tgtEl>
                                        <p:attrNameLst>
                                          <p:attrName>style.visibility</p:attrName>
                                        </p:attrNameLst>
                                      </p:cBhvr>
                                      <p:to>
                                        <p:strVal val="visible"/>
                                      </p:to>
                                    </p:set>
                                    <p:animEffect filter="fade" transition="in">
                                      <p:cBhvr>
                                        <p:cTn dur="1000"/>
                                        <p:tgtEl>
                                          <p:spTgt spid="7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5" st="5"/>
                                            </p:txEl>
                                          </p:spTgt>
                                        </p:tgtEl>
                                        <p:attrNameLst>
                                          <p:attrName>style.visibility</p:attrName>
                                        </p:attrNameLst>
                                      </p:cBhvr>
                                      <p:to>
                                        <p:strVal val="visible"/>
                                      </p:to>
                                    </p:set>
                                    <p:animEffect filter="fade" transition="in">
                                      <p:cBhvr>
                                        <p:cTn dur="1000"/>
                                        <p:tgtEl>
                                          <p:spTgt spid="7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6" st="6"/>
                                            </p:txEl>
                                          </p:spTgt>
                                        </p:tgtEl>
                                        <p:attrNameLst>
                                          <p:attrName>style.visibility</p:attrName>
                                        </p:attrNameLst>
                                      </p:cBhvr>
                                      <p:to>
                                        <p:strVal val="visible"/>
                                      </p:to>
                                    </p:set>
                                    <p:animEffect filter="fade" transition="in">
                                      <p:cBhvr>
                                        <p:cTn dur="1000"/>
                                        <p:tgtEl>
                                          <p:spTgt spid="7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161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 </a:t>
            </a:r>
            <a:endParaRPr/>
          </a:p>
        </p:txBody>
      </p:sp>
      <p:sp>
        <p:nvSpPr>
          <p:cNvPr id="82" name="Google Shape;82;p16"/>
          <p:cNvSpPr txBox="1"/>
          <p:nvPr>
            <p:ph idx="1" type="body"/>
          </p:nvPr>
        </p:nvSpPr>
        <p:spPr>
          <a:xfrm>
            <a:off x="311700" y="677800"/>
            <a:ext cx="8520600" cy="42639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Authors in [1] tried to identify author gender for short length, multi-genre, content-free text using Machine Learning algorithms and show that function words (Number of auxiliary-verbs, Number of conjunction words), word-based features (represent the way an author organizes the layout of a message like vocabulary </a:t>
            </a:r>
            <a:r>
              <a:rPr lang="en"/>
              <a:t>richness</a:t>
            </a:r>
            <a:r>
              <a:rPr lang="en"/>
              <a:t>, number of short words) and structural features (Total number of paragraphs, average number of sentences per paragraph) are significant gender discriminators. Hence, showed that </a:t>
            </a:r>
            <a:r>
              <a:rPr b="1" lang="en"/>
              <a:t>male and female authors use </a:t>
            </a:r>
            <a:r>
              <a:rPr b="1" lang="en"/>
              <a:t>different</a:t>
            </a:r>
            <a:r>
              <a:rPr b="1" lang="en"/>
              <a:t> style of </a:t>
            </a:r>
            <a:r>
              <a:rPr b="1" lang="en"/>
              <a:t>writing</a:t>
            </a:r>
            <a:r>
              <a:rPr b="1" lang="en"/>
              <a:t> </a:t>
            </a:r>
            <a:endParaRPr b="1"/>
          </a:p>
          <a:p>
            <a:pPr indent="-317182" lvl="0" marL="457200" rtl="0" algn="l">
              <a:spcBef>
                <a:spcPts val="0"/>
              </a:spcBef>
              <a:spcAft>
                <a:spcPts val="0"/>
              </a:spcAft>
              <a:buSzPct val="100000"/>
              <a:buChar char="-"/>
            </a:pPr>
            <a:r>
              <a:rPr lang="en"/>
              <a:t>[2] talks about </a:t>
            </a:r>
            <a:r>
              <a:rPr lang="en"/>
              <a:t>identifying</a:t>
            </a:r>
            <a:r>
              <a:rPr lang="en"/>
              <a:t> gender on web forums dataset to understand their needs and provide care. They present</a:t>
            </a:r>
            <a:r>
              <a:rPr b="1" lang="en"/>
              <a:t> a gender detection model using sentiment analysis and machine learning</a:t>
            </a:r>
            <a:r>
              <a:rPr lang="en"/>
              <a:t> including deep learning and shows that </a:t>
            </a:r>
            <a:r>
              <a:rPr lang="en"/>
              <a:t>deep </a:t>
            </a:r>
            <a:r>
              <a:rPr lang="en"/>
              <a:t>learning</a:t>
            </a:r>
            <a:r>
              <a:rPr lang="en"/>
              <a:t> generates better accuracy </a:t>
            </a:r>
            <a:r>
              <a:rPr lang="en"/>
              <a:t>especially</a:t>
            </a:r>
            <a:r>
              <a:rPr lang="en"/>
              <a:t> for identifying female authors</a:t>
            </a:r>
            <a:endParaRPr/>
          </a:p>
          <a:p>
            <a:pPr indent="-317182" lvl="0" marL="457200" rtl="0" algn="l">
              <a:spcBef>
                <a:spcPts val="0"/>
              </a:spcBef>
              <a:spcAft>
                <a:spcPts val="0"/>
              </a:spcAft>
              <a:buSzPct val="100000"/>
              <a:buChar char="-"/>
            </a:pPr>
            <a:r>
              <a:rPr lang="en"/>
              <a:t>Work in [3] demonstrates the </a:t>
            </a:r>
            <a:r>
              <a:rPr lang="en"/>
              <a:t>possibility</a:t>
            </a:r>
            <a:r>
              <a:rPr lang="en"/>
              <a:t> to </a:t>
            </a:r>
            <a:r>
              <a:rPr b="1" lang="en"/>
              <a:t>accurately identify a user's gender, age, etc from language indicators in publicly posted remarks</a:t>
            </a:r>
            <a:r>
              <a:rPr lang="en"/>
              <a:t> made about them. They also </a:t>
            </a:r>
            <a:r>
              <a:rPr lang="en"/>
              <a:t>show that directed communication is even more predictive of a user’s profile than the user’s own.</a:t>
            </a:r>
            <a:endParaRPr/>
          </a:p>
          <a:p>
            <a:pPr indent="-317182" lvl="0" marL="457200" rtl="0" algn="l">
              <a:spcBef>
                <a:spcPts val="0"/>
              </a:spcBef>
              <a:spcAft>
                <a:spcPts val="0"/>
              </a:spcAft>
              <a:buSzPct val="100000"/>
              <a:buChar char="-"/>
            </a:pPr>
            <a:r>
              <a:rPr lang="en"/>
              <a:t>Main paper that is referred for this project is [4] where author is presenting </a:t>
            </a:r>
            <a:r>
              <a:rPr b="1" lang="en"/>
              <a:t>a multi-genre corpus of more than 25M comments</a:t>
            </a:r>
            <a:r>
              <a:rPr lang="en"/>
              <a:t> from five socially and topically diverse sources tagged for the gender of the addressee</a:t>
            </a:r>
            <a:endParaRPr/>
          </a:p>
          <a:p>
            <a:pPr indent="-317182" lvl="0" marL="457200" rtl="0" algn="l">
              <a:spcBef>
                <a:spcPts val="0"/>
              </a:spcBef>
              <a:spcAft>
                <a:spcPts val="0"/>
              </a:spcAft>
              <a:buSzPct val="100000"/>
              <a:buChar char="-"/>
            </a:pPr>
            <a:r>
              <a:rPr lang="en"/>
              <a:t>They present some pilot studies regarding gender identification and descriptive analysis of significant words used by males and females towards authors of </a:t>
            </a:r>
            <a:r>
              <a:rPr lang="en"/>
              <a:t>specific</a:t>
            </a:r>
            <a:r>
              <a:rPr lang="en"/>
              <a:t> gender</a:t>
            </a:r>
            <a:endParaRPr/>
          </a:p>
          <a:p>
            <a:pPr indent="-317182" lvl="0" marL="457200" rtl="0" algn="l">
              <a:spcBef>
                <a:spcPts val="0"/>
              </a:spcBef>
              <a:spcAft>
                <a:spcPts val="0"/>
              </a:spcAft>
              <a:buSzPct val="100000"/>
              <a:buChar char="-"/>
            </a:pPr>
            <a:r>
              <a:rPr lang="en"/>
              <a:t>We tried to replicate these pilot studies and also tried to find if the responses are predictive of gender of authors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0" st="0"/>
                                            </p:txEl>
                                          </p:spTgt>
                                        </p:tgtEl>
                                        <p:attrNameLst>
                                          <p:attrName>style.visibility</p:attrName>
                                        </p:attrNameLst>
                                      </p:cBhvr>
                                      <p:to>
                                        <p:strVal val="visible"/>
                                      </p:to>
                                    </p:set>
                                    <p:animEffect filter="fade" transition="in">
                                      <p:cBhvr>
                                        <p:cTn dur="1000"/>
                                        <p:tgtEl>
                                          <p:spTgt spid="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1" st="1"/>
                                            </p:txEl>
                                          </p:spTgt>
                                        </p:tgtEl>
                                        <p:attrNameLst>
                                          <p:attrName>style.visibility</p:attrName>
                                        </p:attrNameLst>
                                      </p:cBhvr>
                                      <p:to>
                                        <p:strVal val="visible"/>
                                      </p:to>
                                    </p:set>
                                    <p:animEffect filter="fade" transition="in">
                                      <p:cBhvr>
                                        <p:cTn dur="1000"/>
                                        <p:tgtEl>
                                          <p:spTgt spid="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2" st="2"/>
                                            </p:txEl>
                                          </p:spTgt>
                                        </p:tgtEl>
                                        <p:attrNameLst>
                                          <p:attrName>style.visibility</p:attrName>
                                        </p:attrNameLst>
                                      </p:cBhvr>
                                      <p:to>
                                        <p:strVal val="visible"/>
                                      </p:to>
                                    </p:set>
                                    <p:animEffect filter="fade" transition="in">
                                      <p:cBhvr>
                                        <p:cTn dur="1000"/>
                                        <p:tgtEl>
                                          <p:spTgt spid="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3" st="3"/>
                                            </p:txEl>
                                          </p:spTgt>
                                        </p:tgtEl>
                                        <p:attrNameLst>
                                          <p:attrName>style.visibility</p:attrName>
                                        </p:attrNameLst>
                                      </p:cBhvr>
                                      <p:to>
                                        <p:strVal val="visible"/>
                                      </p:to>
                                    </p:set>
                                    <p:animEffect filter="fade" transition="in">
                                      <p:cBhvr>
                                        <p:cTn dur="1000"/>
                                        <p:tgtEl>
                                          <p:spTgt spid="8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4" st="4"/>
                                            </p:txEl>
                                          </p:spTgt>
                                        </p:tgtEl>
                                        <p:attrNameLst>
                                          <p:attrName>style.visibility</p:attrName>
                                        </p:attrNameLst>
                                      </p:cBhvr>
                                      <p:to>
                                        <p:strVal val="visible"/>
                                      </p:to>
                                    </p:set>
                                    <p:animEffect filter="fade" transition="in">
                                      <p:cBhvr>
                                        <p:cTn dur="1000"/>
                                        <p:tgtEl>
                                          <p:spTgt spid="8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5" st="5"/>
                                            </p:txEl>
                                          </p:spTgt>
                                        </p:tgtEl>
                                        <p:attrNameLst>
                                          <p:attrName>style.visibility</p:attrName>
                                        </p:attrNameLst>
                                      </p:cBhvr>
                                      <p:to>
                                        <p:strVal val="visible"/>
                                      </p:to>
                                    </p:set>
                                    <p:animEffect filter="fade" transition="in">
                                      <p:cBhvr>
                                        <p:cTn dur="1000"/>
                                        <p:tgtEl>
                                          <p:spTgt spid="8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198550"/>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sz="2500">
                <a:solidFill>
                  <a:srgbClr val="2C363A"/>
                </a:solidFill>
                <a:highlight>
                  <a:schemeClr val="lt1"/>
                </a:highlight>
              </a:rPr>
              <a:t>Resources and Tools </a:t>
            </a:r>
            <a:endParaRPr sz="2500"/>
          </a:p>
        </p:txBody>
      </p:sp>
      <p:sp>
        <p:nvSpPr>
          <p:cNvPr id="88" name="Google Shape;88;p17"/>
          <p:cNvSpPr txBox="1"/>
          <p:nvPr>
            <p:ph idx="1" type="body"/>
          </p:nvPr>
        </p:nvSpPr>
        <p:spPr>
          <a:xfrm>
            <a:off x="311700" y="665475"/>
            <a:ext cx="3903000" cy="4300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400">
                <a:solidFill>
                  <a:srgbClr val="000000"/>
                </a:solidFill>
                <a:highlight>
                  <a:schemeClr val="lt1"/>
                </a:highlight>
                <a:latin typeface="Roboto"/>
                <a:ea typeface="Roboto"/>
                <a:cs typeface="Roboto"/>
                <a:sym typeface="Roboto"/>
              </a:rPr>
              <a:t>Dataset - RtGender </a:t>
            </a:r>
            <a:endParaRPr b="1" sz="1400">
              <a:solidFill>
                <a:srgbClr val="000000"/>
              </a:solidFill>
              <a:highlight>
                <a:schemeClr val="lt1"/>
              </a:highlight>
              <a:latin typeface="Roboto"/>
              <a:ea typeface="Roboto"/>
              <a:cs typeface="Roboto"/>
              <a:sym typeface="Roboto"/>
            </a:endParaRPr>
          </a:p>
          <a:p>
            <a:pPr indent="-317500" lvl="0" marL="457200" rtl="0" algn="l">
              <a:spcBef>
                <a:spcPts val="1200"/>
              </a:spcBef>
              <a:spcAft>
                <a:spcPts val="0"/>
              </a:spcAft>
              <a:buClr>
                <a:srgbClr val="000000"/>
              </a:buClr>
              <a:buSzPts val="1400"/>
              <a:buFont typeface="Roboto"/>
              <a:buChar char="-"/>
            </a:pPr>
            <a:r>
              <a:rPr lang="en" sz="1200">
                <a:solidFill>
                  <a:srgbClr val="000000"/>
                </a:solidFill>
                <a:highlight>
                  <a:schemeClr val="lt1"/>
                </a:highlight>
              </a:rPr>
              <a:t>Language : English </a:t>
            </a:r>
            <a:endParaRPr sz="1200">
              <a:solidFill>
                <a:srgbClr val="000000"/>
              </a:solidFill>
              <a:highlight>
                <a:schemeClr val="lt1"/>
              </a:highlight>
            </a:endParaRPr>
          </a:p>
          <a:p>
            <a:pPr indent="-304800" lvl="0" marL="457200" rtl="0" algn="l">
              <a:spcBef>
                <a:spcPts val="0"/>
              </a:spcBef>
              <a:spcAft>
                <a:spcPts val="0"/>
              </a:spcAft>
              <a:buClr>
                <a:srgbClr val="000000"/>
              </a:buClr>
              <a:buSzPts val="1200"/>
              <a:buFont typeface="Roboto"/>
              <a:buChar char="-"/>
            </a:pPr>
            <a:r>
              <a:rPr lang="en" sz="1200">
                <a:solidFill>
                  <a:srgbClr val="000000"/>
                </a:solidFill>
                <a:highlight>
                  <a:schemeClr val="lt1"/>
                </a:highlight>
              </a:rPr>
              <a:t>Size :</a:t>
            </a:r>
            <a:endParaRPr sz="1200">
              <a:solidFill>
                <a:srgbClr val="000000"/>
              </a:solidFill>
              <a:highlight>
                <a:schemeClr val="lt1"/>
              </a:highlight>
            </a:endParaRPr>
          </a:p>
          <a:p>
            <a:pPr indent="0" lvl="0" marL="0" rtl="0" algn="l">
              <a:spcBef>
                <a:spcPts val="1200"/>
              </a:spcBef>
              <a:spcAft>
                <a:spcPts val="0"/>
              </a:spcAft>
              <a:buNone/>
            </a:pPr>
            <a:r>
              <a:t/>
            </a:r>
            <a:endParaRPr sz="1200">
              <a:solidFill>
                <a:srgbClr val="000000"/>
              </a:solidFill>
              <a:highlight>
                <a:schemeClr val="lt1"/>
              </a:highlight>
            </a:endParaRPr>
          </a:p>
          <a:p>
            <a:pPr indent="0" lvl="0" marL="0" rtl="0" algn="l">
              <a:spcBef>
                <a:spcPts val="1200"/>
              </a:spcBef>
              <a:spcAft>
                <a:spcPts val="0"/>
              </a:spcAft>
              <a:buNone/>
            </a:pPr>
            <a:r>
              <a:t/>
            </a:r>
            <a:endParaRPr sz="1200">
              <a:solidFill>
                <a:srgbClr val="000000"/>
              </a:solidFill>
              <a:highlight>
                <a:schemeClr val="lt1"/>
              </a:highlight>
            </a:endParaRPr>
          </a:p>
          <a:p>
            <a:pPr indent="0" lvl="0" marL="0" rtl="0" algn="l">
              <a:spcBef>
                <a:spcPts val="1200"/>
              </a:spcBef>
              <a:spcAft>
                <a:spcPts val="0"/>
              </a:spcAft>
              <a:buNone/>
            </a:pPr>
            <a:r>
              <a:t/>
            </a:r>
            <a:endParaRPr sz="1200">
              <a:solidFill>
                <a:srgbClr val="000000"/>
              </a:solidFill>
              <a:highlight>
                <a:schemeClr val="lt1"/>
              </a:highlight>
            </a:endParaRPr>
          </a:p>
          <a:p>
            <a:pPr indent="-304800" lvl="0" marL="457200" rtl="0" algn="l">
              <a:spcBef>
                <a:spcPts val="1200"/>
              </a:spcBef>
              <a:spcAft>
                <a:spcPts val="0"/>
              </a:spcAft>
              <a:buClr>
                <a:srgbClr val="000000"/>
              </a:buClr>
              <a:buSzPts val="1200"/>
              <a:buAutoNum type="arabicPeriod"/>
            </a:pPr>
            <a:r>
              <a:rPr lang="en" sz="1200">
                <a:solidFill>
                  <a:srgbClr val="000000"/>
                </a:solidFill>
                <a:highlight>
                  <a:schemeClr val="lt1"/>
                </a:highlight>
              </a:rPr>
              <a:t>Annotation for post </a:t>
            </a:r>
            <a:br>
              <a:rPr lang="en" sz="1200">
                <a:solidFill>
                  <a:srgbClr val="000000"/>
                </a:solidFill>
                <a:highlight>
                  <a:schemeClr val="lt1"/>
                </a:highlight>
              </a:rPr>
            </a:br>
            <a:r>
              <a:rPr lang="en" sz="1200">
                <a:solidFill>
                  <a:srgbClr val="000000"/>
                </a:solidFill>
                <a:highlight>
                  <a:schemeClr val="lt1"/>
                </a:highlight>
              </a:rPr>
              <a:t>Post ID - Poster Name - Poster Gender - Post text</a:t>
            </a:r>
            <a:endParaRPr sz="1200">
              <a:solidFill>
                <a:srgbClr val="000000"/>
              </a:solidFill>
              <a:highlight>
                <a:schemeClr val="lt1"/>
              </a:highlight>
            </a:endParaRPr>
          </a:p>
          <a:p>
            <a:pPr indent="-304800" lvl="0" marL="457200" rtl="0" algn="l">
              <a:spcBef>
                <a:spcPts val="0"/>
              </a:spcBef>
              <a:spcAft>
                <a:spcPts val="0"/>
              </a:spcAft>
              <a:buClr>
                <a:srgbClr val="000000"/>
              </a:buClr>
              <a:buSzPts val="1200"/>
              <a:buAutoNum type="arabicPeriod"/>
            </a:pPr>
            <a:r>
              <a:rPr lang="en" sz="1200">
                <a:solidFill>
                  <a:srgbClr val="000000"/>
                </a:solidFill>
                <a:highlight>
                  <a:schemeClr val="lt1"/>
                </a:highlight>
              </a:rPr>
              <a:t>Annotation for responses</a:t>
            </a:r>
            <a:br>
              <a:rPr lang="en" sz="1200">
                <a:solidFill>
                  <a:srgbClr val="000000"/>
                </a:solidFill>
                <a:highlight>
                  <a:schemeClr val="lt1"/>
                </a:highlight>
              </a:rPr>
            </a:br>
            <a:r>
              <a:rPr lang="en" sz="1200">
                <a:solidFill>
                  <a:srgbClr val="000000"/>
                </a:solidFill>
                <a:highlight>
                  <a:schemeClr val="lt1"/>
                </a:highlight>
              </a:rPr>
              <a:t>Poster ID - Post ID - Poster Gender - Responder ID or Responder Name - Response Text - Responder Gender</a:t>
            </a:r>
            <a:endParaRPr sz="1200">
              <a:solidFill>
                <a:srgbClr val="000000"/>
              </a:solidFill>
              <a:highlight>
                <a:schemeClr val="lt1"/>
              </a:highlight>
            </a:endParaRPr>
          </a:p>
          <a:p>
            <a:pPr indent="-304800" lvl="0" marL="457200" rtl="0" algn="l">
              <a:spcBef>
                <a:spcPts val="0"/>
              </a:spcBef>
              <a:spcAft>
                <a:spcPts val="0"/>
              </a:spcAft>
              <a:buClr>
                <a:srgbClr val="000000"/>
              </a:buClr>
              <a:buSzPts val="1200"/>
              <a:buAutoNum type="arabicPeriod"/>
            </a:pPr>
            <a:r>
              <a:rPr lang="en" sz="1200">
                <a:solidFill>
                  <a:srgbClr val="000000"/>
                </a:solidFill>
                <a:highlight>
                  <a:schemeClr val="lt1"/>
                </a:highlight>
              </a:rPr>
              <a:t>Ted talk posts are not </a:t>
            </a:r>
            <a:r>
              <a:rPr lang="en" sz="1200">
                <a:solidFill>
                  <a:srgbClr val="000000"/>
                </a:solidFill>
                <a:highlight>
                  <a:schemeClr val="lt1"/>
                </a:highlight>
              </a:rPr>
              <a:t>available. Therefore, skipped the results on Ted Talks data </a:t>
            </a:r>
            <a:endParaRPr sz="1200">
              <a:solidFill>
                <a:srgbClr val="000000"/>
              </a:solidFill>
              <a:highlight>
                <a:schemeClr val="lt1"/>
              </a:highlight>
            </a:endParaRPr>
          </a:p>
          <a:p>
            <a:pPr indent="-304800" lvl="0" marL="457200" rtl="0" algn="l">
              <a:spcBef>
                <a:spcPts val="0"/>
              </a:spcBef>
              <a:spcAft>
                <a:spcPts val="0"/>
              </a:spcAft>
              <a:buClr>
                <a:srgbClr val="000000"/>
              </a:buClr>
              <a:buSzPts val="1200"/>
              <a:buAutoNum type="arabicPeriod"/>
            </a:pPr>
            <a:r>
              <a:rPr lang="en" sz="1200">
                <a:solidFill>
                  <a:srgbClr val="000000"/>
                </a:solidFill>
                <a:highlight>
                  <a:schemeClr val="lt1"/>
                </a:highlight>
              </a:rPr>
              <a:t>Responder gender is only given in reddit responses and fitocracy responses dataset</a:t>
            </a:r>
            <a:endParaRPr sz="1050">
              <a:solidFill>
                <a:srgbClr val="000000"/>
              </a:solidFill>
              <a:highlight>
                <a:schemeClr val="lt1"/>
              </a:highlight>
              <a:latin typeface="Roboto"/>
              <a:ea typeface="Roboto"/>
              <a:cs typeface="Roboto"/>
              <a:sym typeface="Roboto"/>
            </a:endParaRPr>
          </a:p>
        </p:txBody>
      </p:sp>
      <p:sp>
        <p:nvSpPr>
          <p:cNvPr id="89" name="Google Shape;89;p17"/>
          <p:cNvSpPr txBox="1"/>
          <p:nvPr/>
        </p:nvSpPr>
        <p:spPr>
          <a:xfrm>
            <a:off x="4831775" y="665475"/>
            <a:ext cx="3948600" cy="260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rgbClr val="2C363A"/>
                </a:solidFill>
                <a:highlight>
                  <a:schemeClr val="lt1"/>
                </a:highlight>
                <a:latin typeface="Proxima Nova"/>
                <a:ea typeface="Proxima Nova"/>
                <a:cs typeface="Proxima Nova"/>
                <a:sym typeface="Proxima Nova"/>
              </a:rPr>
              <a:t>Tools -</a:t>
            </a:r>
            <a:endParaRPr b="1">
              <a:solidFill>
                <a:srgbClr val="2C363A"/>
              </a:solidFill>
              <a:highlight>
                <a:schemeClr val="lt1"/>
              </a:highlight>
              <a:latin typeface="Proxima Nova"/>
              <a:ea typeface="Proxima Nova"/>
              <a:cs typeface="Proxima Nova"/>
              <a:sym typeface="Proxima Nova"/>
            </a:endParaRPr>
          </a:p>
          <a:p>
            <a:pPr indent="-295275" lvl="0" marL="457200" rtl="0" algn="l">
              <a:lnSpc>
                <a:spcPct val="115000"/>
              </a:lnSpc>
              <a:spcBef>
                <a:spcPts val="1200"/>
              </a:spcBef>
              <a:spcAft>
                <a:spcPts val="0"/>
              </a:spcAft>
              <a:buClr>
                <a:srgbClr val="2C363A"/>
              </a:buClr>
              <a:buSzPts val="1050"/>
              <a:buFont typeface="Roboto"/>
              <a:buChar char="-"/>
            </a:pPr>
            <a:r>
              <a:rPr lang="en" sz="1050">
                <a:solidFill>
                  <a:srgbClr val="2C363A"/>
                </a:solidFill>
                <a:highlight>
                  <a:schemeClr val="lt1"/>
                </a:highlight>
                <a:latin typeface="Roboto"/>
                <a:ea typeface="Roboto"/>
                <a:cs typeface="Roboto"/>
                <a:sym typeface="Roboto"/>
              </a:rPr>
              <a:t>Programming Languages and major libraries used - </a:t>
            </a:r>
            <a:br>
              <a:rPr lang="en" sz="1050">
                <a:solidFill>
                  <a:srgbClr val="2C363A"/>
                </a:solidFill>
                <a:highlight>
                  <a:schemeClr val="lt1"/>
                </a:highlight>
                <a:latin typeface="Roboto"/>
                <a:ea typeface="Roboto"/>
                <a:cs typeface="Roboto"/>
                <a:sym typeface="Roboto"/>
              </a:rPr>
            </a:br>
            <a:r>
              <a:rPr lang="en" sz="1050">
                <a:solidFill>
                  <a:srgbClr val="2C363A"/>
                </a:solidFill>
                <a:highlight>
                  <a:schemeClr val="lt1"/>
                </a:highlight>
                <a:latin typeface="Roboto"/>
                <a:ea typeface="Roboto"/>
                <a:cs typeface="Roboto"/>
                <a:sym typeface="Roboto"/>
              </a:rPr>
              <a:t>R : tidylo, dpylr , Python : nltk, matplotlib, pandas</a:t>
            </a:r>
            <a:endParaRPr sz="1050">
              <a:solidFill>
                <a:srgbClr val="2C363A"/>
              </a:solidFill>
              <a:highlight>
                <a:schemeClr val="lt1"/>
              </a:highlight>
              <a:latin typeface="Roboto"/>
              <a:ea typeface="Roboto"/>
              <a:cs typeface="Roboto"/>
              <a:sym typeface="Roboto"/>
            </a:endParaRPr>
          </a:p>
          <a:p>
            <a:pPr indent="-295275" lvl="0" marL="457200" rtl="0" algn="l">
              <a:lnSpc>
                <a:spcPct val="115000"/>
              </a:lnSpc>
              <a:spcBef>
                <a:spcPts val="0"/>
              </a:spcBef>
              <a:spcAft>
                <a:spcPts val="0"/>
              </a:spcAft>
              <a:buClr>
                <a:srgbClr val="2C363A"/>
              </a:buClr>
              <a:buSzPts val="1050"/>
              <a:buFont typeface="Roboto"/>
              <a:buChar char="-"/>
            </a:pPr>
            <a:r>
              <a:rPr lang="en" sz="1050">
                <a:solidFill>
                  <a:srgbClr val="2C363A"/>
                </a:solidFill>
                <a:highlight>
                  <a:schemeClr val="lt1"/>
                </a:highlight>
                <a:latin typeface="Roboto"/>
                <a:ea typeface="Roboto"/>
                <a:cs typeface="Roboto"/>
                <a:sym typeface="Roboto"/>
              </a:rPr>
              <a:t>Weighted log ratios were used in R to find out significant words for a particular category </a:t>
            </a:r>
            <a:endParaRPr sz="1050">
              <a:solidFill>
                <a:srgbClr val="2C363A"/>
              </a:solidFill>
              <a:highlight>
                <a:schemeClr val="lt1"/>
              </a:highlight>
              <a:latin typeface="Roboto"/>
              <a:ea typeface="Roboto"/>
              <a:cs typeface="Roboto"/>
              <a:sym typeface="Roboto"/>
            </a:endParaRPr>
          </a:p>
          <a:p>
            <a:pPr indent="-295275" lvl="0" marL="457200" rtl="0" algn="l">
              <a:lnSpc>
                <a:spcPct val="115000"/>
              </a:lnSpc>
              <a:spcBef>
                <a:spcPts val="0"/>
              </a:spcBef>
              <a:spcAft>
                <a:spcPts val="0"/>
              </a:spcAft>
              <a:buClr>
                <a:srgbClr val="2C363A"/>
              </a:buClr>
              <a:buSzPts val="1050"/>
              <a:buFont typeface="Roboto"/>
              <a:buChar char="-"/>
            </a:pPr>
            <a:r>
              <a:rPr lang="en" sz="1050">
                <a:solidFill>
                  <a:srgbClr val="2C363A"/>
                </a:solidFill>
                <a:highlight>
                  <a:schemeClr val="lt1"/>
                </a:highlight>
                <a:latin typeface="Roboto"/>
                <a:ea typeface="Roboto"/>
                <a:cs typeface="Roboto"/>
                <a:sym typeface="Roboto"/>
              </a:rPr>
              <a:t>NLTK and regex to preprocess data</a:t>
            </a:r>
            <a:endParaRPr sz="1050">
              <a:solidFill>
                <a:srgbClr val="2C363A"/>
              </a:solidFill>
              <a:highlight>
                <a:schemeClr val="lt1"/>
              </a:highlight>
              <a:latin typeface="Roboto"/>
              <a:ea typeface="Roboto"/>
              <a:cs typeface="Roboto"/>
              <a:sym typeface="Roboto"/>
            </a:endParaRPr>
          </a:p>
          <a:p>
            <a:pPr indent="-295275" lvl="0" marL="457200" rtl="0" algn="l">
              <a:lnSpc>
                <a:spcPct val="115000"/>
              </a:lnSpc>
              <a:spcBef>
                <a:spcPts val="0"/>
              </a:spcBef>
              <a:spcAft>
                <a:spcPts val="0"/>
              </a:spcAft>
              <a:buClr>
                <a:srgbClr val="2C363A"/>
              </a:buClr>
              <a:buSzPts val="1050"/>
              <a:buFont typeface="Roboto"/>
              <a:buChar char="-"/>
            </a:pPr>
            <a:r>
              <a:rPr lang="en" sz="1050">
                <a:solidFill>
                  <a:srgbClr val="2C363A"/>
                </a:solidFill>
                <a:highlight>
                  <a:schemeClr val="lt1"/>
                </a:highlight>
                <a:latin typeface="Roboto"/>
                <a:ea typeface="Roboto"/>
                <a:cs typeface="Roboto"/>
                <a:sym typeface="Roboto"/>
              </a:rPr>
              <a:t>countvectorizer and tf-idf vectoriser to create features for ML model</a:t>
            </a:r>
            <a:endParaRPr sz="1050">
              <a:solidFill>
                <a:srgbClr val="2C363A"/>
              </a:solidFill>
              <a:highlight>
                <a:schemeClr val="lt1"/>
              </a:highlight>
              <a:latin typeface="Roboto"/>
              <a:ea typeface="Roboto"/>
              <a:cs typeface="Roboto"/>
              <a:sym typeface="Roboto"/>
            </a:endParaRPr>
          </a:p>
          <a:p>
            <a:pPr indent="-295275" lvl="0" marL="457200" rtl="0" algn="l">
              <a:lnSpc>
                <a:spcPct val="115000"/>
              </a:lnSpc>
              <a:spcBef>
                <a:spcPts val="0"/>
              </a:spcBef>
              <a:spcAft>
                <a:spcPts val="0"/>
              </a:spcAft>
              <a:buClr>
                <a:srgbClr val="2C363A"/>
              </a:buClr>
              <a:buSzPts val="1050"/>
              <a:buFont typeface="Roboto"/>
              <a:buChar char="-"/>
            </a:pPr>
            <a:r>
              <a:rPr lang="en" sz="1050">
                <a:solidFill>
                  <a:srgbClr val="2C363A"/>
                </a:solidFill>
                <a:highlight>
                  <a:schemeClr val="lt1"/>
                </a:highlight>
                <a:latin typeface="Roboto"/>
                <a:ea typeface="Roboto"/>
                <a:cs typeface="Roboto"/>
                <a:sym typeface="Roboto"/>
              </a:rPr>
              <a:t>Simple Logistic Regression for classification</a:t>
            </a:r>
            <a:endParaRPr sz="1050">
              <a:solidFill>
                <a:srgbClr val="2C363A"/>
              </a:solidFill>
              <a:highlight>
                <a:schemeClr val="lt1"/>
              </a:highlight>
              <a:latin typeface="Roboto"/>
              <a:ea typeface="Roboto"/>
              <a:cs typeface="Roboto"/>
              <a:sym typeface="Roboto"/>
            </a:endParaRPr>
          </a:p>
          <a:p>
            <a:pPr indent="-295275" lvl="0" marL="457200" rtl="0" algn="l">
              <a:lnSpc>
                <a:spcPct val="115000"/>
              </a:lnSpc>
              <a:spcBef>
                <a:spcPts val="0"/>
              </a:spcBef>
              <a:spcAft>
                <a:spcPts val="0"/>
              </a:spcAft>
              <a:buClr>
                <a:srgbClr val="2C363A"/>
              </a:buClr>
              <a:buSzPts val="1050"/>
              <a:buFont typeface="Roboto"/>
              <a:buChar char="-"/>
            </a:pPr>
            <a:r>
              <a:rPr lang="en" sz="1050">
                <a:solidFill>
                  <a:srgbClr val="2C363A"/>
                </a:solidFill>
                <a:highlight>
                  <a:schemeClr val="lt1"/>
                </a:highlight>
                <a:latin typeface="Roboto"/>
                <a:ea typeface="Roboto"/>
                <a:cs typeface="Roboto"/>
                <a:sym typeface="Roboto"/>
              </a:rPr>
              <a:t>Running LMER to see fixed and random effect of datasets was not successful hence used simple ratio based analysis to replicate sum results</a:t>
            </a:r>
            <a:endParaRPr>
              <a:latin typeface="Proxima Nova"/>
              <a:ea typeface="Proxima Nova"/>
              <a:cs typeface="Proxima Nova"/>
              <a:sym typeface="Proxima Nova"/>
            </a:endParaRPr>
          </a:p>
        </p:txBody>
      </p:sp>
      <p:sp>
        <p:nvSpPr>
          <p:cNvPr id="90" name="Google Shape;90;p17"/>
          <p:cNvSpPr txBox="1"/>
          <p:nvPr/>
        </p:nvSpPr>
        <p:spPr>
          <a:xfrm>
            <a:off x="4704950" y="3403300"/>
            <a:ext cx="399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a:solidFill>
                  <a:srgbClr val="2C363A"/>
                </a:solidFill>
                <a:highlight>
                  <a:schemeClr val="lt1"/>
                </a:highlight>
                <a:latin typeface="Proxima Nova"/>
                <a:ea typeface="Proxima Nova"/>
                <a:cs typeface="Proxima Nova"/>
                <a:sym typeface="Proxima Nova"/>
              </a:rPr>
              <a:t>Pipeline - </a:t>
            </a:r>
            <a:endParaRPr b="1">
              <a:latin typeface="Proxima Nova"/>
              <a:ea typeface="Proxima Nova"/>
              <a:cs typeface="Proxima Nova"/>
              <a:sym typeface="Proxima Nova"/>
            </a:endParaRPr>
          </a:p>
        </p:txBody>
      </p:sp>
      <p:grpSp>
        <p:nvGrpSpPr>
          <p:cNvPr id="91" name="Google Shape;91;p17"/>
          <p:cNvGrpSpPr/>
          <p:nvPr/>
        </p:nvGrpSpPr>
        <p:grpSpPr>
          <a:xfrm>
            <a:off x="4604163" y="3726800"/>
            <a:ext cx="4278575" cy="804900"/>
            <a:chOff x="4604163" y="3726800"/>
            <a:chExt cx="4278575" cy="804900"/>
          </a:xfrm>
        </p:grpSpPr>
        <p:sp>
          <p:nvSpPr>
            <p:cNvPr id="92" name="Google Shape;92;p17"/>
            <p:cNvSpPr/>
            <p:nvPr/>
          </p:nvSpPr>
          <p:spPr>
            <a:xfrm>
              <a:off x="4604163" y="3865400"/>
              <a:ext cx="881400" cy="52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Preprocess data </a:t>
              </a:r>
              <a:endParaRPr b="1" sz="1000">
                <a:latin typeface="Proxima Nova"/>
                <a:ea typeface="Proxima Nova"/>
                <a:cs typeface="Proxima Nova"/>
                <a:sym typeface="Proxima Nova"/>
              </a:endParaRPr>
            </a:p>
          </p:txBody>
        </p:sp>
        <p:sp>
          <p:nvSpPr>
            <p:cNvPr id="93" name="Google Shape;93;p17"/>
            <p:cNvSpPr/>
            <p:nvPr/>
          </p:nvSpPr>
          <p:spPr>
            <a:xfrm>
              <a:off x="5717113" y="3842900"/>
              <a:ext cx="8814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Feature extraction </a:t>
              </a:r>
              <a:r>
                <a:rPr b="1" lang="en" sz="800">
                  <a:latin typeface="Proxima Nova"/>
                  <a:ea typeface="Proxima Nova"/>
                  <a:cs typeface="Proxima Nova"/>
                  <a:sym typeface="Proxima Nova"/>
                </a:rPr>
                <a:t>(countvectorizer and tf-idf)</a:t>
              </a:r>
              <a:endParaRPr b="1" sz="800">
                <a:latin typeface="Proxima Nova"/>
                <a:ea typeface="Proxima Nova"/>
                <a:cs typeface="Proxima Nova"/>
                <a:sym typeface="Proxima Nova"/>
              </a:endParaRPr>
            </a:p>
          </p:txBody>
        </p:sp>
        <p:sp>
          <p:nvSpPr>
            <p:cNvPr id="94" name="Google Shape;94;p17"/>
            <p:cNvSpPr/>
            <p:nvPr/>
          </p:nvSpPr>
          <p:spPr>
            <a:xfrm>
              <a:off x="6830063" y="3842900"/>
              <a:ext cx="8814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Classifica-</a:t>
              </a:r>
              <a:endParaRPr b="1" sz="1000">
                <a:latin typeface="Proxima Nova"/>
                <a:ea typeface="Proxima Nova"/>
                <a:cs typeface="Proxima Nova"/>
                <a:sym typeface="Proxima Nova"/>
              </a:endParaRPr>
            </a:p>
            <a:p>
              <a:pPr indent="0" lvl="0" marL="0" rtl="0" algn="l">
                <a:spcBef>
                  <a:spcPts val="0"/>
                </a:spcBef>
                <a:spcAft>
                  <a:spcPts val="0"/>
                </a:spcAft>
                <a:buNone/>
              </a:pPr>
              <a:r>
                <a:rPr b="1" lang="en" sz="1000">
                  <a:latin typeface="Proxima Nova"/>
                  <a:ea typeface="Proxima Nova"/>
                  <a:cs typeface="Proxima Nova"/>
                  <a:sym typeface="Proxima Nova"/>
                </a:rPr>
                <a:t>tion</a:t>
              </a:r>
              <a:endParaRPr b="1" sz="1000">
                <a:latin typeface="Proxima Nova"/>
                <a:ea typeface="Proxima Nova"/>
                <a:cs typeface="Proxima Nova"/>
                <a:sym typeface="Proxima Nova"/>
              </a:endParaRPr>
            </a:p>
          </p:txBody>
        </p:sp>
        <p:sp>
          <p:nvSpPr>
            <p:cNvPr id="95" name="Google Shape;95;p17"/>
            <p:cNvSpPr/>
            <p:nvPr/>
          </p:nvSpPr>
          <p:spPr>
            <a:xfrm>
              <a:off x="8001338" y="3726800"/>
              <a:ext cx="881400" cy="80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Checking model </a:t>
              </a:r>
              <a:r>
                <a:rPr b="1" lang="en" sz="1000">
                  <a:latin typeface="Proxima Nova"/>
                  <a:ea typeface="Proxima Nova"/>
                  <a:cs typeface="Proxima Nova"/>
                  <a:sym typeface="Proxima Nova"/>
                </a:rPr>
                <a:t>performance</a:t>
              </a:r>
              <a:r>
                <a:rPr b="1" lang="en" sz="1000">
                  <a:latin typeface="Proxima Nova"/>
                  <a:ea typeface="Proxima Nova"/>
                  <a:cs typeface="Proxima Nova"/>
                  <a:sym typeface="Proxima Nova"/>
                </a:rPr>
                <a:t> using accuracy </a:t>
              </a:r>
              <a:endParaRPr b="1" sz="1000">
                <a:latin typeface="Proxima Nova"/>
                <a:ea typeface="Proxima Nova"/>
                <a:cs typeface="Proxima Nova"/>
                <a:sym typeface="Proxima Nova"/>
              </a:endParaRPr>
            </a:p>
          </p:txBody>
        </p:sp>
        <p:cxnSp>
          <p:nvCxnSpPr>
            <p:cNvPr id="96" name="Google Shape;96;p17"/>
            <p:cNvCxnSpPr>
              <a:stCxn id="92" idx="3"/>
              <a:endCxn id="93" idx="1"/>
            </p:cNvCxnSpPr>
            <p:nvPr/>
          </p:nvCxnSpPr>
          <p:spPr>
            <a:xfrm>
              <a:off x="5485563" y="4129250"/>
              <a:ext cx="231600" cy="0"/>
            </a:xfrm>
            <a:prstGeom prst="straightConnector1">
              <a:avLst/>
            </a:prstGeom>
            <a:noFill/>
            <a:ln cap="flat" cmpd="sng" w="9525">
              <a:solidFill>
                <a:schemeClr val="dk2"/>
              </a:solidFill>
              <a:prstDash val="solid"/>
              <a:round/>
              <a:headEnd len="med" w="med" type="none"/>
              <a:tailEnd len="med" w="med" type="triangle"/>
            </a:ln>
          </p:spPr>
        </p:cxnSp>
        <p:cxnSp>
          <p:nvCxnSpPr>
            <p:cNvPr id="97" name="Google Shape;97;p17"/>
            <p:cNvCxnSpPr>
              <a:stCxn id="93" idx="3"/>
              <a:endCxn id="94" idx="1"/>
            </p:cNvCxnSpPr>
            <p:nvPr/>
          </p:nvCxnSpPr>
          <p:spPr>
            <a:xfrm>
              <a:off x="6598513" y="4129250"/>
              <a:ext cx="231600" cy="0"/>
            </a:xfrm>
            <a:prstGeom prst="straightConnector1">
              <a:avLst/>
            </a:prstGeom>
            <a:noFill/>
            <a:ln cap="flat" cmpd="sng" w="9525">
              <a:solidFill>
                <a:schemeClr val="dk2"/>
              </a:solidFill>
              <a:prstDash val="solid"/>
              <a:round/>
              <a:headEnd len="med" w="med" type="none"/>
              <a:tailEnd len="med" w="med" type="triangle"/>
            </a:ln>
          </p:spPr>
        </p:cxnSp>
        <p:cxnSp>
          <p:nvCxnSpPr>
            <p:cNvPr id="98" name="Google Shape;98;p17"/>
            <p:cNvCxnSpPr>
              <a:stCxn id="94" idx="3"/>
              <a:endCxn id="95" idx="1"/>
            </p:cNvCxnSpPr>
            <p:nvPr/>
          </p:nvCxnSpPr>
          <p:spPr>
            <a:xfrm>
              <a:off x="7711463" y="4129250"/>
              <a:ext cx="289800" cy="0"/>
            </a:xfrm>
            <a:prstGeom prst="straightConnector1">
              <a:avLst/>
            </a:prstGeom>
            <a:noFill/>
            <a:ln cap="flat" cmpd="sng" w="9525">
              <a:solidFill>
                <a:schemeClr val="dk2"/>
              </a:solidFill>
              <a:prstDash val="solid"/>
              <a:round/>
              <a:headEnd len="med" w="med" type="none"/>
              <a:tailEnd len="med" w="med" type="triangle"/>
            </a:ln>
          </p:spPr>
        </p:cxnSp>
      </p:grpSp>
      <p:sp>
        <p:nvSpPr>
          <p:cNvPr id="99" name="Google Shape;99;p17"/>
          <p:cNvSpPr txBox="1"/>
          <p:nvPr/>
        </p:nvSpPr>
        <p:spPr>
          <a:xfrm>
            <a:off x="4561625" y="4599075"/>
            <a:ext cx="4488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Note: they did not mention preprocessing methods on text. Hence, used different methods. Methods </a:t>
            </a:r>
            <a:r>
              <a:rPr lang="en" sz="1000">
                <a:latin typeface="Proxima Nova"/>
                <a:ea typeface="Proxima Nova"/>
                <a:cs typeface="Proxima Nova"/>
                <a:sym typeface="Proxima Nova"/>
              </a:rPr>
              <a:t>differed</a:t>
            </a:r>
            <a:r>
              <a:rPr lang="en" sz="1000">
                <a:latin typeface="Proxima Nova"/>
                <a:ea typeface="Proxima Nova"/>
                <a:cs typeface="Proxima Nova"/>
                <a:sym typeface="Proxima Nova"/>
              </a:rPr>
              <a:t> for each dataset.</a:t>
            </a:r>
            <a:endParaRPr sz="1000">
              <a:latin typeface="Proxima Nova"/>
              <a:ea typeface="Proxima Nova"/>
              <a:cs typeface="Proxima Nova"/>
              <a:sym typeface="Proxima Nova"/>
            </a:endParaRPr>
          </a:p>
        </p:txBody>
      </p:sp>
      <p:pic>
        <p:nvPicPr>
          <p:cNvPr id="100" name="Google Shape;100;p17"/>
          <p:cNvPicPr preferRelativeResize="0"/>
          <p:nvPr/>
        </p:nvPicPr>
        <p:blipFill>
          <a:blip r:embed="rId3">
            <a:alphaModFix/>
          </a:blip>
          <a:stretch>
            <a:fillRect/>
          </a:stretch>
        </p:blipFill>
        <p:spPr>
          <a:xfrm>
            <a:off x="311700" y="1653875"/>
            <a:ext cx="4393250" cy="866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Effect filter="fade" transition="in">
                                      <p:cBhvr>
                                        <p:cTn dur="1000"/>
                                        <p:tgtEl>
                                          <p:spTgt spid="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Effect filter="fade" transition="in">
                                      <p:cBhvr>
                                        <p:cTn dur="1000"/>
                                        <p:tgtEl>
                                          <p:spTgt spid="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2" st="2"/>
                                            </p:txEl>
                                          </p:spTgt>
                                        </p:tgtEl>
                                        <p:attrNameLst>
                                          <p:attrName>style.visibility</p:attrName>
                                        </p:attrNameLst>
                                      </p:cBhvr>
                                      <p:to>
                                        <p:strVal val="visible"/>
                                      </p:to>
                                    </p:set>
                                    <p:animEffect filter="fade" transition="in">
                                      <p:cBhvr>
                                        <p:cTn dur="1000"/>
                                        <p:tgtEl>
                                          <p:spTgt spid="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3" st="3"/>
                                            </p:txEl>
                                          </p:spTgt>
                                        </p:tgtEl>
                                        <p:attrNameLst>
                                          <p:attrName>style.visibility</p:attrName>
                                        </p:attrNameLst>
                                      </p:cBhvr>
                                      <p:to>
                                        <p:strVal val="visible"/>
                                      </p:to>
                                    </p:set>
                                    <p:animEffect filter="fade" transition="in">
                                      <p:cBhvr>
                                        <p:cTn dur="1000"/>
                                        <p:tgtEl>
                                          <p:spTgt spid="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4" st="4"/>
                                            </p:txEl>
                                          </p:spTgt>
                                        </p:tgtEl>
                                        <p:attrNameLst>
                                          <p:attrName>style.visibility</p:attrName>
                                        </p:attrNameLst>
                                      </p:cBhvr>
                                      <p:to>
                                        <p:strVal val="visible"/>
                                      </p:to>
                                    </p:set>
                                    <p:animEffect filter="fade" transition="in">
                                      <p:cBhvr>
                                        <p:cTn dur="1000"/>
                                        <p:tgtEl>
                                          <p:spTgt spid="8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5" st="5"/>
                                            </p:txEl>
                                          </p:spTgt>
                                        </p:tgtEl>
                                        <p:attrNameLst>
                                          <p:attrName>style.visibility</p:attrName>
                                        </p:attrNameLst>
                                      </p:cBhvr>
                                      <p:to>
                                        <p:strVal val="visible"/>
                                      </p:to>
                                    </p:set>
                                    <p:animEffect filter="fade" transition="in">
                                      <p:cBhvr>
                                        <p:cTn dur="1000"/>
                                        <p:tgtEl>
                                          <p:spTgt spid="8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6" st="6"/>
                                            </p:txEl>
                                          </p:spTgt>
                                        </p:tgtEl>
                                        <p:attrNameLst>
                                          <p:attrName>style.visibility</p:attrName>
                                        </p:attrNameLst>
                                      </p:cBhvr>
                                      <p:to>
                                        <p:strVal val="visible"/>
                                      </p:to>
                                    </p:set>
                                    <p:animEffect filter="fade" transition="in">
                                      <p:cBhvr>
                                        <p:cTn dur="1000"/>
                                        <p:tgtEl>
                                          <p:spTgt spid="8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par>
                                <p:cTn fill="hold" nodeType="with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nvSpPr>
        <p:spPr>
          <a:xfrm>
            <a:off x="1257300" y="1007925"/>
            <a:ext cx="38757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600">
                <a:latin typeface="Proxima Nova"/>
                <a:ea typeface="Proxima Nova"/>
                <a:cs typeface="Proxima Nova"/>
                <a:sym typeface="Proxima Nova"/>
              </a:rPr>
              <a:t>Results</a:t>
            </a:r>
            <a:endParaRPr b="1" sz="4600">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1021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Significant words used by </a:t>
            </a:r>
            <a:r>
              <a:rPr b="1" lang="en" sz="1800"/>
              <a:t>specific</a:t>
            </a:r>
            <a:r>
              <a:rPr b="1" lang="en" sz="1800"/>
              <a:t> gender while writing posts</a:t>
            </a:r>
            <a:endParaRPr b="1" sz="1800"/>
          </a:p>
        </p:txBody>
      </p:sp>
      <p:pic>
        <p:nvPicPr>
          <p:cNvPr id="111" name="Google Shape;111;p19"/>
          <p:cNvPicPr preferRelativeResize="0"/>
          <p:nvPr/>
        </p:nvPicPr>
        <p:blipFill>
          <a:blip r:embed="rId3">
            <a:alphaModFix/>
          </a:blip>
          <a:stretch>
            <a:fillRect/>
          </a:stretch>
        </p:blipFill>
        <p:spPr>
          <a:xfrm>
            <a:off x="0" y="1105738"/>
            <a:ext cx="4540850" cy="2546816"/>
          </a:xfrm>
          <a:prstGeom prst="rect">
            <a:avLst/>
          </a:prstGeom>
          <a:noFill/>
          <a:ln>
            <a:noFill/>
          </a:ln>
        </p:spPr>
      </p:pic>
      <p:sp>
        <p:nvSpPr>
          <p:cNvPr id="112" name="Google Shape;112;p19"/>
          <p:cNvSpPr txBox="1"/>
          <p:nvPr/>
        </p:nvSpPr>
        <p:spPr>
          <a:xfrm>
            <a:off x="3054900" y="519825"/>
            <a:ext cx="3034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Proxima Nova"/>
                <a:ea typeface="Proxima Nova"/>
                <a:cs typeface="Proxima Nova"/>
                <a:sym typeface="Proxima Nova"/>
              </a:rPr>
              <a:t>Facebook (politicians) posts</a:t>
            </a:r>
            <a:endParaRPr b="1">
              <a:latin typeface="Proxima Nova"/>
              <a:ea typeface="Proxima Nova"/>
              <a:cs typeface="Proxima Nova"/>
              <a:sym typeface="Proxima Nova"/>
            </a:endParaRPr>
          </a:p>
        </p:txBody>
      </p:sp>
      <p:pic>
        <p:nvPicPr>
          <p:cNvPr id="113" name="Google Shape;113;p19"/>
          <p:cNvPicPr preferRelativeResize="0"/>
          <p:nvPr/>
        </p:nvPicPr>
        <p:blipFill>
          <a:blip r:embed="rId4">
            <a:alphaModFix/>
          </a:blip>
          <a:stretch>
            <a:fillRect/>
          </a:stretch>
        </p:blipFill>
        <p:spPr>
          <a:xfrm>
            <a:off x="4572000" y="1086975"/>
            <a:ext cx="4607737" cy="2584351"/>
          </a:xfrm>
          <a:prstGeom prst="rect">
            <a:avLst/>
          </a:prstGeom>
          <a:noFill/>
          <a:ln>
            <a:noFill/>
          </a:ln>
        </p:spPr>
      </p:pic>
      <p:sp>
        <p:nvSpPr>
          <p:cNvPr id="114" name="Google Shape;114;p19"/>
          <p:cNvSpPr txBox="1"/>
          <p:nvPr/>
        </p:nvSpPr>
        <p:spPr>
          <a:xfrm>
            <a:off x="1340425" y="3252350"/>
            <a:ext cx="418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15" name="Google Shape;115;p19"/>
          <p:cNvSpPr txBox="1"/>
          <p:nvPr/>
        </p:nvSpPr>
        <p:spPr>
          <a:xfrm>
            <a:off x="654550" y="3838275"/>
            <a:ext cx="378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No significant patterns found</a:t>
            </a:r>
            <a:endParaRPr>
              <a:latin typeface="Proxima Nova"/>
              <a:ea typeface="Proxima Nova"/>
              <a:cs typeface="Proxima Nova"/>
              <a:sym typeface="Proxima Nova"/>
            </a:endParaRPr>
          </a:p>
        </p:txBody>
      </p:sp>
      <p:sp>
        <p:nvSpPr>
          <p:cNvPr id="116" name="Google Shape;116;p19"/>
          <p:cNvSpPr txBox="1"/>
          <p:nvPr/>
        </p:nvSpPr>
        <p:spPr>
          <a:xfrm>
            <a:off x="5171125" y="3882750"/>
            <a:ext cx="3782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Women are talking more about assault, sexual, equality , family, health, etc.</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nvSpPr>
        <p:spPr>
          <a:xfrm>
            <a:off x="3054900" y="0"/>
            <a:ext cx="3034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Proxima Nova"/>
                <a:ea typeface="Proxima Nova"/>
                <a:cs typeface="Proxima Nova"/>
                <a:sym typeface="Proxima Nova"/>
              </a:rPr>
              <a:t>Reddit posts</a:t>
            </a:r>
            <a:endParaRPr b="1">
              <a:latin typeface="Proxima Nova"/>
              <a:ea typeface="Proxima Nova"/>
              <a:cs typeface="Proxima Nova"/>
              <a:sym typeface="Proxima Nova"/>
            </a:endParaRPr>
          </a:p>
        </p:txBody>
      </p:sp>
      <p:sp>
        <p:nvSpPr>
          <p:cNvPr id="122" name="Google Shape;122;p20"/>
          <p:cNvSpPr txBox="1"/>
          <p:nvPr/>
        </p:nvSpPr>
        <p:spPr>
          <a:xfrm>
            <a:off x="1340425" y="3252350"/>
            <a:ext cx="418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23" name="Google Shape;123;p20"/>
          <p:cNvSpPr txBox="1"/>
          <p:nvPr/>
        </p:nvSpPr>
        <p:spPr>
          <a:xfrm>
            <a:off x="467525" y="2105900"/>
            <a:ext cx="4392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Men are talking about sports like basketball, conference, championship, </a:t>
            </a:r>
            <a:r>
              <a:rPr lang="en" sz="1000">
                <a:latin typeface="Proxima Nova"/>
                <a:ea typeface="Proxima Nova"/>
                <a:cs typeface="Proxima Nova"/>
                <a:sym typeface="Proxima Nova"/>
              </a:rPr>
              <a:t>league</a:t>
            </a:r>
            <a:r>
              <a:rPr lang="en" sz="1000">
                <a:latin typeface="Proxima Nova"/>
                <a:ea typeface="Proxima Nova"/>
                <a:cs typeface="Proxima Nova"/>
                <a:sym typeface="Proxima Nova"/>
              </a:rPr>
              <a:t>, playoff, </a:t>
            </a:r>
            <a:r>
              <a:rPr lang="en" sz="1000">
                <a:latin typeface="Proxima Nova"/>
                <a:ea typeface="Proxima Nova"/>
                <a:cs typeface="Proxima Nova"/>
                <a:sym typeface="Proxima Nova"/>
              </a:rPr>
              <a:t>tournament</a:t>
            </a:r>
            <a:r>
              <a:rPr lang="en" sz="1000">
                <a:latin typeface="Proxima Nova"/>
                <a:ea typeface="Proxima Nova"/>
                <a:cs typeface="Proxima Nova"/>
                <a:sym typeface="Proxima Nova"/>
              </a:rPr>
              <a:t>  and current events and companies</a:t>
            </a:r>
            <a:endParaRPr sz="1000">
              <a:latin typeface="Proxima Nova"/>
              <a:ea typeface="Proxima Nova"/>
              <a:cs typeface="Proxima Nova"/>
              <a:sym typeface="Proxima Nova"/>
            </a:endParaRPr>
          </a:p>
        </p:txBody>
      </p:sp>
      <p:sp>
        <p:nvSpPr>
          <p:cNvPr id="124" name="Google Shape;124;p20"/>
          <p:cNvSpPr txBox="1"/>
          <p:nvPr/>
        </p:nvSpPr>
        <p:spPr>
          <a:xfrm>
            <a:off x="5046425" y="2105900"/>
            <a:ext cx="3782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Women again are talking more about family, child, parent, mom, husband, </a:t>
            </a:r>
            <a:r>
              <a:rPr lang="en" sz="1000">
                <a:latin typeface="Proxima Nova"/>
                <a:ea typeface="Proxima Nova"/>
                <a:cs typeface="Proxima Nova"/>
                <a:sym typeface="Proxima Nova"/>
              </a:rPr>
              <a:t>boyfriend, </a:t>
            </a:r>
            <a:r>
              <a:rPr lang="en" sz="1000">
                <a:latin typeface="Proxima Nova"/>
                <a:ea typeface="Proxima Nova"/>
                <a:cs typeface="Proxima Nova"/>
                <a:sym typeface="Proxima Nova"/>
              </a:rPr>
              <a:t>etc, and sex, friend, love, etc.</a:t>
            </a:r>
            <a:endParaRPr sz="1000">
              <a:latin typeface="Proxima Nova"/>
              <a:ea typeface="Proxima Nova"/>
              <a:cs typeface="Proxima Nova"/>
              <a:sym typeface="Proxima Nova"/>
            </a:endParaRPr>
          </a:p>
        </p:txBody>
      </p:sp>
      <p:pic>
        <p:nvPicPr>
          <p:cNvPr id="125" name="Google Shape;125;p20"/>
          <p:cNvPicPr preferRelativeResize="0"/>
          <p:nvPr/>
        </p:nvPicPr>
        <p:blipFill>
          <a:blip r:embed="rId3">
            <a:alphaModFix/>
          </a:blip>
          <a:stretch>
            <a:fillRect/>
          </a:stretch>
        </p:blipFill>
        <p:spPr>
          <a:xfrm>
            <a:off x="5046425" y="358625"/>
            <a:ext cx="3311074" cy="1811014"/>
          </a:xfrm>
          <a:prstGeom prst="rect">
            <a:avLst/>
          </a:prstGeom>
          <a:noFill/>
          <a:ln>
            <a:noFill/>
          </a:ln>
        </p:spPr>
      </p:pic>
      <p:pic>
        <p:nvPicPr>
          <p:cNvPr id="126" name="Google Shape;126;p20"/>
          <p:cNvPicPr preferRelativeResize="0"/>
          <p:nvPr/>
        </p:nvPicPr>
        <p:blipFill>
          <a:blip r:embed="rId4">
            <a:alphaModFix/>
          </a:blip>
          <a:stretch>
            <a:fillRect/>
          </a:stretch>
        </p:blipFill>
        <p:spPr>
          <a:xfrm>
            <a:off x="1028762" y="358625"/>
            <a:ext cx="3269528" cy="1811024"/>
          </a:xfrm>
          <a:prstGeom prst="rect">
            <a:avLst/>
          </a:prstGeom>
          <a:noFill/>
          <a:ln>
            <a:noFill/>
          </a:ln>
        </p:spPr>
      </p:pic>
      <p:sp>
        <p:nvSpPr>
          <p:cNvPr id="127" name="Google Shape;127;p20"/>
          <p:cNvSpPr txBox="1"/>
          <p:nvPr/>
        </p:nvSpPr>
        <p:spPr>
          <a:xfrm>
            <a:off x="3054900" y="2598500"/>
            <a:ext cx="3034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Proxima Nova"/>
                <a:ea typeface="Proxima Nova"/>
                <a:cs typeface="Proxima Nova"/>
                <a:sym typeface="Proxima Nova"/>
              </a:rPr>
              <a:t>Fitocracy </a:t>
            </a:r>
            <a:r>
              <a:rPr b="1" lang="en">
                <a:latin typeface="Proxima Nova"/>
                <a:ea typeface="Proxima Nova"/>
                <a:cs typeface="Proxima Nova"/>
                <a:sym typeface="Proxima Nova"/>
              </a:rPr>
              <a:t>Fitness</a:t>
            </a:r>
            <a:r>
              <a:rPr b="1" lang="en">
                <a:latin typeface="Proxima Nova"/>
                <a:ea typeface="Proxima Nova"/>
                <a:cs typeface="Proxima Nova"/>
                <a:sym typeface="Proxima Nova"/>
              </a:rPr>
              <a:t> Posts</a:t>
            </a:r>
            <a:endParaRPr b="1">
              <a:latin typeface="Proxima Nova"/>
              <a:ea typeface="Proxima Nova"/>
              <a:cs typeface="Proxima Nova"/>
              <a:sym typeface="Proxima Nova"/>
            </a:endParaRPr>
          </a:p>
        </p:txBody>
      </p:sp>
      <p:pic>
        <p:nvPicPr>
          <p:cNvPr id="128" name="Google Shape;128;p20"/>
          <p:cNvPicPr preferRelativeResize="0"/>
          <p:nvPr/>
        </p:nvPicPr>
        <p:blipFill>
          <a:blip r:embed="rId5">
            <a:alphaModFix/>
          </a:blip>
          <a:stretch>
            <a:fillRect/>
          </a:stretch>
        </p:blipFill>
        <p:spPr>
          <a:xfrm>
            <a:off x="5153900" y="2945150"/>
            <a:ext cx="3188751" cy="1670825"/>
          </a:xfrm>
          <a:prstGeom prst="rect">
            <a:avLst/>
          </a:prstGeom>
          <a:noFill/>
          <a:ln>
            <a:noFill/>
          </a:ln>
        </p:spPr>
      </p:pic>
      <p:sp>
        <p:nvSpPr>
          <p:cNvPr id="129" name="Google Shape;129;p20"/>
          <p:cNvSpPr txBox="1"/>
          <p:nvPr/>
        </p:nvSpPr>
        <p:spPr>
          <a:xfrm>
            <a:off x="5046425" y="4532175"/>
            <a:ext cx="3782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Women are talking in </a:t>
            </a:r>
            <a:r>
              <a:rPr lang="en" sz="1000">
                <a:latin typeface="Proxima Nova"/>
                <a:ea typeface="Proxima Nova"/>
                <a:cs typeface="Proxima Nova"/>
                <a:sym typeface="Proxima Nova"/>
              </a:rPr>
              <a:t>general</a:t>
            </a:r>
            <a:r>
              <a:rPr lang="en" sz="1000">
                <a:latin typeface="Proxima Nova"/>
                <a:ea typeface="Proxima Nova"/>
                <a:cs typeface="Proxima Nova"/>
                <a:sym typeface="Proxima Nova"/>
              </a:rPr>
              <a:t> about husband, weights, following posts, thanking people, etc. and </a:t>
            </a:r>
            <a:r>
              <a:rPr lang="en" sz="1000">
                <a:latin typeface="Proxima Nova"/>
                <a:ea typeface="Proxima Nova"/>
                <a:cs typeface="Proxima Nova"/>
                <a:sym typeface="Proxima Nova"/>
              </a:rPr>
              <a:t>significantly</a:t>
            </a:r>
            <a:r>
              <a:rPr lang="en" sz="1000">
                <a:latin typeface="Proxima Nova"/>
                <a:ea typeface="Proxima Nova"/>
                <a:cs typeface="Proxima Nova"/>
                <a:sym typeface="Proxima Nova"/>
              </a:rPr>
              <a:t> use emojis</a:t>
            </a:r>
            <a:endParaRPr sz="1000">
              <a:latin typeface="Proxima Nova"/>
              <a:ea typeface="Proxima Nova"/>
              <a:cs typeface="Proxima Nova"/>
              <a:sym typeface="Proxima Nova"/>
            </a:endParaRPr>
          </a:p>
        </p:txBody>
      </p:sp>
      <p:pic>
        <p:nvPicPr>
          <p:cNvPr id="130" name="Google Shape;130;p20"/>
          <p:cNvPicPr preferRelativeResize="0"/>
          <p:nvPr/>
        </p:nvPicPr>
        <p:blipFill>
          <a:blip r:embed="rId6">
            <a:alphaModFix/>
          </a:blip>
          <a:stretch>
            <a:fillRect/>
          </a:stretch>
        </p:blipFill>
        <p:spPr>
          <a:xfrm>
            <a:off x="1143000" y="2998700"/>
            <a:ext cx="3188749" cy="1616599"/>
          </a:xfrm>
          <a:prstGeom prst="rect">
            <a:avLst/>
          </a:prstGeom>
          <a:noFill/>
          <a:ln>
            <a:noFill/>
          </a:ln>
        </p:spPr>
      </p:pic>
      <p:sp>
        <p:nvSpPr>
          <p:cNvPr id="131" name="Google Shape;131;p20"/>
          <p:cNvSpPr txBox="1"/>
          <p:nvPr/>
        </p:nvSpPr>
        <p:spPr>
          <a:xfrm>
            <a:off x="846175" y="4615300"/>
            <a:ext cx="3782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M</a:t>
            </a:r>
            <a:r>
              <a:rPr lang="en" sz="1000">
                <a:latin typeface="Proxima Nova"/>
                <a:ea typeface="Proxima Nova"/>
                <a:cs typeface="Proxima Nova"/>
                <a:sym typeface="Proxima Nova"/>
              </a:rPr>
              <a:t>en significantly use </a:t>
            </a:r>
            <a:r>
              <a:rPr lang="en" sz="1000">
                <a:latin typeface="Proxima Nova"/>
                <a:ea typeface="Proxima Nova"/>
                <a:cs typeface="Proxima Nova"/>
                <a:sym typeface="Proxima Nova"/>
              </a:rPr>
              <a:t>different</a:t>
            </a:r>
            <a:r>
              <a:rPr lang="en" sz="1000">
                <a:latin typeface="Proxima Nova"/>
                <a:ea typeface="Proxima Nova"/>
                <a:cs typeface="Proxima Nova"/>
                <a:sym typeface="Proxima Nova"/>
              </a:rPr>
              <a:t> ways to </a:t>
            </a:r>
            <a:r>
              <a:rPr lang="en" sz="1000">
                <a:latin typeface="Proxima Nova"/>
                <a:ea typeface="Proxima Nova"/>
                <a:cs typeface="Proxima Nova"/>
                <a:sym typeface="Proxima Nova"/>
              </a:rPr>
              <a:t>address</a:t>
            </a:r>
            <a:r>
              <a:rPr lang="en" sz="1000">
                <a:latin typeface="Proxima Nova"/>
                <a:ea typeface="Proxima Nova"/>
                <a:cs typeface="Proxima Nova"/>
                <a:sym typeface="Proxima Nova"/>
              </a:rPr>
              <a:t> themselves and use less emojis</a:t>
            </a:r>
            <a:endParaRPr sz="10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917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Significant words used by responders</a:t>
            </a:r>
            <a:endParaRPr b="1" sz="1800"/>
          </a:p>
        </p:txBody>
      </p:sp>
      <p:sp>
        <p:nvSpPr>
          <p:cNvPr id="137" name="Google Shape;137;p21"/>
          <p:cNvSpPr txBox="1"/>
          <p:nvPr/>
        </p:nvSpPr>
        <p:spPr>
          <a:xfrm>
            <a:off x="1713338" y="1933375"/>
            <a:ext cx="2140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Mentioned by Paper</a:t>
            </a:r>
            <a:endParaRPr sz="1000">
              <a:latin typeface="Proxima Nova"/>
              <a:ea typeface="Proxima Nova"/>
              <a:cs typeface="Proxima Nova"/>
              <a:sym typeface="Proxima Nova"/>
            </a:endParaRPr>
          </a:p>
        </p:txBody>
      </p:sp>
      <p:sp>
        <p:nvSpPr>
          <p:cNvPr id="138" name="Google Shape;138;p21"/>
          <p:cNvSpPr txBox="1"/>
          <p:nvPr/>
        </p:nvSpPr>
        <p:spPr>
          <a:xfrm>
            <a:off x="3293850" y="385200"/>
            <a:ext cx="2556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Proxima Nova"/>
                <a:ea typeface="Proxima Nova"/>
                <a:cs typeface="Proxima Nova"/>
                <a:sym typeface="Proxima Nova"/>
              </a:rPr>
              <a:t>Fitocracy Fitness responses</a:t>
            </a:r>
            <a:endParaRPr b="1" sz="1200">
              <a:latin typeface="Proxima Nova"/>
              <a:ea typeface="Proxima Nova"/>
              <a:cs typeface="Proxima Nova"/>
              <a:sym typeface="Proxima Nova"/>
            </a:endParaRPr>
          </a:p>
        </p:txBody>
      </p:sp>
      <p:sp>
        <p:nvSpPr>
          <p:cNvPr id="139" name="Google Shape;139;p21"/>
          <p:cNvSpPr txBox="1"/>
          <p:nvPr/>
        </p:nvSpPr>
        <p:spPr>
          <a:xfrm>
            <a:off x="4925300" y="1028700"/>
            <a:ext cx="240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40" name="Google Shape;140;p21"/>
          <p:cNvPicPr preferRelativeResize="0"/>
          <p:nvPr/>
        </p:nvPicPr>
        <p:blipFill>
          <a:blip r:embed="rId3">
            <a:alphaModFix/>
          </a:blip>
          <a:stretch>
            <a:fillRect/>
          </a:stretch>
        </p:blipFill>
        <p:spPr>
          <a:xfrm>
            <a:off x="848625" y="883225"/>
            <a:ext cx="4322625" cy="1000125"/>
          </a:xfrm>
          <a:prstGeom prst="rect">
            <a:avLst/>
          </a:prstGeom>
          <a:noFill/>
          <a:ln>
            <a:noFill/>
          </a:ln>
        </p:spPr>
      </p:pic>
      <p:graphicFrame>
        <p:nvGraphicFramePr>
          <p:cNvPr id="141" name="Google Shape;141;p21"/>
          <p:cNvGraphicFramePr/>
          <p:nvPr/>
        </p:nvGraphicFramePr>
        <p:xfrm>
          <a:off x="848625" y="2520725"/>
          <a:ext cx="3000000" cy="3000000"/>
        </p:xfrm>
        <a:graphic>
          <a:graphicData uri="http://schemas.openxmlformats.org/drawingml/2006/table">
            <a:tbl>
              <a:tblPr>
                <a:noFill/>
                <a:tableStyleId>{63D692ED-BDF5-4E04-A941-5F27BEB9E3C2}</a:tableStyleId>
              </a:tblPr>
              <a:tblGrid>
                <a:gridCol w="864750"/>
                <a:gridCol w="3139225"/>
                <a:gridCol w="3235025"/>
              </a:tblGrid>
              <a:tr h="266700">
                <a:tc>
                  <a:txBody>
                    <a:bodyPr/>
                    <a:lstStyle/>
                    <a:p>
                      <a:pPr indent="0" lvl="0" marL="0" rtl="0" algn="l">
                        <a:spcBef>
                          <a:spcPts val="0"/>
                        </a:spcBef>
                        <a:spcAft>
                          <a:spcPts val="0"/>
                        </a:spcAft>
                        <a:buNone/>
                      </a:pPr>
                      <a:r>
                        <a:rPr b="1" lang="en" sz="600"/>
                        <a:t>Author / Responder</a:t>
                      </a:r>
                      <a:endParaRPr b="1" sz="600"/>
                    </a:p>
                  </a:txBody>
                  <a:tcPr marT="91425" marB="91425" marR="91425" marL="91425"/>
                </a:tc>
                <a:tc>
                  <a:txBody>
                    <a:bodyPr/>
                    <a:lstStyle/>
                    <a:p>
                      <a:pPr indent="0" lvl="0" marL="0" rtl="0" algn="l">
                        <a:spcBef>
                          <a:spcPts val="0"/>
                        </a:spcBef>
                        <a:spcAft>
                          <a:spcPts val="0"/>
                        </a:spcAft>
                        <a:buNone/>
                      </a:pPr>
                      <a:r>
                        <a:rPr b="1" lang="en" sz="600"/>
                        <a:t>Woman</a:t>
                      </a:r>
                      <a:endParaRPr b="1" sz="600"/>
                    </a:p>
                  </a:txBody>
                  <a:tcPr marT="91425" marB="91425" marR="91425" marL="91425"/>
                </a:tc>
                <a:tc>
                  <a:txBody>
                    <a:bodyPr/>
                    <a:lstStyle/>
                    <a:p>
                      <a:pPr indent="0" lvl="0" marL="0" rtl="0" algn="l">
                        <a:spcBef>
                          <a:spcPts val="0"/>
                        </a:spcBef>
                        <a:spcAft>
                          <a:spcPts val="0"/>
                        </a:spcAft>
                        <a:buNone/>
                      </a:pPr>
                      <a:r>
                        <a:rPr b="1" lang="en" sz="600"/>
                        <a:t>Man</a:t>
                      </a:r>
                      <a:endParaRPr b="1" sz="600"/>
                    </a:p>
                  </a:txBody>
                  <a:tcPr marT="91425" marB="91425" marR="91425" marL="91425"/>
                </a:tc>
              </a:tr>
              <a:tr h="381000">
                <a:tc>
                  <a:txBody>
                    <a:bodyPr/>
                    <a:lstStyle/>
                    <a:p>
                      <a:pPr indent="0" lvl="0" marL="0" rtl="0" algn="l">
                        <a:spcBef>
                          <a:spcPts val="0"/>
                        </a:spcBef>
                        <a:spcAft>
                          <a:spcPts val="0"/>
                        </a:spcAft>
                        <a:buNone/>
                      </a:pPr>
                      <a:r>
                        <a:rPr b="1" lang="en" sz="600"/>
                        <a:t>Woman</a:t>
                      </a:r>
                      <a:endParaRPr b="1" sz="600"/>
                    </a:p>
                  </a:txBody>
                  <a:tcPr marT="91425" marB="91425" marR="91425" marL="91425"/>
                </a:tc>
                <a:tc>
                  <a:txBody>
                    <a:bodyPr/>
                    <a:lstStyle/>
                    <a:p>
                      <a:pPr indent="0" lvl="0" marL="0" rtl="0" algn="l">
                        <a:spcBef>
                          <a:spcPts val="0"/>
                        </a:spcBef>
                        <a:spcAft>
                          <a:spcPts val="0"/>
                        </a:spcAft>
                        <a:buNone/>
                      </a:pPr>
                      <a:r>
                        <a:rPr lang="en" sz="600"/>
                        <a:t>Etc-leave, exercise, drop, start, around, tap,  fitocracy, wtf-welcome, help, consistent, training, supportive, finding, guides on, community, trask, question, need, place, workout, stairs, screen, earning, icon, welcome, hello, great, </a:t>
                      </a:r>
                      <a:endParaRPr sz="600"/>
                    </a:p>
                  </a:txBody>
                  <a:tcPr marT="91425" marB="91425" marR="91425" marL="91425"/>
                </a:tc>
                <a:tc>
                  <a:txBody>
                    <a:bodyPr/>
                    <a:lstStyle/>
                    <a:p>
                      <a:pPr indent="0" lvl="0" marL="0" rtl="0" algn="l">
                        <a:spcBef>
                          <a:spcPts val="0"/>
                        </a:spcBef>
                        <a:spcAft>
                          <a:spcPts val="0"/>
                        </a:spcAft>
                        <a:buNone/>
                      </a:pPr>
                      <a:r>
                        <a:rPr lang="en" sz="600"/>
                        <a:t>Etc-leave, exercise, drop, start, help, fitocracy, group, name, message, guides, community profile, consistent, supportive, training, ya, finding, ask, trck, web, glad, getting, iphone, way, welcome, need, great, place, know</a:t>
                      </a:r>
                      <a:endParaRPr sz="600"/>
                    </a:p>
                  </a:txBody>
                  <a:tcPr marT="91425" marB="91425" marR="91425" marL="91425"/>
                </a:tc>
              </a:tr>
              <a:tr h="381000">
                <a:tc>
                  <a:txBody>
                    <a:bodyPr/>
                    <a:lstStyle/>
                    <a:p>
                      <a:pPr indent="0" lvl="0" marL="0" rtl="0" algn="l">
                        <a:spcBef>
                          <a:spcPts val="0"/>
                        </a:spcBef>
                        <a:spcAft>
                          <a:spcPts val="0"/>
                        </a:spcAft>
                        <a:buNone/>
                      </a:pPr>
                      <a:r>
                        <a:rPr b="1" lang="en" sz="600"/>
                        <a:t>Man</a:t>
                      </a:r>
                      <a:endParaRPr b="1" sz="600"/>
                    </a:p>
                  </a:txBody>
                  <a:tcPr marT="91425" marB="91425" marR="91425" marL="91425"/>
                </a:tc>
                <a:tc>
                  <a:txBody>
                    <a:bodyPr/>
                    <a:lstStyle/>
                    <a:p>
                      <a:pPr indent="0" lvl="0" marL="0" rtl="0" algn="l">
                        <a:spcBef>
                          <a:spcPts val="0"/>
                        </a:spcBef>
                        <a:spcAft>
                          <a:spcPts val="0"/>
                        </a:spcAft>
                        <a:buNone/>
                      </a:pPr>
                      <a:r>
                        <a:rPr lang="en" sz="600"/>
                        <a:t>t</a:t>
                      </a:r>
                      <a:r>
                        <a:rPr lang="en" sz="600"/>
                        <a:t>hanks , following, good, :), like, back, see, best, people, better, get, follower, posting, noticed, grouped, yet, facebook, welcome, statues, </a:t>
                      </a:r>
                      <a:r>
                        <a:rPr lang="en" sz="600"/>
                        <a:t>probably, :-), ={d, i’ve, hi, likely, twitter, back , luck, hope, work, prop</a:t>
                      </a:r>
                      <a:endParaRPr sz="600"/>
                    </a:p>
                  </a:txBody>
                  <a:tcPr marT="91425" marB="91425" marR="91425" marL="91425"/>
                </a:tc>
                <a:tc>
                  <a:txBody>
                    <a:bodyPr/>
                    <a:lstStyle/>
                    <a:p>
                      <a:pPr indent="0" lvl="0" marL="0" rtl="0" algn="l">
                        <a:spcBef>
                          <a:spcPts val="0"/>
                        </a:spcBef>
                        <a:spcAft>
                          <a:spcPts val="0"/>
                        </a:spcAft>
                        <a:buNone/>
                      </a:pPr>
                      <a:r>
                        <a:rPr lang="en" sz="600"/>
                        <a:t>Man, thanks, get, like, I’m, sir!, good, I’ve, see, back, got, around, probably, yeah, work, time, it, bro, best, people, week, bro, best, weight, mate, </a:t>
                      </a:r>
                      <a:r>
                        <a:rPr lang="en" sz="600"/>
                        <a:t>squat</a:t>
                      </a:r>
                      <a:r>
                        <a:rPr lang="en" sz="600"/>
                        <a:t> , brother, ={d, tips</a:t>
                      </a:r>
                      <a:endParaRPr sz="600"/>
                    </a:p>
                  </a:txBody>
                  <a:tcPr marT="91425" marB="91425" marR="91425" marL="91425"/>
                </a:tc>
              </a:tr>
            </a:tbl>
          </a:graphicData>
        </a:graphic>
      </p:graphicFrame>
      <p:sp>
        <p:nvSpPr>
          <p:cNvPr id="142" name="Google Shape;142;p21"/>
          <p:cNvSpPr txBox="1"/>
          <p:nvPr/>
        </p:nvSpPr>
        <p:spPr>
          <a:xfrm>
            <a:off x="1475463" y="3800800"/>
            <a:ext cx="5985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Proxima Nova"/>
                <a:ea typeface="Proxima Nova"/>
                <a:cs typeface="Proxima Nova"/>
                <a:sym typeface="Proxima Nova"/>
              </a:rPr>
              <a:t>Obtained by weighted log odds method on dataset</a:t>
            </a:r>
            <a:endParaRPr sz="1000">
              <a:latin typeface="Proxima Nova"/>
              <a:ea typeface="Proxima Nova"/>
              <a:cs typeface="Proxima Nova"/>
              <a:sym typeface="Proxima Nova"/>
            </a:endParaRPr>
          </a:p>
        </p:txBody>
      </p:sp>
      <p:sp>
        <p:nvSpPr>
          <p:cNvPr id="143" name="Google Shape;143;p21"/>
          <p:cNvSpPr txBox="1"/>
          <p:nvPr/>
        </p:nvSpPr>
        <p:spPr>
          <a:xfrm>
            <a:off x="5171250" y="791013"/>
            <a:ext cx="3661200" cy="1693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800">
                <a:latin typeface="Proxima Nova"/>
                <a:ea typeface="Proxima Nova"/>
                <a:cs typeface="Proxima Nova"/>
                <a:sym typeface="Proxima Nova"/>
              </a:rPr>
              <a:t>Findings mentioned in the paper</a:t>
            </a:r>
            <a:endParaRPr b="1" sz="800">
              <a:latin typeface="Proxima Nova"/>
              <a:ea typeface="Proxima Nova"/>
              <a:cs typeface="Proxima Nova"/>
              <a:sym typeface="Proxima Nova"/>
            </a:endParaRPr>
          </a:p>
          <a:p>
            <a:pPr indent="-279400" lvl="0" marL="457200" rtl="0" algn="l">
              <a:spcBef>
                <a:spcPts val="0"/>
              </a:spcBef>
              <a:spcAft>
                <a:spcPts val="0"/>
              </a:spcAft>
              <a:buSzPts val="800"/>
              <a:buFont typeface="Proxima Nova"/>
              <a:buChar char="-"/>
            </a:pPr>
            <a:r>
              <a:rPr lang="en" sz="800">
                <a:latin typeface="Proxima Nova"/>
                <a:ea typeface="Proxima Nova"/>
                <a:cs typeface="Proxima Nova"/>
                <a:sym typeface="Proxima Nova"/>
              </a:rPr>
              <a:t>The word preferences of responders show a</a:t>
            </a:r>
            <a:endParaRPr sz="800">
              <a:latin typeface="Proxima Nova"/>
              <a:ea typeface="Proxima Nova"/>
              <a:cs typeface="Proxima Nova"/>
              <a:sym typeface="Proxima Nova"/>
            </a:endParaRPr>
          </a:p>
          <a:p>
            <a:pPr indent="457200" lvl="0" marL="0" rtl="0" algn="l">
              <a:spcBef>
                <a:spcPts val="0"/>
              </a:spcBef>
              <a:spcAft>
                <a:spcPts val="0"/>
              </a:spcAft>
              <a:buNone/>
            </a:pPr>
            <a:r>
              <a:rPr lang="en" sz="800">
                <a:latin typeface="Proxima Nova"/>
                <a:ea typeface="Proxima Nova"/>
                <a:cs typeface="Proxima Nova"/>
                <a:sym typeface="Proxima Nova"/>
              </a:rPr>
              <a:t>substantial gender-correlated signal in this data. </a:t>
            </a:r>
            <a:endParaRPr sz="800">
              <a:latin typeface="Proxima Nova"/>
              <a:ea typeface="Proxima Nova"/>
              <a:cs typeface="Proxima Nova"/>
              <a:sym typeface="Proxima Nova"/>
            </a:endParaRPr>
          </a:p>
          <a:p>
            <a:pPr indent="-279400" lvl="0" marL="457200" rtl="0" algn="l">
              <a:spcBef>
                <a:spcPts val="0"/>
              </a:spcBef>
              <a:spcAft>
                <a:spcPts val="0"/>
              </a:spcAft>
              <a:buSzPts val="800"/>
              <a:buFont typeface="Proxima Nova"/>
              <a:buChar char="-"/>
            </a:pPr>
            <a:r>
              <a:rPr lang="en" sz="800">
                <a:latin typeface="Proxima Nova"/>
                <a:ea typeface="Proxima Nova"/>
                <a:cs typeface="Proxima Nova"/>
                <a:sym typeface="Proxima Nova"/>
              </a:rPr>
              <a:t>Men commenting on posts by men use many close terms of informal address (“bro,” “dude,” “brother,” “buddy”) and likewise for women commenting on posts by women (“girl,” “girlie,” “mama”). </a:t>
            </a:r>
            <a:endParaRPr sz="800">
              <a:latin typeface="Proxima Nova"/>
              <a:ea typeface="Proxima Nova"/>
              <a:cs typeface="Proxima Nova"/>
              <a:sym typeface="Proxima Nova"/>
            </a:endParaRPr>
          </a:p>
          <a:p>
            <a:pPr indent="-279400" lvl="0" marL="457200" rtl="0" algn="l">
              <a:spcBef>
                <a:spcPts val="0"/>
              </a:spcBef>
              <a:spcAft>
                <a:spcPts val="0"/>
              </a:spcAft>
              <a:buSzPts val="800"/>
              <a:buFont typeface="Proxima Nova"/>
              <a:buChar char="-"/>
            </a:pPr>
            <a:r>
              <a:rPr lang="en" sz="800">
                <a:latin typeface="Proxima Nova"/>
                <a:ea typeface="Proxima Nova"/>
                <a:cs typeface="Proxima Nova"/>
                <a:sym typeface="Proxima Nova"/>
              </a:rPr>
              <a:t>Cross-gender comments, however, are more emotive, with prominent use of emoticons, emoji, and exclamation points, as well as more playful and interactive language (talk of ”following” each other and use of second person pronouns) and discussion of the addressee’s appearance, e.g., “beautiful” (M!W) and “handsome”.</a:t>
            </a:r>
            <a:endParaRPr sz="8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p:txBody>
      </p:sp>
      <p:sp>
        <p:nvSpPr>
          <p:cNvPr id="144" name="Google Shape;144;p21"/>
          <p:cNvSpPr txBox="1"/>
          <p:nvPr/>
        </p:nvSpPr>
        <p:spPr>
          <a:xfrm>
            <a:off x="727375" y="4114800"/>
            <a:ext cx="7907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Replicated - 1. </a:t>
            </a:r>
            <a:r>
              <a:rPr lang="en" sz="1000">
                <a:latin typeface="Proxima Nova"/>
                <a:ea typeface="Proxima Nova"/>
                <a:cs typeface="Proxima Nova"/>
                <a:sym typeface="Proxima Nova"/>
              </a:rPr>
              <a:t>Men commenting on posts by men use many close terms of informal address (“bro,” “dude,” “brother,” “buddy”). It was not seen in woman commenting on women's’ posts. </a:t>
            </a:r>
            <a:endParaRPr sz="1000">
              <a:latin typeface="Proxima Nova"/>
              <a:ea typeface="Proxima Nova"/>
              <a:cs typeface="Proxima Nova"/>
              <a:sym typeface="Proxima Nova"/>
            </a:endParaRPr>
          </a:p>
          <a:p>
            <a:pPr indent="0" lvl="0" marL="0" rtl="0" algn="l">
              <a:spcBef>
                <a:spcPts val="0"/>
              </a:spcBef>
              <a:spcAft>
                <a:spcPts val="0"/>
              </a:spcAft>
              <a:buNone/>
            </a:pPr>
            <a:r>
              <a:rPr lang="en" sz="1000">
                <a:latin typeface="Proxima Nova"/>
                <a:ea typeface="Proxima Nova"/>
                <a:cs typeface="Proxima Nova"/>
                <a:sym typeface="Proxima Nova"/>
              </a:rPr>
              <a:t>2. Cross gender comments, only in case of Man responding to woman’s post was more emotive, use of lot of emoticons, emojis. </a:t>
            </a:r>
            <a:endParaRPr sz="1000">
              <a:latin typeface="Proxima Nova"/>
              <a:ea typeface="Proxima Nova"/>
              <a:cs typeface="Proxima Nova"/>
              <a:sym typeface="Proxima Nova"/>
            </a:endParaRPr>
          </a:p>
          <a:p>
            <a:pPr indent="0" lvl="0" marL="0" rtl="0" algn="l">
              <a:spcBef>
                <a:spcPts val="0"/>
              </a:spcBef>
              <a:spcAft>
                <a:spcPts val="0"/>
              </a:spcAft>
              <a:buNone/>
            </a:pPr>
            <a:r>
              <a:rPr lang="en" sz="1000">
                <a:latin typeface="Proxima Nova"/>
                <a:ea typeface="Proxima Nova"/>
                <a:cs typeface="Proxima Nova"/>
                <a:sym typeface="Proxima Nova"/>
              </a:rPr>
              <a:t>3. In both cross gender comments, use of more playful and interactive language as talks of following each other, etc, is seen</a:t>
            </a:r>
            <a:endParaRPr sz="10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