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70" r:id="rId7"/>
    <p:sldId id="271" r:id="rId8"/>
    <p:sldId id="272" r:id="rId9"/>
    <p:sldId id="265" r:id="rId10"/>
    <p:sldId id="266" r:id="rId11"/>
    <p:sldId id="267" r:id="rId12"/>
    <p:sldId id="268" r:id="rId13"/>
    <p:sldId id="274" r:id="rId14"/>
    <p:sldId id="269" r:id="rId15"/>
  </p:sldIdLst>
  <p:sldSz cx="9144000" cy="5143500" type="screen16x9"/>
  <p:notesSz cx="6858000" cy="9144000"/>
  <p:embeddedFontLst>
    <p:embeddedFont>
      <p:font typeface="Nunito Light" pitchFamily="2" charset="0"/>
      <p:regular r:id="rId17"/>
      <p:bold r:id="rId18"/>
      <p:italic r:id="rId19"/>
      <p:boldItalic r:id="rId20"/>
    </p:embeddedFont>
    <p:embeddedFont>
      <p:font typeface="Oswald" panose="00000500000000000000" pitchFamily="2" charset="0"/>
      <p:regular r:id="rId21"/>
      <p:bold r:id="rId22"/>
    </p:embeddedFont>
    <p:embeddedFont>
      <p:font typeface="Oswald Medium" panose="00000600000000000000" pitchFamily="2" charset="0"/>
      <p:regular r:id="rId23"/>
      <p:bold r:id="rId24"/>
    </p:embeddedFont>
    <p:embeddedFont>
      <p:font typeface="Roboto" panose="02000000000000000000" pitchFamily="2" charset="0"/>
      <p:regular r:id="rId25"/>
      <p:bold r:id="rId26"/>
      <p:italic r:id="rId27"/>
      <p:boldItalic r:id="rId28"/>
    </p:embeddedFont>
    <p:embeddedFont>
      <p:font typeface="Roboto Light"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FFF4A2C1-ABAE-97BE-84D1-4E1B8508CB21}"/>
            </a:ext>
          </a:extLst>
        </p:cNvPr>
        <p:cNvGrpSpPr/>
        <p:nvPr/>
      </p:nvGrpSpPr>
      <p:grpSpPr>
        <a:xfrm>
          <a:off x="0" y="0"/>
          <a:ext cx="0" cy="0"/>
          <a:chOff x="0" y="0"/>
          <a:chExt cx="0" cy="0"/>
        </a:xfrm>
      </p:grpSpPr>
      <p:sp>
        <p:nvSpPr>
          <p:cNvPr id="83" name="Google Shape;83;gf9f517ca5a_0_9:notes">
            <a:extLst>
              <a:ext uri="{FF2B5EF4-FFF2-40B4-BE49-F238E27FC236}">
                <a16:creationId xmlns:a16="http://schemas.microsoft.com/office/drawing/2014/main" id="{D6DC694F-E551-78B0-DA24-CB357EF71F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a:extLst>
              <a:ext uri="{FF2B5EF4-FFF2-40B4-BE49-F238E27FC236}">
                <a16:creationId xmlns:a16="http://schemas.microsoft.com/office/drawing/2014/main" id="{7DCC5509-3620-5676-F05F-64C1DA2CE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284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6FA525EE-8BB8-5875-DCFC-DF7EF000B5A6}"/>
            </a:ext>
          </a:extLst>
        </p:cNvPr>
        <p:cNvGrpSpPr/>
        <p:nvPr/>
      </p:nvGrpSpPr>
      <p:grpSpPr>
        <a:xfrm>
          <a:off x="0" y="0"/>
          <a:ext cx="0" cy="0"/>
          <a:chOff x="0" y="0"/>
          <a:chExt cx="0" cy="0"/>
        </a:xfrm>
      </p:grpSpPr>
      <p:sp>
        <p:nvSpPr>
          <p:cNvPr id="83" name="Google Shape;83;gf9f517ca5a_0_9:notes">
            <a:extLst>
              <a:ext uri="{FF2B5EF4-FFF2-40B4-BE49-F238E27FC236}">
                <a16:creationId xmlns:a16="http://schemas.microsoft.com/office/drawing/2014/main" id="{EFB1A858-74A3-5E7D-7C33-0F3CE2B56B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a:extLst>
              <a:ext uri="{FF2B5EF4-FFF2-40B4-BE49-F238E27FC236}">
                <a16:creationId xmlns:a16="http://schemas.microsoft.com/office/drawing/2014/main" id="{F89584E8-D17C-7AAB-BECF-D18D8808EA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825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5904D860-D966-0378-E0A3-19EE8F766847}"/>
            </a:ext>
          </a:extLst>
        </p:cNvPr>
        <p:cNvGrpSpPr/>
        <p:nvPr/>
      </p:nvGrpSpPr>
      <p:grpSpPr>
        <a:xfrm>
          <a:off x="0" y="0"/>
          <a:ext cx="0" cy="0"/>
          <a:chOff x="0" y="0"/>
          <a:chExt cx="0" cy="0"/>
        </a:xfrm>
      </p:grpSpPr>
      <p:sp>
        <p:nvSpPr>
          <p:cNvPr id="83" name="Google Shape;83;gf9f517ca5a_0_9:notes">
            <a:extLst>
              <a:ext uri="{FF2B5EF4-FFF2-40B4-BE49-F238E27FC236}">
                <a16:creationId xmlns:a16="http://schemas.microsoft.com/office/drawing/2014/main" id="{61A426FF-76E4-BCE9-9EF7-A3FF0463C2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a:extLst>
              <a:ext uri="{FF2B5EF4-FFF2-40B4-BE49-F238E27FC236}">
                <a16:creationId xmlns:a16="http://schemas.microsoft.com/office/drawing/2014/main" id="{A1089862-30FF-B6E7-FC0A-B8DAE47BB1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421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f517ca5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latin typeface="Nunito Light"/>
                <a:ea typeface="Nunito Light"/>
                <a:cs typeface="Nunito Light"/>
                <a:sym typeface="Nunito Light"/>
              </a:rPr>
              <a:t>By Muthyala Chaitrika</a:t>
            </a:r>
            <a:endParaRPr sz="2200"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of findings:</a:t>
            </a:r>
            <a:endParaRPr sz="2700"/>
          </a:p>
        </p:txBody>
      </p:sp>
      <p:sp>
        <p:nvSpPr>
          <p:cNvPr id="122" name="Google Shape;122;p23"/>
          <p:cNvSpPr txBox="1"/>
          <p:nvPr/>
        </p:nvSpPr>
        <p:spPr>
          <a:xfrm>
            <a:off x="311700" y="1152475"/>
            <a:ext cx="8267700" cy="3416400"/>
          </a:xfrm>
          <a:prstGeom prst="rect">
            <a:avLst/>
          </a:prstGeom>
          <a:noFill/>
          <a:ln>
            <a:noFill/>
          </a:ln>
        </p:spPr>
        <p:txBody>
          <a:bodyPr spcFirstLastPara="1" wrap="square" lIns="91425" tIns="91425" rIns="91425" bIns="91425" anchor="t" anchorCtr="0">
            <a:noAutofit/>
          </a:bodyPr>
          <a:lstStyle/>
          <a:p>
            <a:pPr marL="140018" lvl="0" algn="l" rtl="0">
              <a:spcBef>
                <a:spcPts val="0"/>
              </a:spcBef>
              <a:spcAft>
                <a:spcPts val="0"/>
              </a:spcAft>
              <a:buSzPct val="93864"/>
            </a:pPr>
            <a:r>
              <a:rPr lang="en-IN" sz="1800" b="1" dirty="0">
                <a:latin typeface="Roboto" panose="02000000000000000000" pitchFamily="2" charset="0"/>
                <a:ea typeface="Roboto" panose="02000000000000000000" pitchFamily="2" charset="0"/>
                <a:cs typeface="Roboto" panose="02000000000000000000" pitchFamily="2" charset="0"/>
                <a:sym typeface="Roboto"/>
              </a:rPr>
              <a:t>Top 5 pick-up locations for bikes: </a:t>
            </a:r>
            <a:endParaRPr lang="en-IN" sz="1800" dirty="0">
              <a:latin typeface="Roboto" panose="02000000000000000000" pitchFamily="2" charset="0"/>
              <a:ea typeface="Roboto" panose="02000000000000000000" pitchFamily="2" charset="0"/>
              <a:cs typeface="Roboto" panose="02000000000000000000" pitchFamily="2" charset="0"/>
              <a:sym typeface="Roboto"/>
            </a:endParaRPr>
          </a:p>
          <a:p>
            <a:pPr marL="425768" lvl="0" indent="-285750" algn="l" rtl="0">
              <a:spcBef>
                <a:spcPts val="0"/>
              </a:spcBef>
              <a:spcAft>
                <a:spcPts val="0"/>
              </a:spcAft>
              <a:buSzPct val="93864"/>
              <a:buFont typeface="Arial" panose="020B0604020202020204" pitchFamily="34" charset="0"/>
              <a:buChar char="•"/>
            </a:pPr>
            <a:r>
              <a:rPr lang="en-IN" sz="1800" dirty="0">
                <a:latin typeface="Roboto" panose="02000000000000000000" pitchFamily="2" charset="0"/>
                <a:ea typeface="Roboto" panose="02000000000000000000" pitchFamily="2" charset="0"/>
                <a:cs typeface="Roboto" panose="02000000000000000000" pitchFamily="2" charset="0"/>
                <a:sym typeface="Roboto"/>
              </a:rPr>
              <a:t>Grove St Path, Exchange Place, Sip Ave, Hamilton Park, &amp; Morris Canal</a:t>
            </a:r>
          </a:p>
          <a:p>
            <a:pPr marL="140018" lvl="0" algn="l" rtl="0">
              <a:spcBef>
                <a:spcPts val="0"/>
              </a:spcBef>
              <a:spcAft>
                <a:spcPts val="0"/>
              </a:spcAft>
              <a:buSzPct val="93864"/>
            </a:pPr>
            <a:r>
              <a:rPr lang="en-IN" sz="1800" b="1" dirty="0">
                <a:latin typeface="Roboto" panose="02000000000000000000" pitchFamily="2" charset="0"/>
                <a:ea typeface="Roboto" panose="02000000000000000000" pitchFamily="2" charset="0"/>
                <a:cs typeface="Roboto" panose="02000000000000000000" pitchFamily="2" charset="0"/>
                <a:sym typeface="Roboto"/>
              </a:rPr>
              <a:t>Customer base: </a:t>
            </a:r>
            <a:endParaRPr lang="en-IN" sz="1800" dirty="0">
              <a:latin typeface="Roboto" panose="02000000000000000000" pitchFamily="2" charset="0"/>
              <a:ea typeface="Roboto" panose="02000000000000000000" pitchFamily="2" charset="0"/>
              <a:cs typeface="Roboto" panose="02000000000000000000" pitchFamily="2" charset="0"/>
              <a:sym typeface="Roboto"/>
            </a:endParaRPr>
          </a:p>
          <a:p>
            <a:pPr marL="425768" lvl="0" indent="-285750" algn="l" rtl="0">
              <a:spcBef>
                <a:spcPts val="0"/>
              </a:spcBef>
              <a:spcAft>
                <a:spcPts val="0"/>
              </a:spcAft>
              <a:buSzPct val="93864"/>
              <a:buFont typeface="Arial" panose="020B0604020202020204" pitchFamily="34" charset="0"/>
              <a:buChar char="•"/>
            </a:pPr>
            <a:r>
              <a:rPr lang="en-IN" sz="1800" dirty="0">
                <a:latin typeface="Roboto" panose="02000000000000000000" pitchFamily="2" charset="0"/>
                <a:ea typeface="Roboto" panose="02000000000000000000" pitchFamily="2" charset="0"/>
                <a:cs typeface="Roboto" panose="02000000000000000000" pitchFamily="2" charset="0"/>
                <a:sym typeface="Roboto"/>
              </a:rPr>
              <a:t>Mostly long-term subscribers who are more active during the week</a:t>
            </a:r>
          </a:p>
          <a:p>
            <a:pPr marL="425768" lvl="0" indent="-285750" algn="l" rtl="0">
              <a:spcBef>
                <a:spcPts val="0"/>
              </a:spcBef>
              <a:spcAft>
                <a:spcPts val="0"/>
              </a:spcAft>
              <a:buSzPct val="93864"/>
              <a:buFont typeface="Arial" panose="020B0604020202020204" pitchFamily="34" charset="0"/>
              <a:buChar char="•"/>
            </a:pPr>
            <a:r>
              <a:rPr lang="en-IN" sz="1800" dirty="0">
                <a:latin typeface="Roboto" panose="02000000000000000000" pitchFamily="2" charset="0"/>
                <a:ea typeface="Roboto" panose="02000000000000000000" pitchFamily="2" charset="0"/>
                <a:cs typeface="Roboto" panose="02000000000000000000" pitchFamily="2" charset="0"/>
                <a:sym typeface="Roboto"/>
              </a:rPr>
              <a:t>One-time users more active at weekends</a:t>
            </a:r>
          </a:p>
          <a:p>
            <a:pPr marL="425768" lvl="0" indent="-285750" algn="l" rtl="0">
              <a:spcBef>
                <a:spcPts val="0"/>
              </a:spcBef>
              <a:spcAft>
                <a:spcPts val="0"/>
              </a:spcAft>
              <a:buSzPct val="93864"/>
              <a:buFont typeface="Arial" panose="020B0604020202020204" pitchFamily="34" charset="0"/>
              <a:buChar char="•"/>
            </a:pPr>
            <a:r>
              <a:rPr lang="en-IN" sz="1800" dirty="0">
                <a:latin typeface="Roboto" panose="02000000000000000000" pitchFamily="2" charset="0"/>
                <a:ea typeface="Roboto" panose="02000000000000000000" pitchFamily="2" charset="0"/>
                <a:cs typeface="Roboto" panose="02000000000000000000" pitchFamily="2" charset="0"/>
                <a:sym typeface="Roboto"/>
              </a:rPr>
              <a:t>Most bikes rented by 35-44 year olds</a:t>
            </a:r>
          </a:p>
          <a:p>
            <a:pPr marL="140018" lvl="0" algn="l" rtl="0">
              <a:spcBef>
                <a:spcPts val="0"/>
              </a:spcBef>
              <a:spcAft>
                <a:spcPts val="0"/>
              </a:spcAft>
              <a:buSzPct val="93864"/>
            </a:pPr>
            <a:r>
              <a:rPr lang="en-IN" sz="1800" b="1" dirty="0">
                <a:latin typeface="Roboto" panose="02000000000000000000" pitchFamily="2" charset="0"/>
                <a:ea typeface="Roboto" panose="02000000000000000000" pitchFamily="2" charset="0"/>
                <a:cs typeface="Roboto" panose="02000000000000000000" pitchFamily="2" charset="0"/>
                <a:sym typeface="Roboto"/>
              </a:rPr>
              <a:t>Citi Bike customer behaviour:</a:t>
            </a:r>
          </a:p>
          <a:p>
            <a:pPr marL="425768" lvl="0" indent="-285750" algn="l" rtl="0">
              <a:spcBef>
                <a:spcPts val="0"/>
              </a:spcBef>
              <a:spcAft>
                <a:spcPts val="0"/>
              </a:spcAft>
              <a:buSzPct val="93864"/>
              <a:buFont typeface="Arial" panose="020B0604020202020204" pitchFamily="34" charset="0"/>
              <a:buChar char="•"/>
            </a:pPr>
            <a:r>
              <a:rPr lang="en-IN" sz="1800" dirty="0">
                <a:latin typeface="Roboto" panose="02000000000000000000" pitchFamily="2" charset="0"/>
                <a:ea typeface="Roboto" panose="02000000000000000000" pitchFamily="2" charset="0"/>
                <a:cs typeface="Roboto" panose="02000000000000000000" pitchFamily="2" charset="0"/>
                <a:sym typeface="Roboto"/>
              </a:rPr>
              <a:t>75+ year olds take longest average trips, but rent the least bikes </a:t>
            </a:r>
          </a:p>
          <a:p>
            <a:pPr marL="425768" lvl="0" indent="-285750" algn="l" rtl="0">
              <a:spcBef>
                <a:spcPts val="0"/>
              </a:spcBef>
              <a:spcAft>
                <a:spcPts val="0"/>
              </a:spcAft>
              <a:buSzPct val="93864"/>
              <a:buFont typeface="Arial" panose="020B0604020202020204" pitchFamily="34" charset="0"/>
              <a:buChar char="•"/>
            </a:pPr>
            <a:r>
              <a:rPr lang="en-IN" sz="1800" dirty="0">
                <a:latin typeface="Roboto" panose="02000000000000000000" pitchFamily="2" charset="0"/>
                <a:ea typeface="Roboto" panose="02000000000000000000" pitchFamily="2" charset="0"/>
                <a:cs typeface="Roboto" panose="02000000000000000000" pitchFamily="2" charset="0"/>
                <a:sym typeface="Roboto"/>
              </a:rPr>
              <a:t>65-74 and 25-34 year olds take the shortest trips on average</a:t>
            </a:r>
          </a:p>
          <a:p>
            <a:pPr marL="131445" lvl="0" algn="l" rtl="0">
              <a:lnSpc>
                <a:spcPct val="115000"/>
              </a:lnSpc>
              <a:spcBef>
                <a:spcPts val="0"/>
              </a:spcBef>
              <a:spcAft>
                <a:spcPts val="0"/>
              </a:spcAft>
              <a:buClr>
                <a:srgbClr val="000000"/>
              </a:buClr>
              <a:buSzPct val="93864"/>
            </a:pPr>
            <a:endParaRPr lang="en-IN" sz="1600" dirty="0">
              <a:solidFill>
                <a:srgbClr val="000000"/>
              </a:solidFill>
              <a:latin typeface="Roboto" panose="02000000000000000000" pitchFamily="2" charset="0"/>
              <a:ea typeface="Roboto" panose="02000000000000000000" pitchFamily="2" charset="0"/>
              <a:cs typeface="Roboto" panose="02000000000000000000" pitchFamily="2" charset="0"/>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Recommended actions:</a:t>
            </a:r>
            <a:endParaRPr sz="2700" dirty="0"/>
          </a:p>
        </p:txBody>
      </p:sp>
      <p:sp>
        <p:nvSpPr>
          <p:cNvPr id="133" name="Google Shape;133;p25"/>
          <p:cNvSpPr txBox="1">
            <a:spLocks noGrp="1"/>
          </p:cNvSpPr>
          <p:nvPr>
            <p:ph type="body" idx="1"/>
          </p:nvPr>
        </p:nvSpPr>
        <p:spPr>
          <a:xfrm>
            <a:off x="361707" y="1017725"/>
            <a:ext cx="8267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Roboto"/>
                <a:ea typeface="Roboto"/>
                <a:cs typeface="Roboto"/>
                <a:sym typeface="Roboto"/>
              </a:rPr>
              <a:t>Product recommendations:</a:t>
            </a:r>
          </a:p>
          <a:p>
            <a:pPr marL="0" lvl="0" indent="0" algn="l" rtl="0">
              <a:spcBef>
                <a:spcPts val="0"/>
              </a:spcBef>
              <a:spcAft>
                <a:spcPts val="0"/>
              </a:spcAft>
              <a:buNone/>
            </a:pPr>
            <a:r>
              <a:rPr lang="en-IN" b="1" dirty="0">
                <a:latin typeface="Roboto"/>
                <a:ea typeface="Roboto"/>
                <a:cs typeface="Roboto"/>
                <a:sym typeface="Roboto"/>
              </a:rPr>
              <a:t>Senior-Friendly Bikes:</a:t>
            </a:r>
          </a:p>
          <a:p>
            <a:pPr marL="285750" indent="-285750">
              <a:buFont typeface="Arial" panose="020B0604020202020204" pitchFamily="34" charset="0"/>
              <a:buChar char="•"/>
            </a:pPr>
            <a:r>
              <a:rPr lang="en-IN" dirty="0">
                <a:latin typeface="Roboto"/>
                <a:ea typeface="Roboto"/>
                <a:cs typeface="Roboto"/>
                <a:sym typeface="Roboto"/>
              </a:rPr>
              <a:t>Develop and introduce comfort-enhanced bikes or e-bikes specifically designed for older riders (75+). These could include features like lower step-through frames and electric assistance to make long trips easier.</a:t>
            </a:r>
          </a:p>
          <a:p>
            <a:pPr marL="0" lvl="0" indent="0" algn="l" rtl="0">
              <a:spcBef>
                <a:spcPts val="0"/>
              </a:spcBef>
              <a:spcAft>
                <a:spcPts val="0"/>
              </a:spcAft>
              <a:buNone/>
            </a:pPr>
            <a:r>
              <a:rPr lang="en-IN" b="1" dirty="0">
                <a:latin typeface="Roboto"/>
                <a:ea typeface="Roboto"/>
                <a:cs typeface="Roboto"/>
                <a:sym typeface="Roboto"/>
              </a:rPr>
              <a:t>Reward System for Short Trips: </a:t>
            </a:r>
          </a:p>
          <a:p>
            <a:pPr marL="285750" lvl="0" indent="-285750" algn="l" rtl="0">
              <a:spcBef>
                <a:spcPts val="0"/>
              </a:spcBef>
              <a:spcAft>
                <a:spcPts val="0"/>
              </a:spcAft>
              <a:buFont typeface="Arial" panose="020B0604020202020204" pitchFamily="34" charset="0"/>
              <a:buChar char="•"/>
            </a:pPr>
            <a:r>
              <a:rPr lang="en-IN" dirty="0">
                <a:latin typeface="Roboto"/>
                <a:ea typeface="Roboto"/>
                <a:cs typeface="Roboto"/>
                <a:sym typeface="Roboto"/>
              </a:rPr>
              <a:t>Introduce a short-trip incentive program to encourage the 65-74 and 25-34 age groups to ride more frequently. This could include rewards such as discounts or free rides after completing a certain number of short trips.</a:t>
            </a:r>
            <a:endParaRPr dirty="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FD87B-D6A9-79BB-311B-7828EE6621B8}"/>
              </a:ext>
            </a:extLst>
          </p:cNvPr>
          <p:cNvSpPr>
            <a:spLocks noGrp="1"/>
          </p:cNvSpPr>
          <p:nvPr>
            <p:ph type="title"/>
          </p:nvPr>
        </p:nvSpPr>
        <p:spPr/>
        <p:txBody>
          <a:bodyPr>
            <a:normAutofit fontScale="90000"/>
          </a:bodyPr>
          <a:lstStyle/>
          <a:p>
            <a:r>
              <a:rPr lang="en" dirty="0"/>
              <a:t>Recommended actions:</a:t>
            </a:r>
            <a:endParaRPr lang="en-IN" dirty="0"/>
          </a:p>
        </p:txBody>
      </p:sp>
      <p:sp>
        <p:nvSpPr>
          <p:cNvPr id="3" name="Text Placeholder 2">
            <a:extLst>
              <a:ext uri="{FF2B5EF4-FFF2-40B4-BE49-F238E27FC236}">
                <a16:creationId xmlns:a16="http://schemas.microsoft.com/office/drawing/2014/main" id="{26E0A745-46CC-0F8F-68EB-D36125C3CEAC}"/>
              </a:ext>
            </a:extLst>
          </p:cNvPr>
          <p:cNvSpPr>
            <a:spLocks noGrp="1"/>
          </p:cNvSpPr>
          <p:nvPr>
            <p:ph type="body" idx="1"/>
          </p:nvPr>
        </p:nvSpPr>
        <p:spPr/>
        <p:txBody>
          <a:bodyPr>
            <a:noAutofit/>
          </a:bodyPr>
          <a:lstStyle/>
          <a:p>
            <a:pPr marL="114300" indent="0">
              <a:buNone/>
            </a:pPr>
            <a:r>
              <a:rPr lang="en-US" sz="1400" b="1" dirty="0">
                <a:latin typeface="Roboto" panose="02000000000000000000" pitchFamily="2" charset="0"/>
                <a:ea typeface="Roboto" panose="02000000000000000000" pitchFamily="2" charset="0"/>
                <a:cs typeface="Roboto" panose="02000000000000000000" pitchFamily="2" charset="0"/>
              </a:rPr>
              <a:t>Market Recommendations:</a:t>
            </a:r>
          </a:p>
          <a:p>
            <a:pPr marL="114300" indent="0">
              <a:buNone/>
            </a:pPr>
            <a:r>
              <a:rPr lang="en-IN" sz="1400" b="1" dirty="0">
                <a:latin typeface="Roboto" panose="02000000000000000000" pitchFamily="2" charset="0"/>
                <a:ea typeface="Roboto" panose="02000000000000000000" pitchFamily="2" charset="0"/>
                <a:cs typeface="Roboto" panose="02000000000000000000" pitchFamily="2" charset="0"/>
              </a:rPr>
              <a:t>Targeted Promotions for Different Age Groups:</a:t>
            </a:r>
            <a:r>
              <a:rPr lang="en-IN" sz="1400" dirty="0">
                <a:latin typeface="Roboto" panose="02000000000000000000" pitchFamily="2" charset="0"/>
                <a:ea typeface="Roboto" panose="02000000000000000000" pitchFamily="2" charset="0"/>
                <a:cs typeface="Roboto" panose="02000000000000000000" pitchFamily="2" charset="0"/>
              </a:rPr>
              <a:t> </a:t>
            </a:r>
          </a:p>
          <a:p>
            <a:pPr>
              <a:buFont typeface="Arial" panose="020B0604020202020204" pitchFamily="34" charset="0"/>
              <a:buChar char="•"/>
            </a:pPr>
            <a:r>
              <a:rPr lang="en-IN" sz="1400" dirty="0">
                <a:latin typeface="Roboto" panose="02000000000000000000" pitchFamily="2" charset="0"/>
                <a:ea typeface="Roboto" panose="02000000000000000000" pitchFamily="2" charset="0"/>
                <a:cs typeface="Roboto" panose="02000000000000000000" pitchFamily="2" charset="0"/>
              </a:rPr>
              <a:t>For seniors (75+), promote comfort features and senior discounts. </a:t>
            </a:r>
          </a:p>
          <a:p>
            <a:pPr>
              <a:buFont typeface="Arial" panose="020B0604020202020204" pitchFamily="34" charset="0"/>
              <a:buChar char="•"/>
            </a:pPr>
            <a:r>
              <a:rPr lang="en-IN" sz="1400" dirty="0">
                <a:latin typeface="Roboto" panose="02000000000000000000" pitchFamily="2" charset="0"/>
                <a:ea typeface="Roboto" panose="02000000000000000000" pitchFamily="2" charset="0"/>
                <a:cs typeface="Roboto" panose="02000000000000000000" pitchFamily="2" charset="0"/>
              </a:rPr>
              <a:t>For younger riders (25-34, 65-74), highlight the convenience and affordability of Citi Bike for short trips.</a:t>
            </a:r>
          </a:p>
          <a:p>
            <a:pPr marL="114300" indent="0">
              <a:buNone/>
            </a:pPr>
            <a:r>
              <a:rPr lang="en-IN" sz="1400" b="1" dirty="0">
                <a:latin typeface="Roboto" panose="02000000000000000000" pitchFamily="2" charset="0"/>
                <a:ea typeface="Roboto" panose="02000000000000000000" pitchFamily="2" charset="0"/>
                <a:cs typeface="Roboto" panose="02000000000000000000" pitchFamily="2" charset="0"/>
              </a:rPr>
              <a:t>Weekday Engagement for Subscribers:</a:t>
            </a:r>
            <a:r>
              <a:rPr lang="en-IN" sz="1400" dirty="0">
                <a:latin typeface="Roboto" panose="02000000000000000000" pitchFamily="2" charset="0"/>
                <a:ea typeface="Roboto" panose="02000000000000000000" pitchFamily="2" charset="0"/>
                <a:cs typeface="Roboto" panose="02000000000000000000" pitchFamily="2" charset="0"/>
              </a:rPr>
              <a:t> </a:t>
            </a:r>
          </a:p>
          <a:p>
            <a:pPr>
              <a:buFont typeface="Arial" panose="020B0604020202020204" pitchFamily="34" charset="0"/>
              <a:buChar char="•"/>
            </a:pPr>
            <a:r>
              <a:rPr lang="en-IN" sz="1400" dirty="0">
                <a:latin typeface="Roboto" panose="02000000000000000000" pitchFamily="2" charset="0"/>
                <a:ea typeface="Roboto" panose="02000000000000000000" pitchFamily="2" charset="0"/>
                <a:cs typeface="Roboto" panose="02000000000000000000" pitchFamily="2" charset="0"/>
              </a:rPr>
              <a:t>Focus marketing efforts on weekday promotions for long-term subscribers, offering discounts or special rewards for frequent weekday rides, and create content highlighting the benefits of using Citi Bike for commuting.</a:t>
            </a:r>
          </a:p>
          <a:p>
            <a:pPr>
              <a:buFont typeface="Arial" panose="020B0604020202020204" pitchFamily="34" charset="0"/>
              <a:buChar char="•"/>
            </a:pPr>
            <a:r>
              <a:rPr lang="en-IN" sz="1400" b="1" dirty="0">
                <a:latin typeface="Roboto" panose="02000000000000000000" pitchFamily="2" charset="0"/>
                <a:ea typeface="Roboto" panose="02000000000000000000" pitchFamily="2" charset="0"/>
                <a:cs typeface="Roboto" panose="02000000000000000000" pitchFamily="2" charset="0"/>
              </a:rPr>
              <a:t>Weekend Campaigns for Casual Riders:</a:t>
            </a:r>
          </a:p>
          <a:p>
            <a:pPr marL="114300" indent="0">
              <a:buNone/>
            </a:pPr>
            <a:r>
              <a:rPr lang="en-IN" sz="1400" dirty="0">
                <a:latin typeface="Roboto" panose="02000000000000000000" pitchFamily="2" charset="0"/>
                <a:ea typeface="Roboto" panose="02000000000000000000" pitchFamily="2" charset="0"/>
                <a:cs typeface="Roboto" panose="02000000000000000000" pitchFamily="2" charset="0"/>
              </a:rPr>
              <a:t>Develop weekend-specific offers targeted at one-time users, such as discounted rides or family packs. Additionally, explore partnerships with local events and tourist attractions to draw more riders on weekends.</a:t>
            </a:r>
          </a:p>
        </p:txBody>
      </p:sp>
    </p:spTree>
    <p:extLst>
      <p:ext uri="{BB962C8B-B14F-4D97-AF65-F5344CB8AC3E}">
        <p14:creationId xmlns:p14="http://schemas.microsoft.com/office/powerpoint/2010/main" val="4019939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a:t>
            </a: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a:buFont typeface="Arial" panose="020B0604020202020204" pitchFamily="34" charset="0"/>
              <a:buChar char="•"/>
            </a:pPr>
            <a:r>
              <a:rPr lang="en-IN" dirty="0"/>
              <a:t>The goal of this analysis is to optimize Citi Bike operations and enhance user experience by leveraging data-driven insights. Specifically, we aim to:</a:t>
            </a:r>
          </a:p>
          <a:p>
            <a:pPr>
              <a:buFont typeface="Arial" panose="020B0604020202020204" pitchFamily="34" charset="0"/>
              <a:buChar char="•"/>
            </a:pPr>
            <a:r>
              <a:rPr lang="en-IN" b="1" dirty="0"/>
              <a:t>Improve Bike Availability &amp; Accessibility</a:t>
            </a:r>
            <a:r>
              <a:rPr lang="en-IN" dirty="0"/>
              <a:t> – Identify high-demand locations and optimize bike distribution to reduce shortages and enhance service efficiency.</a:t>
            </a:r>
          </a:p>
          <a:p>
            <a:pPr>
              <a:buFont typeface="Arial" panose="020B0604020202020204" pitchFamily="34" charset="0"/>
              <a:buChar char="•"/>
            </a:pPr>
            <a:r>
              <a:rPr lang="en-IN" b="1" dirty="0"/>
              <a:t>Enhance User Engagement &amp; Retention</a:t>
            </a:r>
            <a:r>
              <a:rPr lang="en-IN" dirty="0"/>
              <a:t> – Develop targeted initiatives for different rider segments, such as loyalty programs for frequent users and promotions for casual riders, to increase ridership.</a:t>
            </a:r>
          </a:p>
          <a:p>
            <a:pPr>
              <a:buFont typeface="Arial" panose="020B0604020202020204" pitchFamily="34" charset="0"/>
              <a:buChar char="•"/>
            </a:pPr>
            <a:r>
              <a:rPr lang="en-IN" b="1" dirty="0"/>
              <a:t>Optimize Marketing &amp; Strategic Expansion</a:t>
            </a:r>
            <a:r>
              <a:rPr lang="en-IN" dirty="0"/>
              <a:t> – Use rider behaviour insights to refine marketing strategies and plan future bike station placements based on demand trends.</a:t>
            </a:r>
          </a:p>
          <a:p>
            <a:pPr marL="914400" lvl="0" indent="0" algn="l" rtl="0">
              <a:spcBef>
                <a:spcPts val="1200"/>
              </a:spcBef>
              <a:spcAft>
                <a:spcPts val="1200"/>
              </a:spcAft>
              <a:buNone/>
            </a:pPr>
            <a:endParaRPr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What are the most popular pick-up locations across the city for Citi Bike rental?</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How does the average trip duration vary across different age groups?</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Which age group rents the most bikes?</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How does bike rental vary across the two user groups (one-time users vs long-term subscribers) on different days of the week? </a:t>
            </a:r>
            <a:br>
              <a:rPr lang="en" dirty="0">
                <a:latin typeface="Roboto"/>
                <a:ea typeface="Roboto"/>
                <a:cs typeface="Roboto"/>
                <a:sym typeface="Roboto"/>
              </a:rPr>
            </a:br>
            <a:endParaRPr dirty="0">
              <a:latin typeface="Roboto"/>
              <a:ea typeface="Roboto"/>
              <a:cs typeface="Roboto"/>
              <a:sym typeface="Roboto"/>
            </a:endParaRPr>
          </a:p>
          <a:p>
            <a:pPr marL="914400" lvl="0" indent="0" algn="l" rtl="0">
              <a:spcBef>
                <a:spcPts val="0"/>
              </a:spcBef>
              <a:spcAft>
                <a:spcPts val="1200"/>
              </a:spcAft>
              <a:buNone/>
            </a:pPr>
            <a:endParaRPr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prstGeom prst="rect">
            <a:avLst/>
          </a:prstGeom>
        </p:spPr>
        <p:txBody>
          <a:bodyPr spcFirstLastPara="1" wrap="square" lIns="91425" tIns="91425" rIns="91425" bIns="91425" anchor="t" anchorCtr="0">
            <a:normAutofit/>
          </a:bodyPr>
          <a:lstStyle/>
          <a:p>
            <a:pPr marL="457200" lvl="0" indent="-388620" algn="l" rtl="0">
              <a:spcBef>
                <a:spcPts val="0"/>
              </a:spcBef>
              <a:spcAft>
                <a:spcPts val="0"/>
              </a:spcAft>
              <a:buSzPct val="100000"/>
              <a:buAutoNum type="arabicPeriod"/>
            </a:pPr>
            <a:r>
              <a:rPr lang="en" sz="2000" dirty="0"/>
              <a:t>What are the most popular Citi Bike pick-up locations?</a:t>
            </a:r>
            <a:endParaRPr sz="2000" dirty="0"/>
          </a:p>
        </p:txBody>
      </p:sp>
      <p:sp>
        <p:nvSpPr>
          <p:cNvPr id="87" name="Google Shape;87;p17"/>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FF0000"/>
              </a:buClr>
              <a:buSzPts val="1800"/>
              <a:buNone/>
            </a:pPr>
            <a:endParaRPr i="1" dirty="0">
              <a:solidFill>
                <a:srgbClr val="FF0000"/>
              </a:solidFill>
            </a:endParaRPr>
          </a:p>
          <a:p>
            <a:pPr marL="914400" lvl="0" indent="0" algn="l" rtl="0">
              <a:spcBef>
                <a:spcPts val="1200"/>
              </a:spcBef>
              <a:spcAft>
                <a:spcPts val="1200"/>
              </a:spcAft>
              <a:buNone/>
            </a:pPr>
            <a:endParaRPr i="1" dirty="0"/>
          </a:p>
        </p:txBody>
      </p:sp>
      <p:sp>
        <p:nvSpPr>
          <p:cNvPr id="4" name="Text Placeholder 3">
            <a:extLst>
              <a:ext uri="{FF2B5EF4-FFF2-40B4-BE49-F238E27FC236}">
                <a16:creationId xmlns:a16="http://schemas.microsoft.com/office/drawing/2014/main" id="{E887E338-F1CE-4E35-CC93-DFCA62691540}"/>
              </a:ext>
            </a:extLst>
          </p:cNvPr>
          <p:cNvSpPr>
            <a:spLocks noGrp="1"/>
          </p:cNvSpPr>
          <p:nvPr>
            <p:ph type="body" idx="2"/>
          </p:nvPr>
        </p:nvSpPr>
        <p:spPr/>
        <p:txBody>
          <a:bodyPr/>
          <a:lstStyle/>
          <a:p>
            <a:r>
              <a:rPr lang="en-IN" dirty="0"/>
              <a:t>The most popular Citi Bike locations across the city include: Grove St PATH, Sip Ave, Morris Canal, City Hall, Newark Ave, Brunswick St, Jersey &amp; 6th St, Marin Light Rail, Brunswick &amp; 6</a:t>
            </a:r>
            <a:r>
              <a:rPr lang="en-IN" baseline="30000" dirty="0"/>
              <a:t>th</a:t>
            </a:r>
            <a:r>
              <a:rPr lang="en-IN" dirty="0"/>
              <a:t>, Essex Light Rail, Newport Pkwy.</a:t>
            </a:r>
          </a:p>
          <a:p>
            <a:r>
              <a:rPr lang="en-IN" dirty="0"/>
              <a:t>These stations are high-traffic areas, often located near transportation hubs, busy commercial districts, and popular residential zones.</a:t>
            </a:r>
          </a:p>
        </p:txBody>
      </p:sp>
      <p:pic>
        <p:nvPicPr>
          <p:cNvPr id="6" name="Picture 5">
            <a:extLst>
              <a:ext uri="{FF2B5EF4-FFF2-40B4-BE49-F238E27FC236}">
                <a16:creationId xmlns:a16="http://schemas.microsoft.com/office/drawing/2014/main" id="{CB53D6B4-0361-BB6C-C5DC-375722306B3C}"/>
              </a:ext>
            </a:extLst>
          </p:cNvPr>
          <p:cNvPicPr>
            <a:picLocks noChangeAspect="1"/>
          </p:cNvPicPr>
          <p:nvPr/>
        </p:nvPicPr>
        <p:blipFill>
          <a:blip r:embed="rId3"/>
          <a:stretch>
            <a:fillRect/>
          </a:stretch>
        </p:blipFill>
        <p:spPr>
          <a:xfrm>
            <a:off x="535781" y="1202581"/>
            <a:ext cx="3936208" cy="30693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CC57C233-CE03-D870-7F2F-DFF7326852A9}"/>
            </a:ext>
          </a:extLst>
        </p:cNvPr>
        <p:cNvGrpSpPr/>
        <p:nvPr/>
      </p:nvGrpSpPr>
      <p:grpSpPr>
        <a:xfrm>
          <a:off x="0" y="0"/>
          <a:ext cx="0" cy="0"/>
          <a:chOff x="0" y="0"/>
          <a:chExt cx="0" cy="0"/>
        </a:xfrm>
      </p:grpSpPr>
      <p:sp>
        <p:nvSpPr>
          <p:cNvPr id="86" name="Google Shape;86;p17">
            <a:extLst>
              <a:ext uri="{FF2B5EF4-FFF2-40B4-BE49-F238E27FC236}">
                <a16:creationId xmlns:a16="http://schemas.microsoft.com/office/drawing/2014/main" id="{1BCC34EF-E147-7B81-9187-EEDF5AD9D95D}"/>
              </a:ext>
            </a:extLst>
          </p:cNvPr>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68580" lvl="0" algn="l" rtl="0">
              <a:spcBef>
                <a:spcPts val="0"/>
              </a:spcBef>
              <a:spcAft>
                <a:spcPts val="0"/>
              </a:spcAft>
              <a:buSzPct val="100000"/>
            </a:pPr>
            <a:r>
              <a:rPr lang="en" sz="2200" dirty="0"/>
              <a:t>2.</a:t>
            </a:r>
            <a:r>
              <a:rPr lang="en" dirty="0"/>
              <a:t>  </a:t>
            </a:r>
            <a:r>
              <a:rPr lang="en" sz="2200" dirty="0"/>
              <a:t>How does the average trip duration vary across different age  groups?</a:t>
            </a:r>
            <a:endParaRPr sz="2200" dirty="0"/>
          </a:p>
        </p:txBody>
      </p:sp>
      <p:sp>
        <p:nvSpPr>
          <p:cNvPr id="87" name="Google Shape;87;p17">
            <a:extLst>
              <a:ext uri="{FF2B5EF4-FFF2-40B4-BE49-F238E27FC236}">
                <a16:creationId xmlns:a16="http://schemas.microsoft.com/office/drawing/2014/main" id="{3AD5CEB3-0399-DB51-F5CE-F42F805817F3}"/>
              </a:ext>
            </a:extLst>
          </p:cNvPr>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FF0000"/>
              </a:buClr>
              <a:buSzPts val="1800"/>
              <a:buNone/>
            </a:pPr>
            <a:endParaRPr i="1" dirty="0">
              <a:solidFill>
                <a:srgbClr val="FF0000"/>
              </a:solidFill>
            </a:endParaRPr>
          </a:p>
          <a:p>
            <a:pPr marL="914400" lvl="0" indent="0" algn="l" rtl="0">
              <a:spcBef>
                <a:spcPts val="1200"/>
              </a:spcBef>
              <a:spcAft>
                <a:spcPts val="1200"/>
              </a:spcAft>
              <a:buNone/>
            </a:pPr>
            <a:endParaRPr i="1" dirty="0"/>
          </a:p>
        </p:txBody>
      </p:sp>
      <p:sp>
        <p:nvSpPr>
          <p:cNvPr id="4" name="Text Placeholder 3">
            <a:extLst>
              <a:ext uri="{FF2B5EF4-FFF2-40B4-BE49-F238E27FC236}">
                <a16:creationId xmlns:a16="http://schemas.microsoft.com/office/drawing/2014/main" id="{A7F64BCD-7CA9-2264-AF45-7B1238DA80EA}"/>
              </a:ext>
            </a:extLst>
          </p:cNvPr>
          <p:cNvSpPr>
            <a:spLocks noGrp="1"/>
          </p:cNvSpPr>
          <p:nvPr>
            <p:ph type="body" idx="2"/>
          </p:nvPr>
        </p:nvSpPr>
        <p:spPr/>
        <p:txBody>
          <a:bodyPr/>
          <a:lstStyle/>
          <a:p>
            <a:r>
              <a:rPr lang="en-IN" dirty="0"/>
              <a:t>Seniors (75+) tend to take the longest trips on average, possibly due to leisure or recreational use.</a:t>
            </a:r>
          </a:p>
          <a:p>
            <a:r>
              <a:rPr lang="en-IN" dirty="0"/>
              <a:t>Young adults (25-34) and older adults (65-74) typically have shorter trips on average, which could be due to commuting or quick errands.</a:t>
            </a:r>
          </a:p>
        </p:txBody>
      </p:sp>
      <p:pic>
        <p:nvPicPr>
          <p:cNvPr id="3" name="Picture 2">
            <a:extLst>
              <a:ext uri="{FF2B5EF4-FFF2-40B4-BE49-F238E27FC236}">
                <a16:creationId xmlns:a16="http://schemas.microsoft.com/office/drawing/2014/main" id="{2CCF0C23-23EF-E18D-4D18-55B0905CC085}"/>
              </a:ext>
            </a:extLst>
          </p:cNvPr>
          <p:cNvPicPr>
            <a:picLocks noChangeAspect="1"/>
          </p:cNvPicPr>
          <p:nvPr/>
        </p:nvPicPr>
        <p:blipFill>
          <a:blip r:embed="rId3"/>
          <a:stretch>
            <a:fillRect/>
          </a:stretch>
        </p:blipFill>
        <p:spPr>
          <a:xfrm>
            <a:off x="721518" y="1231851"/>
            <a:ext cx="3779045" cy="3416400"/>
          </a:xfrm>
          <a:prstGeom prst="rect">
            <a:avLst/>
          </a:prstGeom>
        </p:spPr>
      </p:pic>
    </p:spTree>
    <p:extLst>
      <p:ext uri="{BB962C8B-B14F-4D97-AF65-F5344CB8AC3E}">
        <p14:creationId xmlns:p14="http://schemas.microsoft.com/office/powerpoint/2010/main" val="3960990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8389CE0B-C340-B79F-4CA2-E4D07DEAFDCC}"/>
            </a:ext>
          </a:extLst>
        </p:cNvPr>
        <p:cNvGrpSpPr/>
        <p:nvPr/>
      </p:nvGrpSpPr>
      <p:grpSpPr>
        <a:xfrm>
          <a:off x="0" y="0"/>
          <a:ext cx="0" cy="0"/>
          <a:chOff x="0" y="0"/>
          <a:chExt cx="0" cy="0"/>
        </a:xfrm>
      </p:grpSpPr>
      <p:sp>
        <p:nvSpPr>
          <p:cNvPr id="86" name="Google Shape;86;p17">
            <a:extLst>
              <a:ext uri="{FF2B5EF4-FFF2-40B4-BE49-F238E27FC236}">
                <a16:creationId xmlns:a16="http://schemas.microsoft.com/office/drawing/2014/main" id="{3C8F237C-2E8D-98D0-7DF7-76F8ACE0D500}"/>
              </a:ext>
            </a:extLst>
          </p:cNvPr>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68580" lvl="0" algn="l" rtl="0">
              <a:spcBef>
                <a:spcPts val="0"/>
              </a:spcBef>
              <a:spcAft>
                <a:spcPts val="0"/>
              </a:spcAft>
              <a:buSzPct val="100000"/>
            </a:pPr>
            <a:r>
              <a:rPr lang="en" sz="2200" dirty="0"/>
              <a:t>3.   </a:t>
            </a:r>
            <a:r>
              <a:rPr lang="en" dirty="0"/>
              <a:t>Which age group rents the most bikes?</a:t>
            </a:r>
            <a:endParaRPr dirty="0"/>
          </a:p>
        </p:txBody>
      </p:sp>
      <p:sp>
        <p:nvSpPr>
          <p:cNvPr id="87" name="Google Shape;87;p17">
            <a:extLst>
              <a:ext uri="{FF2B5EF4-FFF2-40B4-BE49-F238E27FC236}">
                <a16:creationId xmlns:a16="http://schemas.microsoft.com/office/drawing/2014/main" id="{328442F4-DECB-3C37-ED8B-0D94DD073F2A}"/>
              </a:ext>
            </a:extLst>
          </p:cNvPr>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FF0000"/>
              </a:buClr>
              <a:buSzPts val="1800"/>
              <a:buNone/>
            </a:pPr>
            <a:endParaRPr i="1" dirty="0">
              <a:solidFill>
                <a:srgbClr val="FF0000"/>
              </a:solidFill>
            </a:endParaRPr>
          </a:p>
          <a:p>
            <a:pPr marL="914400" lvl="0" indent="0" algn="l" rtl="0">
              <a:spcBef>
                <a:spcPts val="1200"/>
              </a:spcBef>
              <a:spcAft>
                <a:spcPts val="1200"/>
              </a:spcAft>
              <a:buNone/>
            </a:pPr>
            <a:endParaRPr i="1" dirty="0"/>
          </a:p>
        </p:txBody>
      </p:sp>
      <p:sp>
        <p:nvSpPr>
          <p:cNvPr id="4" name="Text Placeholder 3">
            <a:extLst>
              <a:ext uri="{FF2B5EF4-FFF2-40B4-BE49-F238E27FC236}">
                <a16:creationId xmlns:a16="http://schemas.microsoft.com/office/drawing/2014/main" id="{5EAA55AA-D73A-E116-8B83-F04EDD03648A}"/>
              </a:ext>
            </a:extLst>
          </p:cNvPr>
          <p:cNvSpPr>
            <a:spLocks noGrp="1"/>
          </p:cNvSpPr>
          <p:nvPr>
            <p:ph type="body" idx="2"/>
          </p:nvPr>
        </p:nvSpPr>
        <p:spPr/>
        <p:txBody>
          <a:bodyPr/>
          <a:lstStyle/>
          <a:p>
            <a:r>
              <a:rPr lang="en-IN" dirty="0"/>
              <a:t>The 35-44 age group rents the most bikes on Citi Bike. </a:t>
            </a:r>
          </a:p>
          <a:p>
            <a:r>
              <a:rPr lang="en-IN" dirty="0"/>
              <a:t>This group is the most active, likely using the service frequently for commuting, errands, or leisure activities.</a:t>
            </a:r>
          </a:p>
        </p:txBody>
      </p:sp>
      <p:pic>
        <p:nvPicPr>
          <p:cNvPr id="3" name="Picture 2">
            <a:extLst>
              <a:ext uri="{FF2B5EF4-FFF2-40B4-BE49-F238E27FC236}">
                <a16:creationId xmlns:a16="http://schemas.microsoft.com/office/drawing/2014/main" id="{5613E3E2-D927-9069-EDDE-5546BD308FE9}"/>
              </a:ext>
            </a:extLst>
          </p:cNvPr>
          <p:cNvPicPr>
            <a:picLocks noChangeAspect="1"/>
          </p:cNvPicPr>
          <p:nvPr/>
        </p:nvPicPr>
        <p:blipFill>
          <a:blip r:embed="rId3"/>
          <a:stretch>
            <a:fillRect/>
          </a:stretch>
        </p:blipFill>
        <p:spPr>
          <a:xfrm>
            <a:off x="507207" y="1152475"/>
            <a:ext cx="4064793" cy="3533775"/>
          </a:xfrm>
          <a:prstGeom prst="rect">
            <a:avLst/>
          </a:prstGeom>
        </p:spPr>
      </p:pic>
    </p:spTree>
    <p:extLst>
      <p:ext uri="{BB962C8B-B14F-4D97-AF65-F5344CB8AC3E}">
        <p14:creationId xmlns:p14="http://schemas.microsoft.com/office/powerpoint/2010/main" val="24708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A2A9E825-8B35-5F8B-B821-F3EEECB655D5}"/>
            </a:ext>
          </a:extLst>
        </p:cNvPr>
        <p:cNvGrpSpPr/>
        <p:nvPr/>
      </p:nvGrpSpPr>
      <p:grpSpPr>
        <a:xfrm>
          <a:off x="0" y="0"/>
          <a:ext cx="0" cy="0"/>
          <a:chOff x="0" y="0"/>
          <a:chExt cx="0" cy="0"/>
        </a:xfrm>
      </p:grpSpPr>
      <p:sp>
        <p:nvSpPr>
          <p:cNvPr id="86" name="Google Shape;86;p17">
            <a:extLst>
              <a:ext uri="{FF2B5EF4-FFF2-40B4-BE49-F238E27FC236}">
                <a16:creationId xmlns:a16="http://schemas.microsoft.com/office/drawing/2014/main" id="{72011EB6-E4F8-E76E-16C7-0AE3530585AB}"/>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68580" lvl="0" algn="l" rtl="0">
              <a:spcBef>
                <a:spcPts val="0"/>
              </a:spcBef>
              <a:spcAft>
                <a:spcPts val="0"/>
              </a:spcAft>
              <a:buSzPct val="100000"/>
            </a:pPr>
            <a:r>
              <a:rPr lang="en" sz="2000" dirty="0">
                <a:latin typeface="Oswald"/>
                <a:ea typeface="Oswald"/>
                <a:cs typeface="Oswald"/>
                <a:sym typeface="Oswald"/>
              </a:rPr>
              <a:t>4.  How does bike rental vary across the two user groups (one-time users vs long-term subscribers) on different days of the week?</a:t>
            </a:r>
            <a:endParaRPr sz="2000" dirty="0"/>
          </a:p>
        </p:txBody>
      </p:sp>
      <p:sp>
        <p:nvSpPr>
          <p:cNvPr id="87" name="Google Shape;87;p17">
            <a:extLst>
              <a:ext uri="{FF2B5EF4-FFF2-40B4-BE49-F238E27FC236}">
                <a16:creationId xmlns:a16="http://schemas.microsoft.com/office/drawing/2014/main" id="{4DC48F04-9E96-C66B-3166-BCE11BC78878}"/>
              </a:ext>
            </a:extLst>
          </p:cNvPr>
          <p:cNvSpPr txBox="1">
            <a:spLocks noGrp="1"/>
          </p:cNvSpPr>
          <p:nvPr>
            <p:ph type="body" idx="1"/>
          </p:nvPr>
        </p:nvSpPr>
        <p:spPr>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Clr>
                <a:srgbClr val="FF0000"/>
              </a:buClr>
              <a:buSzPts val="1800"/>
              <a:buNone/>
            </a:pPr>
            <a:endParaRPr i="1" dirty="0">
              <a:solidFill>
                <a:srgbClr val="FF0000"/>
              </a:solidFill>
            </a:endParaRPr>
          </a:p>
          <a:p>
            <a:pPr marL="914400" lvl="0" indent="0" algn="l" rtl="0">
              <a:spcBef>
                <a:spcPts val="1200"/>
              </a:spcBef>
              <a:spcAft>
                <a:spcPts val="1200"/>
              </a:spcAft>
              <a:buNone/>
            </a:pPr>
            <a:endParaRPr i="1" dirty="0"/>
          </a:p>
        </p:txBody>
      </p:sp>
      <p:sp>
        <p:nvSpPr>
          <p:cNvPr id="4" name="Text Placeholder 3">
            <a:extLst>
              <a:ext uri="{FF2B5EF4-FFF2-40B4-BE49-F238E27FC236}">
                <a16:creationId xmlns:a16="http://schemas.microsoft.com/office/drawing/2014/main" id="{8762E001-1157-382A-A3B6-3440C3F326D6}"/>
              </a:ext>
            </a:extLst>
          </p:cNvPr>
          <p:cNvSpPr>
            <a:spLocks noGrp="1"/>
          </p:cNvSpPr>
          <p:nvPr>
            <p:ph type="body" idx="2"/>
          </p:nvPr>
        </p:nvSpPr>
        <p:spPr/>
        <p:txBody>
          <a:bodyPr/>
          <a:lstStyle/>
          <a:p>
            <a:pPr marL="139700" indent="0">
              <a:buNone/>
            </a:pPr>
            <a:r>
              <a:rPr lang="en-IN" b="1" dirty="0"/>
              <a:t>Long-Term Subscribers</a:t>
            </a:r>
            <a:r>
              <a:rPr lang="en-IN" dirty="0"/>
              <a:t>: </a:t>
            </a:r>
          </a:p>
          <a:p>
            <a:pPr>
              <a:buFont typeface="Arial" panose="020B0604020202020204" pitchFamily="34" charset="0"/>
              <a:buChar char="•"/>
            </a:pPr>
            <a:r>
              <a:rPr lang="en-IN" dirty="0"/>
              <a:t>They are more active on weekdays, using Citi Bike primarily for commuting or regular trips. This group tends to have a more consistent and predictable usage pattern.</a:t>
            </a:r>
          </a:p>
          <a:p>
            <a:pPr marL="139700" indent="0">
              <a:buNone/>
            </a:pPr>
            <a:r>
              <a:rPr lang="en-IN" b="1" dirty="0"/>
              <a:t>One-Time Users</a:t>
            </a:r>
            <a:r>
              <a:rPr lang="en-IN" dirty="0"/>
              <a:t>: </a:t>
            </a:r>
          </a:p>
          <a:p>
            <a:pPr>
              <a:buFont typeface="Arial" panose="020B0604020202020204" pitchFamily="34" charset="0"/>
              <a:buChar char="•"/>
            </a:pPr>
            <a:r>
              <a:rPr lang="en-IN" dirty="0"/>
              <a:t>They are more active on weekends, often using the service for leisure or tourist activities. Their trips are less frequent but tend to be clustered around weekends when people are more likely to engage in recreational activities.</a:t>
            </a:r>
          </a:p>
        </p:txBody>
      </p:sp>
      <p:pic>
        <p:nvPicPr>
          <p:cNvPr id="3" name="Picture 2">
            <a:extLst>
              <a:ext uri="{FF2B5EF4-FFF2-40B4-BE49-F238E27FC236}">
                <a16:creationId xmlns:a16="http://schemas.microsoft.com/office/drawing/2014/main" id="{DF11926F-7CB6-2BAA-2796-74FE66CF48F9}"/>
              </a:ext>
            </a:extLst>
          </p:cNvPr>
          <p:cNvPicPr>
            <a:picLocks noChangeAspect="1"/>
          </p:cNvPicPr>
          <p:nvPr/>
        </p:nvPicPr>
        <p:blipFill>
          <a:blip r:embed="rId3"/>
          <a:stretch>
            <a:fillRect/>
          </a:stretch>
        </p:blipFill>
        <p:spPr>
          <a:xfrm>
            <a:off x="478631" y="1283494"/>
            <a:ext cx="4093369" cy="3414981"/>
          </a:xfrm>
          <a:prstGeom prst="rect">
            <a:avLst/>
          </a:prstGeom>
        </p:spPr>
      </p:pic>
    </p:spTree>
    <p:extLst>
      <p:ext uri="{BB962C8B-B14F-4D97-AF65-F5344CB8AC3E}">
        <p14:creationId xmlns:p14="http://schemas.microsoft.com/office/powerpoint/2010/main" val="340380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767</Words>
  <Application>Microsoft Office PowerPoint</Application>
  <PresentationFormat>On-screen Show (16:9)</PresentationFormat>
  <Paragraphs>55</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Oswald</vt:lpstr>
      <vt:lpstr>Nunito Light</vt:lpstr>
      <vt:lpstr>Roboto</vt:lpstr>
      <vt:lpstr>Arial</vt:lpstr>
      <vt:lpstr>Oswald Medium</vt:lpstr>
      <vt:lpstr>Roboto Light</vt:lpstr>
      <vt:lpstr>Simple Light</vt:lpstr>
      <vt:lpstr>Citi Bike Data Analysis</vt:lpstr>
      <vt:lpstr>Project Goal:</vt:lpstr>
      <vt:lpstr>Key questions:</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vt:lpstr>
      <vt:lpstr>Summary </vt:lpstr>
      <vt:lpstr>Summary of findings:</vt:lpstr>
      <vt:lpstr>Actions &amp; Recommendations</vt:lpstr>
      <vt:lpstr>Recommended actions: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Muthyala Chaitrika</cp:lastModifiedBy>
  <cp:revision>16</cp:revision>
  <dcterms:modified xsi:type="dcterms:W3CDTF">2025-04-05T09:10:37Z</dcterms:modified>
</cp:coreProperties>
</file>