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5113000" cy="21374100"/>
  <p:notesSz cx="6858000" cy="9144000"/>
  <p:embeddedFontLst>
    <p:embeddedFont>
      <p:font typeface="DM Sans Bold" charset="1" panose="00000000000000000000"/>
      <p:regular r:id="rId7"/>
    </p:embeddedFont>
    <p:embeddedFont>
      <p:font typeface="DM Sans" charset="1" panose="00000000000000000000"/>
      <p:regular r:id="rId8"/>
    </p:embeddedFont>
    <p:embeddedFont>
      <p:font typeface="League Gothic" charset="1" panose="00000500000000000000"/>
      <p:regular r:id="rId9"/>
    </p:embeddedFont>
    <p:embeddedFont>
      <p:font typeface="Garet Bold" charset="1" panose="000000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36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2006" y="7061358"/>
            <a:ext cx="12096000" cy="5898371"/>
            <a:chOff x="0" y="0"/>
            <a:chExt cx="2167467" cy="10569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67467" cy="1056922"/>
            </a:xfrm>
            <a:custGeom>
              <a:avLst/>
              <a:gdLst/>
              <a:ahLst/>
              <a:cxnLst/>
              <a:rect r="r" b="b" t="t" l="l"/>
              <a:pathLst>
                <a:path h="1056922" w="2167467">
                  <a:moveTo>
                    <a:pt x="0" y="0"/>
                  </a:moveTo>
                  <a:lnTo>
                    <a:pt x="2167467" y="0"/>
                  </a:lnTo>
                  <a:lnTo>
                    <a:pt x="2167467" y="1056922"/>
                  </a:lnTo>
                  <a:lnTo>
                    <a:pt x="0" y="1056922"/>
                  </a:lnTo>
                  <a:close/>
                </a:path>
              </a:pathLst>
            </a:custGeom>
            <a:solidFill>
              <a:srgbClr val="1D213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167467" cy="11235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1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12000" y="7061358"/>
            <a:ext cx="5119735" cy="7980563"/>
            <a:chOff x="0" y="0"/>
            <a:chExt cx="6826313" cy="10640751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27179" t="13678" r="21597" b="33123"/>
            <a:stretch>
              <a:fillRect/>
            </a:stretch>
          </p:blipFill>
          <p:spPr>
            <a:xfrm flipH="false" flipV="false">
              <a:off x="0" y="0"/>
              <a:ext cx="6826313" cy="10640751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-137962" y="16132862"/>
            <a:ext cx="15395923" cy="5399202"/>
            <a:chOff x="0" y="0"/>
            <a:chExt cx="2758776" cy="96747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58776" cy="967476"/>
            </a:xfrm>
            <a:custGeom>
              <a:avLst/>
              <a:gdLst/>
              <a:ahLst/>
              <a:cxnLst/>
              <a:rect r="r" b="b" t="t" l="l"/>
              <a:pathLst>
                <a:path h="967476" w="2758776">
                  <a:moveTo>
                    <a:pt x="0" y="0"/>
                  </a:moveTo>
                  <a:lnTo>
                    <a:pt x="2758776" y="0"/>
                  </a:lnTo>
                  <a:lnTo>
                    <a:pt x="2758776" y="967476"/>
                  </a:lnTo>
                  <a:lnTo>
                    <a:pt x="0" y="967476"/>
                  </a:lnTo>
                  <a:close/>
                </a:path>
              </a:pathLst>
            </a:custGeom>
            <a:solidFill>
              <a:srgbClr val="1D213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2758776" cy="10341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18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256562" y="16903957"/>
            <a:ext cx="8606876" cy="2415189"/>
            <a:chOff x="0" y="0"/>
            <a:chExt cx="1742381" cy="4889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42381" cy="488932"/>
            </a:xfrm>
            <a:custGeom>
              <a:avLst/>
              <a:gdLst/>
              <a:ahLst/>
              <a:cxnLst/>
              <a:rect r="r" b="b" t="t" l="l"/>
              <a:pathLst>
                <a:path h="488932" w="1742381">
                  <a:moveTo>
                    <a:pt x="0" y="0"/>
                  </a:moveTo>
                  <a:lnTo>
                    <a:pt x="1742381" y="0"/>
                  </a:lnTo>
                  <a:lnTo>
                    <a:pt x="1742381" y="488932"/>
                  </a:lnTo>
                  <a:lnTo>
                    <a:pt x="0" y="488932"/>
                  </a:lnTo>
                  <a:close/>
                </a:path>
              </a:pathLst>
            </a:custGeom>
            <a:solidFill>
              <a:srgbClr val="FAD02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742381" cy="555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60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 rot="0">
            <a:off x="1512000" y="6214767"/>
            <a:ext cx="12096000" cy="0"/>
          </a:xfrm>
          <a:prstGeom prst="line">
            <a:avLst/>
          </a:prstGeom>
          <a:ln cap="flat" w="19050">
            <a:solidFill>
              <a:srgbClr val="E9EAE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7674265" y="13780088"/>
            <a:ext cx="416805" cy="463117"/>
          </a:xfrm>
          <a:custGeom>
            <a:avLst/>
            <a:gdLst/>
            <a:ahLst/>
            <a:cxnLst/>
            <a:rect r="r" b="b" t="t" l="l"/>
            <a:pathLst>
              <a:path h="463117" w="416805">
                <a:moveTo>
                  <a:pt x="0" y="0"/>
                </a:moveTo>
                <a:lnTo>
                  <a:pt x="416806" y="0"/>
                </a:lnTo>
                <a:lnTo>
                  <a:pt x="416806" y="463117"/>
                </a:lnTo>
                <a:lnTo>
                  <a:pt x="0" y="4631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663476" y="14581565"/>
            <a:ext cx="438384" cy="438384"/>
          </a:xfrm>
          <a:custGeom>
            <a:avLst/>
            <a:gdLst/>
            <a:ahLst/>
            <a:cxnLst/>
            <a:rect r="r" b="b" t="t" l="l"/>
            <a:pathLst>
              <a:path h="438384" w="438384">
                <a:moveTo>
                  <a:pt x="0" y="0"/>
                </a:moveTo>
                <a:lnTo>
                  <a:pt x="438384" y="0"/>
                </a:lnTo>
                <a:lnTo>
                  <a:pt x="438384" y="438385"/>
                </a:lnTo>
                <a:lnTo>
                  <a:pt x="0" y="4383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1741343" y="18065593"/>
            <a:ext cx="3206763" cy="1253553"/>
          </a:xfrm>
          <a:custGeom>
            <a:avLst/>
            <a:gdLst/>
            <a:ahLst/>
            <a:cxnLst/>
            <a:rect r="r" b="b" t="t" l="l"/>
            <a:pathLst>
              <a:path h="1253553" w="3206763">
                <a:moveTo>
                  <a:pt x="0" y="0"/>
                </a:moveTo>
                <a:lnTo>
                  <a:pt x="3206763" y="0"/>
                </a:lnTo>
                <a:lnTo>
                  <a:pt x="3206763" y="1253552"/>
                </a:lnTo>
                <a:lnTo>
                  <a:pt x="0" y="12535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658466" y="18065593"/>
            <a:ext cx="3206763" cy="1253553"/>
          </a:xfrm>
          <a:custGeom>
            <a:avLst/>
            <a:gdLst/>
            <a:ahLst/>
            <a:cxnLst/>
            <a:rect r="r" b="b" t="t" l="l"/>
            <a:pathLst>
              <a:path h="1253553" w="3206763">
                <a:moveTo>
                  <a:pt x="0" y="0"/>
                </a:moveTo>
                <a:lnTo>
                  <a:pt x="3206763" y="0"/>
                </a:lnTo>
                <a:lnTo>
                  <a:pt x="3206763" y="1253552"/>
                </a:lnTo>
                <a:lnTo>
                  <a:pt x="0" y="12535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738127" y="-528539"/>
            <a:ext cx="3537367" cy="3537367"/>
          </a:xfrm>
          <a:custGeom>
            <a:avLst/>
            <a:gdLst/>
            <a:ahLst/>
            <a:cxnLst/>
            <a:rect r="r" b="b" t="t" l="l"/>
            <a:pathLst>
              <a:path h="3537367" w="3537367">
                <a:moveTo>
                  <a:pt x="0" y="0"/>
                </a:moveTo>
                <a:lnTo>
                  <a:pt x="3537367" y="0"/>
                </a:lnTo>
                <a:lnTo>
                  <a:pt x="3537367" y="3537367"/>
                </a:lnTo>
                <a:lnTo>
                  <a:pt x="0" y="35373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0">
            <a:off x="12320491" y="-528539"/>
            <a:ext cx="3537367" cy="3537367"/>
          </a:xfrm>
          <a:custGeom>
            <a:avLst/>
            <a:gdLst/>
            <a:ahLst/>
            <a:cxnLst/>
            <a:rect r="r" b="b" t="t" l="l"/>
            <a:pathLst>
              <a:path h="3537367" w="3537367">
                <a:moveTo>
                  <a:pt x="3537367" y="0"/>
                </a:moveTo>
                <a:lnTo>
                  <a:pt x="0" y="0"/>
                </a:lnTo>
                <a:lnTo>
                  <a:pt x="0" y="3537367"/>
                </a:lnTo>
                <a:lnTo>
                  <a:pt x="3537367" y="3537367"/>
                </a:lnTo>
                <a:lnTo>
                  <a:pt x="3537367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587065" y="17289822"/>
            <a:ext cx="8098441" cy="1625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8"/>
              </a:lnSpc>
              <a:spcBef>
                <a:spcPct val="0"/>
              </a:spcBef>
            </a:pPr>
            <a:r>
              <a:rPr lang="en-US" b="true" sz="3084">
                <a:solidFill>
                  <a:srgbClr val="333652"/>
                </a:solidFill>
                <a:latin typeface="DM Sans Bold"/>
                <a:ea typeface="DM Sans Bold"/>
                <a:cs typeface="DM Sans Bold"/>
                <a:sym typeface="DM Sans Bold"/>
              </a:rPr>
              <a:t>JOIN US FOR AN INSIGHTFUL WALKTHROUGH ON CLIENT ONBOARDING IN PRIVATE BANKING!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636285" y="8488005"/>
            <a:ext cx="2859881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E9EAEC"/>
                </a:solidFill>
                <a:latin typeface="DM Sans"/>
                <a:ea typeface="DM Sans"/>
                <a:cs typeface="DM Sans"/>
                <a:sym typeface="DM Sans"/>
              </a:rPr>
              <a:t>Keynote Speaker: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380615" y="13704723"/>
            <a:ext cx="2436971" cy="548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0"/>
              </a:lnSpc>
              <a:spcBef>
                <a:spcPct val="0"/>
              </a:spcBef>
            </a:pPr>
            <a:r>
              <a:rPr lang="en-US" b="true" sz="3171">
                <a:solidFill>
                  <a:srgbClr val="E9EAEC"/>
                </a:solidFill>
                <a:latin typeface="DM Sans Bold"/>
                <a:ea typeface="DM Sans Bold"/>
                <a:cs typeface="DM Sans Bold"/>
                <a:sym typeface="DM Sans Bold"/>
              </a:rPr>
              <a:t>3 April, 2025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380615" y="14493834"/>
            <a:ext cx="4171844" cy="548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0"/>
              </a:lnSpc>
              <a:spcBef>
                <a:spcPct val="0"/>
              </a:spcBef>
            </a:pPr>
            <a:r>
              <a:rPr lang="en-US" b="true" sz="3171">
                <a:solidFill>
                  <a:srgbClr val="E9EAEC"/>
                </a:solidFill>
                <a:latin typeface="DM Sans Bold"/>
                <a:ea typeface="DM Sans Bold"/>
                <a:cs typeface="DM Sans Bold"/>
                <a:sym typeface="DM Sans Bold"/>
              </a:rPr>
              <a:t>04:30 PM – 05:30 PM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539194" y="9548234"/>
            <a:ext cx="4024804" cy="1907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91"/>
              </a:lnSpc>
            </a:pPr>
            <a:r>
              <a:rPr lang="en-US" sz="7840" b="true">
                <a:solidFill>
                  <a:srgbClr val="FAD02C"/>
                </a:solidFill>
                <a:latin typeface="DM Sans Bold"/>
                <a:ea typeface="DM Sans Bold"/>
                <a:cs typeface="DM Sans Bold"/>
                <a:sym typeface="DM Sans Bold"/>
              </a:rPr>
              <a:t>Shrutika</a:t>
            </a:r>
          </a:p>
          <a:p>
            <a:pPr algn="l">
              <a:lnSpc>
                <a:spcPts val="7291"/>
              </a:lnSpc>
            </a:pPr>
            <a:r>
              <a:rPr lang="en-US" sz="7840" b="true">
                <a:solidFill>
                  <a:srgbClr val="FAD02C"/>
                </a:solidFill>
                <a:latin typeface="DM Sans Bold"/>
                <a:ea typeface="DM Sans Bold"/>
                <a:cs typeface="DM Sans Bold"/>
                <a:sym typeface="DM Sans Bold"/>
              </a:rPr>
              <a:t>Dokania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858483" y="19871595"/>
            <a:ext cx="1136142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894">
                <a:solidFill>
                  <a:srgbClr val="E9EAEC"/>
                </a:solidFill>
                <a:latin typeface="DM Sans"/>
                <a:ea typeface="DM Sans"/>
                <a:cs typeface="DM Sans"/>
                <a:sym typeface="DM Sans"/>
              </a:rPr>
              <a:t>DON'T MISS OUT—MARK YOUR CALENDAR!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461726" y="2932628"/>
            <a:ext cx="10841885" cy="810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78"/>
              </a:lnSpc>
              <a:spcBef>
                <a:spcPct val="0"/>
              </a:spcBef>
            </a:pPr>
            <a:r>
              <a:rPr lang="en-US" b="true" sz="4841" spc="576">
                <a:solidFill>
                  <a:srgbClr val="FAD02C"/>
                </a:solidFill>
                <a:latin typeface="DM Sans Bold"/>
                <a:ea typeface="DM Sans Bold"/>
                <a:cs typeface="DM Sans Bold"/>
                <a:sym typeface="DM Sans Bold"/>
              </a:rPr>
              <a:t>FUNCTIONAL GUILD PRESENTS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345415" y="1247967"/>
            <a:ext cx="11074507" cy="160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05"/>
              </a:lnSpc>
            </a:pPr>
            <a:r>
              <a:rPr lang="en-US" sz="11514">
                <a:solidFill>
                  <a:srgbClr val="E9EAEC"/>
                </a:solidFill>
                <a:latin typeface="League Gothic"/>
                <a:ea typeface="League Gothic"/>
                <a:cs typeface="League Gothic"/>
                <a:sym typeface="League Gothic"/>
              </a:rPr>
              <a:t>RETAIL &amp; PRIVATE BANKING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178686" y="4274714"/>
            <a:ext cx="9407964" cy="1447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true">
                <a:solidFill>
                  <a:srgbClr val="E9EAEC"/>
                </a:solidFill>
                <a:latin typeface="Garet Bold"/>
                <a:ea typeface="Garet Bold"/>
                <a:cs typeface="Garet Bold"/>
                <a:sym typeface="Garet Bold"/>
              </a:rPr>
              <a:t>Session on Private Banking: </a:t>
            </a:r>
          </a:p>
          <a:p>
            <a:pPr algn="l">
              <a:lnSpc>
                <a:spcPts val="5740"/>
              </a:lnSpc>
              <a:spcBef>
                <a:spcPct val="0"/>
              </a:spcBef>
            </a:pPr>
            <a:r>
              <a:rPr lang="en-US" b="true" sz="4100">
                <a:solidFill>
                  <a:srgbClr val="E9EAEC"/>
                </a:solidFill>
                <a:latin typeface="Garet Bold"/>
                <a:ea typeface="Garet Bold"/>
                <a:cs typeface="Garet Bold"/>
                <a:sym typeface="Garet Bold"/>
              </a:rPr>
              <a:t>"Client Onboarding Walkthrough"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DAGivNo6Oc4</dc:identifier>
  <dcterms:modified xsi:type="dcterms:W3CDTF">2011-08-01T06:04:30Z</dcterms:modified>
  <cp:revision>1</cp:revision>
  <dc:title>Purple and Yellow Modern Tips Successful Businesswoman Workshop Poster</dc:title>
</cp:coreProperties>
</file>