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Lst>
  <p:sldSz cx="21374100" cy="15113000"/>
  <p:notesSz cx="6858000" cy="9144000"/>
  <p:embeddedFontLst>
    <p:embeddedFont>
      <p:font typeface="Source Sans Pro" charset="1" panose="020B0503030403020204"/>
      <p:regular r:id="rId7"/>
    </p:embeddedFont>
    <p:embeddedFont>
      <p:font typeface="Public Sans Bold" charset="1" panose="00000000000000000000"/>
      <p:regular r:id="rId8"/>
    </p:embeddedFont>
    <p:embeddedFont>
      <p:font typeface="Symphony" charset="1" panose="02020500000000000000"/>
      <p:regular r:id="rId9"/>
    </p:embeddedFont>
    <p:embeddedFont>
      <p:font typeface="Source Sans Pro Bold" charset="1" panose="020B0703030403020204"/>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825321" y="-177063"/>
            <a:ext cx="30862343" cy="15474126"/>
            <a:chOff x="0" y="0"/>
            <a:chExt cx="41149790" cy="20632168"/>
          </a:xfrm>
        </p:grpSpPr>
        <p:sp>
          <p:nvSpPr>
            <p:cNvPr name="Freeform 3" id="3"/>
            <p:cNvSpPr/>
            <p:nvPr/>
          </p:nvSpPr>
          <p:spPr>
            <a:xfrm flipH="false" flipV="false" rot="0">
              <a:off x="0" y="0"/>
              <a:ext cx="20632168" cy="20632168"/>
            </a:xfrm>
            <a:custGeom>
              <a:avLst/>
              <a:gdLst/>
              <a:ahLst/>
              <a:cxnLst/>
              <a:rect r="r" b="b" t="t" l="l"/>
              <a:pathLst>
                <a:path h="20632168" w="20632168">
                  <a:moveTo>
                    <a:pt x="0" y="0"/>
                  </a:moveTo>
                  <a:lnTo>
                    <a:pt x="20632168" y="0"/>
                  </a:lnTo>
                  <a:lnTo>
                    <a:pt x="20632168" y="20632168"/>
                  </a:lnTo>
                  <a:lnTo>
                    <a:pt x="0" y="20632168"/>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20517622" y="0"/>
              <a:ext cx="20632168" cy="20632168"/>
            </a:xfrm>
            <a:custGeom>
              <a:avLst/>
              <a:gdLst/>
              <a:ahLst/>
              <a:cxnLst/>
              <a:rect r="r" b="b" t="t" l="l"/>
              <a:pathLst>
                <a:path h="20632168" w="20632168">
                  <a:moveTo>
                    <a:pt x="0" y="0"/>
                  </a:moveTo>
                  <a:lnTo>
                    <a:pt x="20632168" y="0"/>
                  </a:lnTo>
                  <a:lnTo>
                    <a:pt x="20632168" y="20632168"/>
                  </a:lnTo>
                  <a:lnTo>
                    <a:pt x="0" y="20632168"/>
                  </a:lnTo>
                  <a:lnTo>
                    <a:pt x="0" y="0"/>
                  </a:lnTo>
                  <a:close/>
                </a:path>
              </a:pathLst>
            </a:custGeom>
            <a:blipFill>
              <a:blip r:embed="rId2">
                <a:alphaModFix amt="5000"/>
                <a:extLst>
                  <a:ext uri="{96DAC541-7B7A-43D3-8B79-37D633B846F1}">
                    <asvg:svgBlip xmlns:asvg="http://schemas.microsoft.com/office/drawing/2016/SVG/main" r:embed="rId3"/>
                  </a:ext>
                </a:extLst>
              </a:blip>
              <a:stretch>
                <a:fillRect l="0" t="0" r="0" b="0"/>
              </a:stretch>
            </a:blipFill>
          </p:spPr>
        </p:sp>
      </p:grpSp>
      <p:sp>
        <p:nvSpPr>
          <p:cNvPr name="Freeform 5" id="5"/>
          <p:cNvSpPr/>
          <p:nvPr/>
        </p:nvSpPr>
        <p:spPr>
          <a:xfrm flipH="false" flipV="false" rot="-1864750">
            <a:off x="8512673" y="4343655"/>
            <a:ext cx="22015479" cy="18653115"/>
          </a:xfrm>
          <a:custGeom>
            <a:avLst/>
            <a:gdLst/>
            <a:ahLst/>
            <a:cxnLst/>
            <a:rect r="r" b="b" t="t" l="l"/>
            <a:pathLst>
              <a:path h="18653115" w="22015479">
                <a:moveTo>
                  <a:pt x="0" y="0"/>
                </a:moveTo>
                <a:lnTo>
                  <a:pt x="22015479" y="0"/>
                </a:lnTo>
                <a:lnTo>
                  <a:pt x="22015479" y="18653115"/>
                </a:lnTo>
                <a:lnTo>
                  <a:pt x="0" y="186531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4864937" y="-6025993"/>
            <a:ext cx="12575790" cy="10655124"/>
          </a:xfrm>
          <a:custGeom>
            <a:avLst/>
            <a:gdLst/>
            <a:ahLst/>
            <a:cxnLst/>
            <a:rect r="r" b="b" t="t" l="l"/>
            <a:pathLst>
              <a:path h="10655124" w="12575790">
                <a:moveTo>
                  <a:pt x="0" y="0"/>
                </a:moveTo>
                <a:lnTo>
                  <a:pt x="12575790" y="0"/>
                </a:lnTo>
                <a:lnTo>
                  <a:pt x="12575790" y="10655123"/>
                </a:lnTo>
                <a:lnTo>
                  <a:pt x="0" y="106551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a:grpSpLocks noChangeAspect="true"/>
          </p:cNvGrpSpPr>
          <p:nvPr/>
        </p:nvGrpSpPr>
        <p:grpSpPr>
          <a:xfrm rot="0">
            <a:off x="12006097" y="3858994"/>
            <a:ext cx="7353431" cy="7353431"/>
            <a:chOff x="0" y="0"/>
            <a:chExt cx="14840029" cy="14840029"/>
          </a:xfrm>
        </p:grpSpPr>
        <p:sp>
          <p:nvSpPr>
            <p:cNvPr name="Freeform 8" id="8"/>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2F2923"/>
            </a:solidFill>
          </p:spPr>
        </p:sp>
        <p:sp>
          <p:nvSpPr>
            <p:cNvPr name="Freeform 9" id="9"/>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FFFFFF"/>
            </a:solidFill>
          </p:spPr>
        </p:sp>
        <p:sp>
          <p:nvSpPr>
            <p:cNvPr name="Freeform 10" id="10"/>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6"/>
              <a:stretch>
                <a:fillRect l="-44883" t="0" r="-4540" b="0"/>
              </a:stretch>
            </a:blipFill>
          </p:spPr>
        </p:sp>
      </p:grpSp>
      <p:grpSp>
        <p:nvGrpSpPr>
          <p:cNvPr name="Group 11" id="11"/>
          <p:cNvGrpSpPr/>
          <p:nvPr/>
        </p:nvGrpSpPr>
        <p:grpSpPr>
          <a:xfrm rot="0">
            <a:off x="3346887" y="10906967"/>
            <a:ext cx="4617528" cy="1033722"/>
            <a:chOff x="0" y="0"/>
            <a:chExt cx="827409" cy="185231"/>
          </a:xfrm>
        </p:grpSpPr>
        <p:sp>
          <p:nvSpPr>
            <p:cNvPr name="Freeform 12" id="12"/>
            <p:cNvSpPr/>
            <p:nvPr/>
          </p:nvSpPr>
          <p:spPr>
            <a:xfrm flipH="false" flipV="false" rot="0">
              <a:off x="0" y="0"/>
              <a:ext cx="827409" cy="185231"/>
            </a:xfrm>
            <a:custGeom>
              <a:avLst/>
              <a:gdLst/>
              <a:ahLst/>
              <a:cxnLst/>
              <a:rect r="r" b="b" t="t" l="l"/>
              <a:pathLst>
                <a:path h="185231" w="827409">
                  <a:moveTo>
                    <a:pt x="0" y="0"/>
                  </a:moveTo>
                  <a:lnTo>
                    <a:pt x="827409" y="0"/>
                  </a:lnTo>
                  <a:lnTo>
                    <a:pt x="827409" y="185231"/>
                  </a:lnTo>
                  <a:lnTo>
                    <a:pt x="0" y="185231"/>
                  </a:lnTo>
                  <a:close/>
                </a:path>
              </a:pathLst>
            </a:custGeom>
            <a:solidFill>
              <a:srgbClr val="DEAC78"/>
            </a:solidFill>
          </p:spPr>
        </p:sp>
        <p:sp>
          <p:nvSpPr>
            <p:cNvPr name="TextBox 13" id="13"/>
            <p:cNvSpPr txBox="true"/>
            <p:nvPr/>
          </p:nvSpPr>
          <p:spPr>
            <a:xfrm>
              <a:off x="0" y="-76200"/>
              <a:ext cx="827409" cy="261431"/>
            </a:xfrm>
            <a:prstGeom prst="rect">
              <a:avLst/>
            </a:prstGeom>
          </p:spPr>
          <p:txBody>
            <a:bodyPr anchor="ctr" rtlCol="false" tIns="76364" lIns="76364" bIns="76364" rIns="76364"/>
            <a:lstStyle/>
            <a:p>
              <a:pPr algn="ctr">
                <a:lnSpc>
                  <a:spcPts val="3448"/>
                </a:lnSpc>
              </a:pPr>
            </a:p>
          </p:txBody>
        </p:sp>
      </p:grpSp>
      <p:grpSp>
        <p:nvGrpSpPr>
          <p:cNvPr name="Group 14" id="14"/>
          <p:cNvGrpSpPr/>
          <p:nvPr/>
        </p:nvGrpSpPr>
        <p:grpSpPr>
          <a:xfrm rot="0">
            <a:off x="18642306" y="12592745"/>
            <a:ext cx="159512" cy="1015255"/>
            <a:chOff x="0" y="0"/>
            <a:chExt cx="28583" cy="181922"/>
          </a:xfrm>
        </p:grpSpPr>
        <p:sp>
          <p:nvSpPr>
            <p:cNvPr name="Freeform 15" id="15"/>
            <p:cNvSpPr/>
            <p:nvPr/>
          </p:nvSpPr>
          <p:spPr>
            <a:xfrm flipH="false" flipV="false" rot="0">
              <a:off x="0" y="0"/>
              <a:ext cx="28583" cy="181922"/>
            </a:xfrm>
            <a:custGeom>
              <a:avLst/>
              <a:gdLst/>
              <a:ahLst/>
              <a:cxnLst/>
              <a:rect r="r" b="b" t="t" l="l"/>
              <a:pathLst>
                <a:path h="181922" w="28583">
                  <a:moveTo>
                    <a:pt x="0" y="0"/>
                  </a:moveTo>
                  <a:lnTo>
                    <a:pt x="28583" y="0"/>
                  </a:lnTo>
                  <a:lnTo>
                    <a:pt x="28583" y="181922"/>
                  </a:lnTo>
                  <a:lnTo>
                    <a:pt x="0" y="181922"/>
                  </a:lnTo>
                  <a:close/>
                </a:path>
              </a:pathLst>
            </a:custGeom>
            <a:solidFill>
              <a:srgbClr val="DEAC78"/>
            </a:solidFill>
          </p:spPr>
        </p:sp>
        <p:sp>
          <p:nvSpPr>
            <p:cNvPr name="TextBox 16" id="16"/>
            <p:cNvSpPr txBox="true"/>
            <p:nvPr/>
          </p:nvSpPr>
          <p:spPr>
            <a:xfrm>
              <a:off x="0" y="-76200"/>
              <a:ext cx="28583" cy="258122"/>
            </a:xfrm>
            <a:prstGeom prst="rect">
              <a:avLst/>
            </a:prstGeom>
          </p:spPr>
          <p:txBody>
            <a:bodyPr anchor="ctr" rtlCol="false" tIns="76364" lIns="76364" bIns="76364" rIns="76364"/>
            <a:lstStyle/>
            <a:p>
              <a:pPr algn="ctr">
                <a:lnSpc>
                  <a:spcPts val="3448"/>
                </a:lnSpc>
              </a:pPr>
            </a:p>
          </p:txBody>
        </p:sp>
      </p:grpSp>
      <p:sp>
        <p:nvSpPr>
          <p:cNvPr name="TextBox 17" id="17"/>
          <p:cNvSpPr txBox="true"/>
          <p:nvPr/>
        </p:nvSpPr>
        <p:spPr>
          <a:xfrm rot="0">
            <a:off x="6635193" y="477341"/>
            <a:ext cx="11251204" cy="973074"/>
          </a:xfrm>
          <a:prstGeom prst="rect">
            <a:avLst/>
          </a:prstGeom>
        </p:spPr>
        <p:txBody>
          <a:bodyPr anchor="t" rtlCol="false" tIns="0" lIns="0" bIns="0" rIns="0">
            <a:spAutoFit/>
          </a:bodyPr>
          <a:lstStyle/>
          <a:p>
            <a:pPr algn="l">
              <a:lnSpc>
                <a:spcPts val="7548"/>
              </a:lnSpc>
            </a:pPr>
            <a:r>
              <a:rPr lang="en-US" sz="6800">
                <a:solidFill>
                  <a:srgbClr val="2F2923"/>
                </a:solidFill>
                <a:latin typeface="Source Sans Pro"/>
                <a:ea typeface="Source Sans Pro"/>
                <a:cs typeface="Source Sans Pro"/>
                <a:sym typeface="Source Sans Pro"/>
              </a:rPr>
              <a:t>Retail &amp; Private Banking </a:t>
            </a:r>
          </a:p>
        </p:txBody>
      </p:sp>
      <p:sp>
        <p:nvSpPr>
          <p:cNvPr name="AutoShape 18" id="18"/>
          <p:cNvSpPr/>
          <p:nvPr/>
        </p:nvSpPr>
        <p:spPr>
          <a:xfrm>
            <a:off x="5075083" y="1555190"/>
            <a:ext cx="13146167" cy="0"/>
          </a:xfrm>
          <a:prstGeom prst="line">
            <a:avLst/>
          </a:prstGeom>
          <a:ln cap="flat" w="57150">
            <a:solidFill>
              <a:srgbClr val="2F2923"/>
            </a:solidFill>
            <a:prstDash val="solid"/>
            <a:headEnd type="none" len="sm" w="sm"/>
            <a:tailEnd type="none" len="sm" w="sm"/>
          </a:ln>
        </p:spPr>
      </p:sp>
      <p:sp>
        <p:nvSpPr>
          <p:cNvPr name="Freeform 19" id="19"/>
          <p:cNvSpPr/>
          <p:nvPr/>
        </p:nvSpPr>
        <p:spPr>
          <a:xfrm flipH="false" flipV="false" rot="0">
            <a:off x="10175255" y="11853143"/>
            <a:ext cx="1830842" cy="865529"/>
          </a:xfrm>
          <a:custGeom>
            <a:avLst/>
            <a:gdLst/>
            <a:ahLst/>
            <a:cxnLst/>
            <a:rect r="r" b="b" t="t" l="l"/>
            <a:pathLst>
              <a:path h="865529" w="1830842">
                <a:moveTo>
                  <a:pt x="0" y="0"/>
                </a:moveTo>
                <a:lnTo>
                  <a:pt x="1830842" y="0"/>
                </a:lnTo>
                <a:lnTo>
                  <a:pt x="1830842" y="865530"/>
                </a:lnTo>
                <a:lnTo>
                  <a:pt x="0" y="865530"/>
                </a:lnTo>
                <a:lnTo>
                  <a:pt x="0" y="0"/>
                </a:lnTo>
                <a:close/>
              </a:path>
            </a:pathLst>
          </a:custGeom>
          <a:blipFill>
            <a:blip r:embed="rId7">
              <a:extLst>
                <a:ext uri="{96DAC541-7B7A-43D3-8B79-37D633B846F1}">
                  <asvg:svgBlip xmlns:asvg="http://schemas.microsoft.com/office/drawing/2016/SVG/main" r:embed="rId8"/>
                </a:ext>
              </a:extLst>
            </a:blip>
            <a:stretch>
              <a:fillRect l="0" t="0" r="0" b="-100423"/>
            </a:stretch>
          </a:blipFill>
        </p:spPr>
      </p:sp>
      <p:sp>
        <p:nvSpPr>
          <p:cNvPr name="Freeform 20" id="20"/>
          <p:cNvSpPr/>
          <p:nvPr/>
        </p:nvSpPr>
        <p:spPr>
          <a:xfrm flipH="false" flipV="false" rot="0">
            <a:off x="16970976" y="2288615"/>
            <a:ext cx="1830842" cy="865529"/>
          </a:xfrm>
          <a:custGeom>
            <a:avLst/>
            <a:gdLst/>
            <a:ahLst/>
            <a:cxnLst/>
            <a:rect r="r" b="b" t="t" l="l"/>
            <a:pathLst>
              <a:path h="865529" w="1830842">
                <a:moveTo>
                  <a:pt x="0" y="0"/>
                </a:moveTo>
                <a:lnTo>
                  <a:pt x="1830842" y="0"/>
                </a:lnTo>
                <a:lnTo>
                  <a:pt x="1830842" y="865529"/>
                </a:lnTo>
                <a:lnTo>
                  <a:pt x="0" y="865529"/>
                </a:lnTo>
                <a:lnTo>
                  <a:pt x="0" y="0"/>
                </a:lnTo>
                <a:close/>
              </a:path>
            </a:pathLst>
          </a:custGeom>
          <a:blipFill>
            <a:blip r:embed="rId7">
              <a:extLst>
                <a:ext uri="{96DAC541-7B7A-43D3-8B79-37D633B846F1}">
                  <asvg:svgBlip xmlns:asvg="http://schemas.microsoft.com/office/drawing/2016/SVG/main" r:embed="rId8"/>
                </a:ext>
              </a:extLst>
            </a:blip>
            <a:stretch>
              <a:fillRect l="0" t="0" r="0" b="-100423"/>
            </a:stretch>
          </a:blipFill>
        </p:spPr>
      </p:sp>
      <p:sp>
        <p:nvSpPr>
          <p:cNvPr name="TextBox 21" id="21"/>
          <p:cNvSpPr txBox="true"/>
          <p:nvPr/>
        </p:nvSpPr>
        <p:spPr>
          <a:xfrm rot="0">
            <a:off x="1109270" y="4302615"/>
            <a:ext cx="10538896" cy="2166620"/>
          </a:xfrm>
          <a:prstGeom prst="rect">
            <a:avLst/>
          </a:prstGeom>
        </p:spPr>
        <p:txBody>
          <a:bodyPr anchor="t" rtlCol="false" tIns="0" lIns="0" bIns="0" rIns="0">
            <a:spAutoFit/>
          </a:bodyPr>
          <a:lstStyle/>
          <a:p>
            <a:pPr algn="l">
              <a:lnSpc>
                <a:spcPts val="8680"/>
              </a:lnSpc>
            </a:pPr>
            <a:r>
              <a:rPr lang="en-US" sz="6200" b="true">
                <a:solidFill>
                  <a:srgbClr val="2F2923"/>
                </a:solidFill>
                <a:latin typeface="Public Sans Bold"/>
                <a:ea typeface="Public Sans Bold"/>
                <a:cs typeface="Public Sans Bold"/>
                <a:sym typeface="Public Sans Bold"/>
              </a:rPr>
              <a:t>KEY PERFORMANCE INDICATORS</a:t>
            </a:r>
          </a:p>
        </p:txBody>
      </p:sp>
      <p:sp>
        <p:nvSpPr>
          <p:cNvPr name="TextBox 22" id="22"/>
          <p:cNvSpPr txBox="true"/>
          <p:nvPr/>
        </p:nvSpPr>
        <p:spPr>
          <a:xfrm rot="0">
            <a:off x="2888547" y="11145750"/>
            <a:ext cx="5534209" cy="507365"/>
          </a:xfrm>
          <a:prstGeom prst="rect">
            <a:avLst/>
          </a:prstGeom>
        </p:spPr>
        <p:txBody>
          <a:bodyPr anchor="t" rtlCol="false" tIns="0" lIns="0" bIns="0" rIns="0">
            <a:spAutoFit/>
          </a:bodyPr>
          <a:lstStyle/>
          <a:p>
            <a:pPr algn="ctr">
              <a:lnSpc>
                <a:spcPts val="4060"/>
              </a:lnSpc>
            </a:pPr>
            <a:r>
              <a:rPr lang="en-US" sz="2900" b="true">
                <a:solidFill>
                  <a:srgbClr val="2F2923"/>
                </a:solidFill>
                <a:latin typeface="Public Sans Bold"/>
                <a:ea typeface="Public Sans Bold"/>
                <a:cs typeface="Public Sans Bold"/>
                <a:sym typeface="Public Sans Bold"/>
              </a:rPr>
              <a:t>Date : 12th May,2025</a:t>
            </a:r>
          </a:p>
        </p:txBody>
      </p:sp>
      <p:sp>
        <p:nvSpPr>
          <p:cNvPr name="TextBox 23" id="23"/>
          <p:cNvSpPr txBox="true"/>
          <p:nvPr/>
        </p:nvSpPr>
        <p:spPr>
          <a:xfrm rot="0">
            <a:off x="1162326" y="2129158"/>
            <a:ext cx="9968017" cy="2462531"/>
          </a:xfrm>
          <a:prstGeom prst="rect">
            <a:avLst/>
          </a:prstGeom>
        </p:spPr>
        <p:txBody>
          <a:bodyPr anchor="t" rtlCol="false" tIns="0" lIns="0" bIns="0" rIns="0">
            <a:spAutoFit/>
          </a:bodyPr>
          <a:lstStyle/>
          <a:p>
            <a:pPr algn="l">
              <a:lnSpc>
                <a:spcPts val="18619"/>
              </a:lnSpc>
            </a:pPr>
            <a:r>
              <a:rPr lang="en-US" sz="13299">
                <a:solidFill>
                  <a:srgbClr val="DEAC78"/>
                </a:solidFill>
                <a:latin typeface="Symphony"/>
                <a:ea typeface="Symphony"/>
                <a:cs typeface="Symphony"/>
                <a:sym typeface="Symphony"/>
              </a:rPr>
              <a:t>Function guild Session </a:t>
            </a:r>
          </a:p>
        </p:txBody>
      </p:sp>
      <p:sp>
        <p:nvSpPr>
          <p:cNvPr name="TextBox 24" id="24"/>
          <p:cNvSpPr txBox="true"/>
          <p:nvPr/>
        </p:nvSpPr>
        <p:spPr>
          <a:xfrm rot="0">
            <a:off x="1162326" y="6829359"/>
            <a:ext cx="9968017" cy="3582967"/>
          </a:xfrm>
          <a:prstGeom prst="rect">
            <a:avLst/>
          </a:prstGeom>
        </p:spPr>
        <p:txBody>
          <a:bodyPr anchor="t" rtlCol="false" tIns="0" lIns="0" bIns="0" rIns="0">
            <a:spAutoFit/>
          </a:bodyPr>
          <a:lstStyle/>
          <a:p>
            <a:pPr algn="l">
              <a:lnSpc>
                <a:spcPts val="4113"/>
              </a:lnSpc>
            </a:pPr>
            <a:r>
              <a:rPr lang="en-US" sz="2938" spc="123">
                <a:solidFill>
                  <a:srgbClr val="2F2923"/>
                </a:solidFill>
                <a:latin typeface="Source Sans Pro"/>
                <a:ea typeface="Source Sans Pro"/>
                <a:cs typeface="Source Sans Pro"/>
                <a:sym typeface="Source Sans Pro"/>
              </a:rPr>
              <a:t>KPI reporting in private banking provides a data-driven view of performance, helping leadership monitor progress, make informed decisions, and identify areas for improvement. By tracking metrics like assets under management, client satisfaction, and revenue per relationship manager, banks can boost client loyalty, optimize profitability, and ensure regulatory compliance.</a:t>
            </a:r>
          </a:p>
        </p:txBody>
      </p:sp>
      <p:sp>
        <p:nvSpPr>
          <p:cNvPr name="TextBox 25" id="25"/>
          <p:cNvSpPr txBox="true"/>
          <p:nvPr/>
        </p:nvSpPr>
        <p:spPr>
          <a:xfrm rot="0">
            <a:off x="12843495" y="12737723"/>
            <a:ext cx="4961414" cy="523323"/>
          </a:xfrm>
          <a:prstGeom prst="rect">
            <a:avLst/>
          </a:prstGeom>
        </p:spPr>
        <p:txBody>
          <a:bodyPr anchor="t" rtlCol="false" tIns="0" lIns="0" bIns="0" rIns="0">
            <a:spAutoFit/>
          </a:bodyPr>
          <a:lstStyle/>
          <a:p>
            <a:pPr algn="r">
              <a:lnSpc>
                <a:spcPts val="4004"/>
              </a:lnSpc>
            </a:pPr>
            <a:r>
              <a:rPr lang="en-US" sz="3607">
                <a:solidFill>
                  <a:srgbClr val="2F2923"/>
                </a:solidFill>
                <a:latin typeface="Source Sans Pro"/>
                <a:ea typeface="Source Sans Pro"/>
                <a:cs typeface="Source Sans Pro"/>
                <a:sym typeface="Source Sans Pro"/>
              </a:rPr>
              <a:t>Guide Teacher</a:t>
            </a:r>
          </a:p>
        </p:txBody>
      </p:sp>
      <p:sp>
        <p:nvSpPr>
          <p:cNvPr name="TextBox 26" id="26"/>
          <p:cNvSpPr txBox="true"/>
          <p:nvPr/>
        </p:nvSpPr>
        <p:spPr>
          <a:xfrm rot="0">
            <a:off x="1381571" y="12657927"/>
            <a:ext cx="8548161" cy="527011"/>
          </a:xfrm>
          <a:prstGeom prst="rect">
            <a:avLst/>
          </a:prstGeom>
        </p:spPr>
        <p:txBody>
          <a:bodyPr anchor="t" rtlCol="false" tIns="0" lIns="0" bIns="0" rIns="0">
            <a:spAutoFit/>
          </a:bodyPr>
          <a:lstStyle/>
          <a:p>
            <a:pPr algn="just">
              <a:lnSpc>
                <a:spcPts val="4004"/>
              </a:lnSpc>
            </a:pPr>
            <a:r>
              <a:rPr lang="en-US" sz="3607">
                <a:solidFill>
                  <a:srgbClr val="2F2923"/>
                </a:solidFill>
                <a:latin typeface="Source Sans Pro"/>
                <a:ea typeface="Source Sans Pro"/>
                <a:cs typeface="Source Sans Pro"/>
                <a:sym typeface="Source Sans Pro"/>
              </a:rPr>
              <a:t>DON'T MISS OUT - MARK YOUR CALENDAR!</a:t>
            </a:r>
          </a:p>
        </p:txBody>
      </p:sp>
      <p:sp>
        <p:nvSpPr>
          <p:cNvPr name="TextBox 27" id="27"/>
          <p:cNvSpPr txBox="true"/>
          <p:nvPr/>
        </p:nvSpPr>
        <p:spPr>
          <a:xfrm rot="0">
            <a:off x="12924984" y="11936325"/>
            <a:ext cx="4961414" cy="523323"/>
          </a:xfrm>
          <a:prstGeom prst="rect">
            <a:avLst/>
          </a:prstGeom>
        </p:spPr>
        <p:txBody>
          <a:bodyPr anchor="t" rtlCol="false" tIns="0" lIns="0" bIns="0" rIns="0">
            <a:spAutoFit/>
          </a:bodyPr>
          <a:lstStyle/>
          <a:p>
            <a:pPr algn="r">
              <a:lnSpc>
                <a:spcPts val="4004"/>
              </a:lnSpc>
            </a:pPr>
            <a:r>
              <a:rPr lang="en-US" b="true" sz="3607">
                <a:solidFill>
                  <a:srgbClr val="2F2923"/>
                </a:solidFill>
                <a:latin typeface="Source Sans Pro Bold"/>
                <a:ea typeface="Source Sans Pro Bold"/>
                <a:cs typeface="Source Sans Pro Bold"/>
                <a:sym typeface="Source Sans Pro Bold"/>
              </a:rPr>
              <a:t>DANI MARTINEZ</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DAGl_4fmwxs</dc:identifier>
  <dcterms:modified xsi:type="dcterms:W3CDTF">2011-08-01T06:04:30Z</dcterms:modified>
  <cp:revision>1</cp:revision>
  <dc:title>Beige and Black Simple Webinar Poster Landscape</dc:title>
</cp:coreProperties>
</file>