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7116-8888-496C-A814-0CCE27561D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10DB704-D8BD-4FEC-A1EE-761EAFF68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713CC4D-12DF-4925-B4EE-E02DDB364153}"/>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5" name="Footer Placeholder 4">
            <a:extLst>
              <a:ext uri="{FF2B5EF4-FFF2-40B4-BE49-F238E27FC236}">
                <a16:creationId xmlns:a16="http://schemas.microsoft.com/office/drawing/2014/main" id="{8588DF62-6522-4DD3-ADDE-F1CCC3736CF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42E81A-8A6D-4AE7-98DA-AFD5AF468C99}"/>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1722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751F-60B3-4530-91DD-1E2FE9867A5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A1F71B7-716B-44E9-B240-FA498F638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150293E-F191-4E8A-B428-37FD8EB8B5B5}"/>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5" name="Footer Placeholder 4">
            <a:extLst>
              <a:ext uri="{FF2B5EF4-FFF2-40B4-BE49-F238E27FC236}">
                <a16:creationId xmlns:a16="http://schemas.microsoft.com/office/drawing/2014/main" id="{B5A4B471-1A9C-4C82-9C6C-A372630E4EA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82F88E-E22E-403E-9042-E1BB9E1E81CF}"/>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296463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ACAE2-AD71-4E52-BD29-F74B3DB24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8FCA2A-3B5A-4E4E-871A-E7B1B4BB7B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C4D548-DD0D-491D-912B-748FDF7F7B74}"/>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5" name="Footer Placeholder 4">
            <a:extLst>
              <a:ext uri="{FF2B5EF4-FFF2-40B4-BE49-F238E27FC236}">
                <a16:creationId xmlns:a16="http://schemas.microsoft.com/office/drawing/2014/main" id="{A0323603-A718-47D3-A8E7-BFEE7DAAC6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7AF0E1-6DC8-450D-A08C-CF2B6B895B10}"/>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387590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153E-3E6A-46DB-B3BF-851A518B4F6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320592B-C3D0-41AF-B276-F56BD56F2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029997-9D6D-47EC-BB1C-3EAF5C239D85}"/>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5" name="Footer Placeholder 4">
            <a:extLst>
              <a:ext uri="{FF2B5EF4-FFF2-40B4-BE49-F238E27FC236}">
                <a16:creationId xmlns:a16="http://schemas.microsoft.com/office/drawing/2014/main" id="{79979419-52FC-40EC-8418-0EE4DF6C3E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2991A7C-1F31-48F9-AC59-4314B2F15DB8}"/>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22135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250E-1C2F-4383-AF42-E30B30CB6D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43286B1-D8DA-48D8-9F9C-4CB124639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9EE4E-ECAA-4FA8-A2B7-537A95D3B68C}"/>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5" name="Footer Placeholder 4">
            <a:extLst>
              <a:ext uri="{FF2B5EF4-FFF2-40B4-BE49-F238E27FC236}">
                <a16:creationId xmlns:a16="http://schemas.microsoft.com/office/drawing/2014/main" id="{6E56637D-77DE-4907-8871-C6237EFA40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1844A8B-7976-4255-A222-5583E5784F34}"/>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120024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80E4-F517-47E6-A619-FA2D832A0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35EC3F4-FC24-49A1-A067-8E34206412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48C9480-5D2B-464B-8627-E194AB8F8C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D21E88A-80BE-4F5F-A190-C3B38F402EAB}"/>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6" name="Footer Placeholder 5">
            <a:extLst>
              <a:ext uri="{FF2B5EF4-FFF2-40B4-BE49-F238E27FC236}">
                <a16:creationId xmlns:a16="http://schemas.microsoft.com/office/drawing/2014/main" id="{A7A4A7E9-FCF9-4E51-8D05-D94A62A7BE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58EACCB-EE67-4C1F-A321-8C78959437B7}"/>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54917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9E5E-F79A-473C-9BB4-0D582CBA401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C153E23-16F7-46C5-873E-B0A593600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0F26D-2685-4D2F-BCE4-4C1A7104A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A54672B-7B50-4038-B03E-51DEB8DC0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228E3-56A9-4BEA-B7E6-329FF958B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0810A61-916B-483E-B588-13AAA320309F}"/>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8" name="Footer Placeholder 7">
            <a:extLst>
              <a:ext uri="{FF2B5EF4-FFF2-40B4-BE49-F238E27FC236}">
                <a16:creationId xmlns:a16="http://schemas.microsoft.com/office/drawing/2014/main" id="{980A52AE-2402-4679-9988-415939FB39F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7D98466-6A71-40FF-93C6-1EF2D6DF7160}"/>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185293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17BA-A6F7-412A-8E9E-3DEFED08626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D957073-DA01-4969-A906-AFA9B143103F}"/>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4" name="Footer Placeholder 3">
            <a:extLst>
              <a:ext uri="{FF2B5EF4-FFF2-40B4-BE49-F238E27FC236}">
                <a16:creationId xmlns:a16="http://schemas.microsoft.com/office/drawing/2014/main" id="{69A7F457-7B41-4366-B584-18EB67F4FA0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A9C3E21-7FF4-445E-857E-A5539B660CFA}"/>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230537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46A10-20D6-4846-84E1-71A0FCEA5942}"/>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3" name="Footer Placeholder 2">
            <a:extLst>
              <a:ext uri="{FF2B5EF4-FFF2-40B4-BE49-F238E27FC236}">
                <a16:creationId xmlns:a16="http://schemas.microsoft.com/office/drawing/2014/main" id="{1237D85C-BE7A-4E3B-A077-AE9DB905E6B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53BA770-C0CA-4152-A894-08B3927EC6D7}"/>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352600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BEA8-4395-4604-A63F-2DC8B5811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F7E043C-2D1D-4A3A-8988-635C490B9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2C249DD-72BB-4519-90C6-9D5E13303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743D6-E1EE-4C0F-BF81-5CDD1D13ADC5}"/>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6" name="Footer Placeholder 5">
            <a:extLst>
              <a:ext uri="{FF2B5EF4-FFF2-40B4-BE49-F238E27FC236}">
                <a16:creationId xmlns:a16="http://schemas.microsoft.com/office/drawing/2014/main" id="{6A701733-C386-49D1-B9F7-968F83B839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3E4F56-727F-418E-9F4D-B43F39D1C7B1}"/>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334041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64EC-F8BF-4474-8074-1A6338EF9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4A2A7CA-A23C-47CE-B692-033011212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5B21931-E27C-474D-A65F-E83ACC6A8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811F4-19EF-440F-9384-F8DD412C9683}"/>
              </a:ext>
            </a:extLst>
          </p:cNvPr>
          <p:cNvSpPr>
            <a:spLocks noGrp="1"/>
          </p:cNvSpPr>
          <p:nvPr>
            <p:ph type="dt" sz="half" idx="10"/>
          </p:nvPr>
        </p:nvSpPr>
        <p:spPr/>
        <p:txBody>
          <a:bodyPr/>
          <a:lstStyle/>
          <a:p>
            <a:fld id="{7E95100E-4DAF-47BB-ABC5-C38D90918A62}" type="datetimeFigureOut">
              <a:rPr lang="en-AU" smtClean="0"/>
              <a:t>10/02/2020</a:t>
            </a:fld>
            <a:endParaRPr lang="en-AU"/>
          </a:p>
        </p:txBody>
      </p:sp>
      <p:sp>
        <p:nvSpPr>
          <p:cNvPr id="6" name="Footer Placeholder 5">
            <a:extLst>
              <a:ext uri="{FF2B5EF4-FFF2-40B4-BE49-F238E27FC236}">
                <a16:creationId xmlns:a16="http://schemas.microsoft.com/office/drawing/2014/main" id="{B68B35A9-EE74-4C04-B4B4-4E48082148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463AFE7-F0B9-452E-90C4-08CB19C456A3}"/>
              </a:ext>
            </a:extLst>
          </p:cNvPr>
          <p:cNvSpPr>
            <a:spLocks noGrp="1"/>
          </p:cNvSpPr>
          <p:nvPr>
            <p:ph type="sldNum" sz="quarter" idx="12"/>
          </p:nvPr>
        </p:nvSpPr>
        <p:spPr/>
        <p:txBody>
          <a:bodyPr/>
          <a:lstStyle/>
          <a:p>
            <a:fld id="{C37F228A-1419-4974-8F29-231888A498F5}" type="slidenum">
              <a:rPr lang="en-AU" smtClean="0"/>
              <a:t>‹#›</a:t>
            </a:fld>
            <a:endParaRPr lang="en-AU"/>
          </a:p>
        </p:txBody>
      </p:sp>
    </p:spTree>
    <p:extLst>
      <p:ext uri="{BB962C8B-B14F-4D97-AF65-F5344CB8AC3E}">
        <p14:creationId xmlns:p14="http://schemas.microsoft.com/office/powerpoint/2010/main" val="174973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6A08F-2F64-45BD-9C5E-61B514354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8D4C49-75BE-4BE4-91CC-01FB9D0CA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FF6BD9-47AA-472F-B94E-72D1D00F9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5100E-4DAF-47BB-ABC5-C38D90918A62}" type="datetimeFigureOut">
              <a:rPr lang="en-AU" smtClean="0"/>
              <a:t>10/02/2020</a:t>
            </a:fld>
            <a:endParaRPr lang="en-AU"/>
          </a:p>
        </p:txBody>
      </p:sp>
      <p:sp>
        <p:nvSpPr>
          <p:cNvPr id="5" name="Footer Placeholder 4">
            <a:extLst>
              <a:ext uri="{FF2B5EF4-FFF2-40B4-BE49-F238E27FC236}">
                <a16:creationId xmlns:a16="http://schemas.microsoft.com/office/drawing/2014/main" id="{D406DE2C-684F-4818-BFE3-DC4127F36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E3664C0-4EDD-4966-AB37-FA7C29C71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F228A-1419-4974-8F29-231888A498F5}" type="slidenum">
              <a:rPr lang="en-AU" smtClean="0"/>
              <a:t>‹#›</a:t>
            </a:fld>
            <a:endParaRPr lang="en-AU"/>
          </a:p>
        </p:txBody>
      </p:sp>
    </p:spTree>
    <p:extLst>
      <p:ext uri="{BB962C8B-B14F-4D97-AF65-F5344CB8AC3E}">
        <p14:creationId xmlns:p14="http://schemas.microsoft.com/office/powerpoint/2010/main" val="357245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geo.nyu.edu/catalog/nyu_2451_34572.which" TargetMode="External"/><Relationship Id="rId1" Type="http://schemas.openxmlformats.org/officeDocument/2006/relationships/slideLayout" Target="../slideLayouts/slideLayout7.xml"/><Relationship Id="rId4" Type="http://schemas.openxmlformats.org/officeDocument/2006/relationships/hyperlink" Target="https://foursquare.com/explore?mode=url&amp;near=New%20York%2C%20NY%2C%20United%20States&amp;nearGeoId=72057594043056517&amp;q=Restaura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CD867-4614-48F1-BA18-341C646F81E5}"/>
              </a:ext>
            </a:extLst>
          </p:cNvPr>
          <p:cNvSpPr txBox="1"/>
          <p:nvPr/>
        </p:nvSpPr>
        <p:spPr>
          <a:xfrm>
            <a:off x="2954215" y="2574387"/>
            <a:ext cx="5795890" cy="1477328"/>
          </a:xfrm>
          <a:prstGeom prst="rect">
            <a:avLst/>
          </a:prstGeom>
          <a:noFill/>
        </p:spPr>
        <p:txBody>
          <a:bodyPr wrap="square" rtlCol="0">
            <a:spAutoFit/>
          </a:bodyPr>
          <a:lstStyle/>
          <a:p>
            <a:r>
              <a:rPr lang="en-AU" sz="3000" b="1" dirty="0"/>
              <a:t>Project to find the best place to start a new restaurant in the neighbourhood of new </a:t>
            </a:r>
            <a:r>
              <a:rPr lang="en-AU" sz="3000" b="1" dirty="0" err="1"/>
              <a:t>york</a:t>
            </a:r>
            <a:r>
              <a:rPr lang="en-AU" sz="3000" b="1" dirty="0"/>
              <a:t> city. </a:t>
            </a:r>
          </a:p>
        </p:txBody>
      </p:sp>
    </p:spTree>
    <p:extLst>
      <p:ext uri="{BB962C8B-B14F-4D97-AF65-F5344CB8AC3E}">
        <p14:creationId xmlns:p14="http://schemas.microsoft.com/office/powerpoint/2010/main" val="78636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789B6B-21C3-4EE1-A4E4-DC78F06E01A9}"/>
              </a:ext>
            </a:extLst>
          </p:cNvPr>
          <p:cNvSpPr/>
          <p:nvPr/>
        </p:nvSpPr>
        <p:spPr>
          <a:xfrm>
            <a:off x="872197" y="426575"/>
            <a:ext cx="10775852" cy="5115759"/>
          </a:xfrm>
          <a:prstGeom prst="rect">
            <a:avLst/>
          </a:prstGeom>
        </p:spPr>
        <p:txBody>
          <a:bodyPr wrap="square">
            <a:spAutoFit/>
          </a:bodyPr>
          <a:lstStyle/>
          <a:p>
            <a:pPr>
              <a:lnSpc>
                <a:spcPct val="107000"/>
              </a:lnSpc>
              <a:spcAft>
                <a:spcPts val="0"/>
              </a:spcAft>
            </a:pPr>
            <a:r>
              <a:rPr lang="en-AU" sz="3600" b="1" dirty="0">
                <a:solidFill>
                  <a:srgbClr val="000000"/>
                </a:solidFill>
                <a:effectLst/>
                <a:latin typeface="inherit"/>
                <a:ea typeface="Times New Roman" panose="02020603050405020304" pitchFamily="18" charset="0"/>
                <a:cs typeface="Helvetica" panose="020B0604020202020204" pitchFamily="34" charset="0"/>
              </a:rPr>
              <a:t>Introduction</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 this project we will be exploring the data on different restaurants in the neighbourhood of New York city. And try to find the best place in the neighbourhood to start a new resturant.so that it will be helpful for someone.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3600" b="1" dirty="0">
                <a:solidFill>
                  <a:srgbClr val="000000"/>
                </a:solidFill>
                <a:effectLst/>
                <a:latin typeface="inherit"/>
                <a:ea typeface="Times New Roman" panose="02020603050405020304" pitchFamily="18" charset="0"/>
                <a:cs typeface="Helvetica" panose="020B0604020202020204" pitchFamily="34" charset="0"/>
              </a:rPr>
              <a:t>Business Problem.</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New York is a densely populated borough, one of the most developed, most commercial and financial </a:t>
            </a:r>
            <a:r>
              <a:rPr lang="en-AU"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center</a:t>
            </a: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which has huge number of restaurants on every street. So it becomes very hard to find the best place to open a restaurant where you can make some </a:t>
            </a:r>
            <a:r>
              <a:rPr lang="en-AU"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revune</a:t>
            </a: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 stake holder wants to open a new restaurant in the neighbourhood of New York city.so he wants to find the best place for it as there are loft of restaurants and its very competitive for restaurants in </a:t>
            </a:r>
            <a:r>
              <a:rPr lang="en-AU"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newyork</a:t>
            </a: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city. Also they want to make good revenue from the restaurant.</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3600" b="1" dirty="0">
                <a:solidFill>
                  <a:srgbClr val="000000"/>
                </a:solidFill>
                <a:effectLst/>
                <a:latin typeface="inherit"/>
                <a:ea typeface="Times New Roman" panose="02020603050405020304" pitchFamily="18" charset="0"/>
                <a:cs typeface="Helvetica" panose="020B0604020202020204" pitchFamily="34" charset="0"/>
              </a:rPr>
              <a:t>Target Audience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This project is suitable for all the stakeholders who is trying find a best place to open a restaurant in the neighbourhood of </a:t>
            </a:r>
            <a:r>
              <a:rPr lang="en-AU" dirty="0" err="1">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newyork</a:t>
            </a:r>
            <a:r>
              <a:rPr lang="en-A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city where they can gain maximum amount of profit.</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378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B2DEA0-74A5-4011-A386-C08CD2D609AD}"/>
              </a:ext>
            </a:extLst>
          </p:cNvPr>
          <p:cNvSpPr/>
          <p:nvPr/>
        </p:nvSpPr>
        <p:spPr>
          <a:xfrm>
            <a:off x="84406" y="266218"/>
            <a:ext cx="12023188" cy="5139869"/>
          </a:xfrm>
          <a:prstGeom prst="rect">
            <a:avLst/>
          </a:prstGeom>
        </p:spPr>
        <p:txBody>
          <a:bodyPr wrap="square">
            <a:spAutoFit/>
          </a:bodyPr>
          <a:lstStyle/>
          <a:p>
            <a:pPr>
              <a:spcAft>
                <a:spcPts val="0"/>
              </a:spcAft>
            </a:pPr>
            <a:r>
              <a:rPr lang="en-AU" sz="4000" b="1" dirty="0">
                <a:solidFill>
                  <a:srgbClr val="000000"/>
                </a:solidFill>
                <a:effectLst/>
                <a:latin typeface="inherit"/>
                <a:ea typeface="Times New Roman" panose="02020603050405020304" pitchFamily="18" charset="0"/>
                <a:cs typeface="Helvetica" panose="020B0604020202020204" pitchFamily="34" charset="0"/>
              </a:rPr>
              <a:t>Data Description</a:t>
            </a:r>
            <a:endParaRPr lang="en-AU" sz="4400" b="1"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in this project we will be working with </a:t>
            </a:r>
            <a:r>
              <a:rPr lang="en-AU" dirty="0" err="1">
                <a:solidFill>
                  <a:srgbClr val="000000"/>
                </a:solidFill>
                <a:latin typeface="Helvetica" panose="020B0604020202020204" pitchFamily="34" charset="0"/>
                <a:ea typeface="Times New Roman" panose="02020603050405020304" pitchFamily="18" charset="0"/>
              </a:rPr>
              <a:t>newyork</a:t>
            </a:r>
            <a:r>
              <a:rPr lang="en-AU" dirty="0">
                <a:solidFill>
                  <a:srgbClr val="000000"/>
                </a:solidFill>
                <a:latin typeface="Helvetica" panose="020B0604020202020204" pitchFamily="34" charset="0"/>
                <a:ea typeface="Times New Roman" panose="02020603050405020304" pitchFamily="18" charset="0"/>
              </a:rPr>
              <a:t> city's data about postcodes, neighbourhoods, brough, longitude, latitude and restaurant places. so we need geographical data, demographic data and four square </a:t>
            </a:r>
            <a:r>
              <a:rPr lang="en-AU" dirty="0" err="1">
                <a:solidFill>
                  <a:srgbClr val="000000"/>
                </a:solidFill>
                <a:latin typeface="Helvetica" panose="020B0604020202020204" pitchFamily="34" charset="0"/>
                <a:ea typeface="Times New Roman" panose="02020603050405020304" pitchFamily="18" charset="0"/>
              </a:rPr>
              <a:t>api</a:t>
            </a:r>
            <a:r>
              <a:rPr lang="en-AU" dirty="0">
                <a:solidFill>
                  <a:srgbClr val="000000"/>
                </a:solidFill>
                <a:latin typeface="Helvetica" panose="020B0604020202020204" pitchFamily="34" charset="0"/>
                <a:ea typeface="Times New Roman" panose="02020603050405020304" pitchFamily="18" charset="0"/>
              </a:rPr>
              <a:t> data about restaurant avenues.</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Data 1: </a:t>
            </a:r>
            <a:r>
              <a:rPr lang="en-AU" dirty="0" err="1">
                <a:solidFill>
                  <a:srgbClr val="000000"/>
                </a:solidFill>
                <a:latin typeface="Helvetica" panose="020B0604020202020204" pitchFamily="34" charset="0"/>
                <a:ea typeface="Times New Roman" panose="02020603050405020304" pitchFamily="18" charset="0"/>
              </a:rPr>
              <a:t>newyork</a:t>
            </a:r>
            <a:r>
              <a:rPr lang="en-AU" dirty="0">
                <a:solidFill>
                  <a:srgbClr val="000000"/>
                </a:solidFill>
                <a:latin typeface="Helvetica" panose="020B0604020202020204" pitchFamily="34" charset="0"/>
                <a:ea typeface="Times New Roman" panose="02020603050405020304" pitchFamily="18" charset="0"/>
              </a:rPr>
              <a:t> has total of 5 boroughs and 306 </a:t>
            </a:r>
            <a:r>
              <a:rPr lang="en-AU" dirty="0" err="1">
                <a:solidFill>
                  <a:srgbClr val="000000"/>
                </a:solidFill>
                <a:latin typeface="Helvetica" panose="020B0604020202020204" pitchFamily="34" charset="0"/>
                <a:ea typeface="Times New Roman" panose="02020603050405020304" pitchFamily="18" charset="0"/>
              </a:rPr>
              <a:t>neighborhoods</a:t>
            </a:r>
            <a:r>
              <a:rPr lang="en-AU" dirty="0">
                <a:solidFill>
                  <a:srgbClr val="000000"/>
                </a:solidFill>
                <a:latin typeface="Helvetica" panose="020B0604020202020204" pitchFamily="34" charset="0"/>
                <a:ea typeface="Times New Roman" panose="02020603050405020304" pitchFamily="18" charset="0"/>
              </a:rPr>
              <a:t>. In order to segment the neighbourhoods and explore them, we will essentially need a dataset that contains the 5 boroughs and the neighbourhoods that exist in each borough as well as the latitude and longitude coordinates of each </a:t>
            </a:r>
            <a:r>
              <a:rPr lang="en-AU" dirty="0" err="1">
                <a:solidFill>
                  <a:srgbClr val="000000"/>
                </a:solidFill>
                <a:latin typeface="Helvetica" panose="020B0604020202020204" pitchFamily="34" charset="0"/>
                <a:ea typeface="Times New Roman" panose="02020603050405020304" pitchFamily="18" charset="0"/>
              </a:rPr>
              <a:t>neighborhood</a:t>
            </a:r>
            <a:r>
              <a:rPr lang="en-AU" dirty="0">
                <a:solidFill>
                  <a:srgbClr val="000000"/>
                </a:solidFill>
                <a:latin typeface="Helvetica" panose="020B0604020202020204" pitchFamily="34" charset="0"/>
                <a:ea typeface="Times New Roman" panose="02020603050405020304" pitchFamily="18" charset="0"/>
              </a:rPr>
              <a:t>. We can find the dataset at </a:t>
            </a:r>
            <a:r>
              <a:rPr lang="en-AU" u="sng" dirty="0">
                <a:solidFill>
                  <a:srgbClr val="0088CC"/>
                </a:solidFill>
                <a:latin typeface="Helvetica" panose="020B0604020202020204" pitchFamily="34" charset="0"/>
                <a:ea typeface="Times New Roman" panose="02020603050405020304" pitchFamily="18" charset="0"/>
                <a:hlinkClick r:id="rId2"/>
              </a:rPr>
              <a:t>https://geo.nyu.edu/catalog/nyu_2451_34572.which</a:t>
            </a:r>
            <a:r>
              <a:rPr lang="en-AU" dirty="0">
                <a:solidFill>
                  <a:srgbClr val="000000"/>
                </a:solidFill>
                <a:latin typeface="Helvetica" panose="020B0604020202020204" pitchFamily="34" charset="0"/>
                <a:ea typeface="Times New Roman" panose="02020603050405020304" pitchFamily="18" charset="0"/>
              </a:rPr>
              <a:t> has been downloaded and saved on a server.so we can </a:t>
            </a:r>
            <a:r>
              <a:rPr lang="en-AU" dirty="0" err="1">
                <a:solidFill>
                  <a:srgbClr val="000000"/>
                </a:solidFill>
                <a:latin typeface="Helvetica" panose="020B0604020202020204" pitchFamily="34" charset="0"/>
                <a:ea typeface="Times New Roman" panose="02020603050405020304" pitchFamily="18" charset="0"/>
              </a:rPr>
              <a:t>acess</a:t>
            </a:r>
            <a:r>
              <a:rPr lang="en-AU" dirty="0">
                <a:solidFill>
                  <a:srgbClr val="000000"/>
                </a:solidFill>
                <a:latin typeface="Helvetica" panose="020B0604020202020204" pitchFamily="34" charset="0"/>
                <a:ea typeface="Times New Roman" panose="02020603050405020304" pitchFamily="18" charset="0"/>
              </a:rPr>
              <a:t> data </a:t>
            </a:r>
            <a:r>
              <a:rPr lang="en-AU" dirty="0" err="1">
                <a:solidFill>
                  <a:srgbClr val="000000"/>
                </a:solidFill>
                <a:latin typeface="Helvetica" panose="020B0604020202020204" pitchFamily="34" charset="0"/>
                <a:ea typeface="Times New Roman" panose="02020603050405020304" pitchFamily="18" charset="0"/>
              </a:rPr>
              <a:t>throught</a:t>
            </a:r>
            <a:r>
              <a:rPr lang="en-AU" dirty="0">
                <a:solidFill>
                  <a:srgbClr val="000000"/>
                </a:solidFill>
                <a:latin typeface="Helvetica" panose="020B0604020202020204" pitchFamily="34" charset="0"/>
                <a:ea typeface="Times New Roman" panose="02020603050405020304" pitchFamily="18" charset="0"/>
              </a:rPr>
              <a:t> this command !</a:t>
            </a:r>
            <a:r>
              <a:rPr lang="en-AU" dirty="0" err="1">
                <a:solidFill>
                  <a:srgbClr val="000000"/>
                </a:solidFill>
                <a:latin typeface="Helvetica" panose="020B0604020202020204" pitchFamily="34" charset="0"/>
                <a:ea typeface="Times New Roman" panose="02020603050405020304" pitchFamily="18" charset="0"/>
              </a:rPr>
              <a:t>wget</a:t>
            </a:r>
            <a:r>
              <a:rPr lang="en-AU" dirty="0">
                <a:solidFill>
                  <a:srgbClr val="000000"/>
                </a:solidFill>
                <a:latin typeface="Helvetica" panose="020B0604020202020204" pitchFamily="34" charset="0"/>
                <a:ea typeface="Times New Roman" panose="02020603050405020304" pitchFamily="18" charset="0"/>
              </a:rPr>
              <a:t> -q -O '</a:t>
            </a:r>
            <a:r>
              <a:rPr lang="en-AU" dirty="0" err="1">
                <a:solidFill>
                  <a:srgbClr val="000000"/>
                </a:solidFill>
                <a:latin typeface="Helvetica" panose="020B0604020202020204" pitchFamily="34" charset="0"/>
                <a:ea typeface="Times New Roman" panose="02020603050405020304" pitchFamily="18" charset="0"/>
              </a:rPr>
              <a:t>newyork_data.json</a:t>
            </a:r>
            <a:r>
              <a:rPr lang="en-AU" dirty="0">
                <a:solidFill>
                  <a:srgbClr val="000000"/>
                </a:solidFill>
                <a:latin typeface="Helvetica" panose="020B0604020202020204" pitchFamily="34" charset="0"/>
                <a:ea typeface="Times New Roman" panose="02020603050405020304" pitchFamily="18" charset="0"/>
              </a:rPr>
              <a:t>' </a:t>
            </a:r>
            <a:r>
              <a:rPr lang="en-AU" u="sng" dirty="0">
                <a:solidFill>
                  <a:srgbClr val="0088CC"/>
                </a:solidFill>
                <a:latin typeface="Helvetica" panose="020B0604020202020204" pitchFamily="34" charset="0"/>
                <a:ea typeface="Times New Roman" panose="02020603050405020304" pitchFamily="18" charset="0"/>
                <a:hlinkClick r:id="rId3"/>
              </a:rPr>
              <a:t>https://cocl.us/new_york_dataset</a:t>
            </a:r>
            <a:r>
              <a:rPr lang="en-AU" dirty="0">
                <a:solidFill>
                  <a:srgbClr val="000000"/>
                </a:solidFill>
                <a:latin typeface="Helvetica" panose="020B0604020202020204" pitchFamily="34" charset="0"/>
                <a:ea typeface="Times New Roman" panose="02020603050405020304" pitchFamily="18" charset="0"/>
              </a:rPr>
              <a:t>.</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Data 2 : we need longitude and latitude data .</a:t>
            </a:r>
            <a:r>
              <a:rPr lang="en-AU" dirty="0" err="1">
                <a:solidFill>
                  <a:srgbClr val="000000"/>
                </a:solidFill>
                <a:latin typeface="Helvetica" panose="020B0604020202020204" pitchFamily="34" charset="0"/>
                <a:ea typeface="Times New Roman" panose="02020603050405020304" pitchFamily="18" charset="0"/>
              </a:rPr>
              <a:t>ew</a:t>
            </a:r>
            <a:r>
              <a:rPr lang="en-AU" dirty="0">
                <a:solidFill>
                  <a:srgbClr val="000000"/>
                </a:solidFill>
                <a:latin typeface="Helvetica" panose="020B0604020202020204" pitchFamily="34" charset="0"/>
                <a:ea typeface="Times New Roman" panose="02020603050405020304" pitchFamily="18" charset="0"/>
              </a:rPr>
              <a:t> </a:t>
            </a:r>
            <a:r>
              <a:rPr lang="en-AU" dirty="0" err="1">
                <a:solidFill>
                  <a:srgbClr val="000000"/>
                </a:solidFill>
                <a:latin typeface="Helvetica" panose="020B0604020202020204" pitchFamily="34" charset="0"/>
                <a:ea typeface="Times New Roman" panose="02020603050405020304" pitchFamily="18" charset="0"/>
              </a:rPr>
              <a:t>cna</a:t>
            </a:r>
            <a:r>
              <a:rPr lang="en-AU" dirty="0">
                <a:solidFill>
                  <a:srgbClr val="000000"/>
                </a:solidFill>
                <a:latin typeface="Helvetica" panose="020B0604020202020204" pitchFamily="34" charset="0"/>
                <a:ea typeface="Times New Roman" panose="02020603050405020304" pitchFamily="18" charset="0"/>
              </a:rPr>
              <a:t> get it from </a:t>
            </a:r>
            <a:r>
              <a:rPr lang="en-AU" dirty="0" err="1">
                <a:solidFill>
                  <a:srgbClr val="000000"/>
                </a:solidFill>
                <a:latin typeface="Helvetica" panose="020B0604020202020204" pitchFamily="34" charset="0"/>
                <a:ea typeface="Times New Roman" panose="02020603050405020304" pitchFamily="18" charset="0"/>
              </a:rPr>
              <a:t>geopy</a:t>
            </a:r>
            <a:r>
              <a:rPr lang="en-AU" dirty="0">
                <a:solidFill>
                  <a:srgbClr val="000000"/>
                </a:solidFill>
                <a:latin typeface="Helvetica" panose="020B0604020202020204" pitchFamily="34" charset="0"/>
                <a:ea typeface="Times New Roman" panose="02020603050405020304" pitchFamily="18" charset="0"/>
              </a:rPr>
              <a:t> library.</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 </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Data 3: we need the data about </a:t>
            </a:r>
            <a:r>
              <a:rPr lang="en-AU" dirty="0" err="1">
                <a:solidFill>
                  <a:srgbClr val="000000"/>
                </a:solidFill>
                <a:latin typeface="Helvetica" panose="020B0604020202020204" pitchFamily="34" charset="0"/>
                <a:ea typeface="Times New Roman" panose="02020603050405020304" pitchFamily="18" charset="0"/>
              </a:rPr>
              <a:t>differetn</a:t>
            </a:r>
            <a:r>
              <a:rPr lang="en-AU" dirty="0">
                <a:solidFill>
                  <a:srgbClr val="000000"/>
                </a:solidFill>
                <a:latin typeface="Helvetica" panose="020B0604020202020204" pitchFamily="34" charset="0"/>
                <a:ea typeface="Times New Roman" panose="02020603050405020304" pitchFamily="18" charset="0"/>
              </a:rPr>
              <a:t> </a:t>
            </a:r>
            <a:r>
              <a:rPr lang="en-AU" dirty="0" err="1">
                <a:solidFill>
                  <a:srgbClr val="000000"/>
                </a:solidFill>
                <a:latin typeface="Helvetica" panose="020B0604020202020204" pitchFamily="34" charset="0"/>
                <a:ea typeface="Times New Roman" panose="02020603050405020304" pitchFamily="18" charset="0"/>
              </a:rPr>
              <a:t>resturant</a:t>
            </a:r>
            <a:r>
              <a:rPr lang="en-AU" dirty="0">
                <a:solidFill>
                  <a:srgbClr val="000000"/>
                </a:solidFill>
                <a:latin typeface="Helvetica" panose="020B0604020202020204" pitchFamily="34" charset="0"/>
                <a:ea typeface="Times New Roman" panose="02020603050405020304" pitchFamily="18" charset="0"/>
              </a:rPr>
              <a:t> venues in the </a:t>
            </a:r>
            <a:r>
              <a:rPr lang="en-AU" dirty="0" err="1">
                <a:solidFill>
                  <a:srgbClr val="000000"/>
                </a:solidFill>
                <a:latin typeface="Helvetica" panose="020B0604020202020204" pitchFamily="34" charset="0"/>
                <a:ea typeface="Times New Roman" panose="02020603050405020304" pitchFamily="18" charset="0"/>
              </a:rPr>
              <a:t>newyork</a:t>
            </a:r>
            <a:r>
              <a:rPr lang="en-AU" dirty="0">
                <a:solidFill>
                  <a:srgbClr val="000000"/>
                </a:solidFill>
                <a:latin typeface="Helvetica" panose="020B0604020202020204" pitchFamily="34" charset="0"/>
                <a:ea typeface="Times New Roman" panose="02020603050405020304" pitchFamily="18" charset="0"/>
              </a:rPr>
              <a:t> city </a:t>
            </a:r>
            <a:r>
              <a:rPr lang="en-AU" dirty="0" err="1">
                <a:solidFill>
                  <a:srgbClr val="000000"/>
                </a:solidFill>
                <a:latin typeface="Helvetica" panose="020B0604020202020204" pitchFamily="34" charset="0"/>
                <a:ea typeface="Times New Roman" panose="02020603050405020304" pitchFamily="18" charset="0"/>
              </a:rPr>
              <a:t>neighborhoods</a:t>
            </a:r>
            <a:r>
              <a:rPr lang="en-AU" dirty="0">
                <a:solidFill>
                  <a:srgbClr val="000000"/>
                </a:solidFill>
                <a:latin typeface="Helvetica" panose="020B0604020202020204" pitchFamily="34" charset="0"/>
                <a:ea typeface="Times New Roman" panose="02020603050405020304" pitchFamily="18" charset="0"/>
              </a:rPr>
              <a:t>. We can get from the four square </a:t>
            </a:r>
            <a:r>
              <a:rPr lang="en-AU" dirty="0" err="1">
                <a:solidFill>
                  <a:srgbClr val="000000"/>
                </a:solidFill>
                <a:latin typeface="Helvetica" panose="020B0604020202020204" pitchFamily="34" charset="0"/>
                <a:ea typeface="Times New Roman" panose="02020603050405020304" pitchFamily="18" charset="0"/>
              </a:rPr>
              <a:t>api</a:t>
            </a:r>
            <a:r>
              <a:rPr lang="en-AU" dirty="0">
                <a:solidFill>
                  <a:srgbClr val="000000"/>
                </a:solidFill>
                <a:latin typeface="Helvetica" panose="020B0604020202020204" pitchFamily="34" charset="0"/>
                <a:ea typeface="Times New Roman" panose="02020603050405020304" pitchFamily="18" charset="0"/>
              </a:rPr>
              <a:t> from the following   </a:t>
            </a:r>
            <a:r>
              <a:rPr lang="en-AU" dirty="0" err="1">
                <a:solidFill>
                  <a:srgbClr val="000000"/>
                </a:solidFill>
                <a:latin typeface="Helvetica" panose="020B0604020202020204" pitchFamily="34" charset="0"/>
                <a:ea typeface="Times New Roman" panose="02020603050405020304" pitchFamily="18" charset="0"/>
              </a:rPr>
              <a:t>url</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 </a:t>
            </a:r>
            <a:r>
              <a:rPr lang="en-AU" u="sng" dirty="0">
                <a:solidFill>
                  <a:srgbClr val="0088CC"/>
                </a:solidFill>
                <a:latin typeface="Helvetica" panose="020B0604020202020204" pitchFamily="34" charset="0"/>
                <a:ea typeface="Times New Roman" panose="02020603050405020304" pitchFamily="18" charset="0"/>
                <a:hlinkClick r:id="rId4"/>
              </a:rPr>
              <a:t>https://foursquare.com/explore?mode=url&amp;near=New%20York%2C%20NY%2C%20United%20States&amp;nearGeoId=72057594043056517&amp;q=Restaurant</a:t>
            </a:r>
            <a:r>
              <a:rPr lang="en-AU" dirty="0">
                <a:solidFill>
                  <a:srgbClr val="000000"/>
                </a:solidFill>
                <a:latin typeface="Helvetica" panose="020B0604020202020204" pitchFamily="34" charset="0"/>
                <a:ea typeface="Times New Roman" panose="02020603050405020304" pitchFamily="18" charset="0"/>
              </a:rPr>
              <a:t>.</a:t>
            </a:r>
            <a:endParaRPr lang="en-AU" sz="2400" dirty="0">
              <a:effectLst/>
              <a:latin typeface="Times New Roman" panose="02020603050405020304" pitchFamily="18" charset="0"/>
              <a:ea typeface="Times New Roman" panose="02020603050405020304" pitchFamily="18" charset="0"/>
            </a:endParaRPr>
          </a:p>
          <a:p>
            <a:pPr algn="just">
              <a:spcAft>
                <a:spcPts val="0"/>
              </a:spcAft>
            </a:pPr>
            <a:r>
              <a:rPr lang="en-AU" dirty="0">
                <a:solidFill>
                  <a:srgbClr val="000000"/>
                </a:solidFill>
                <a:latin typeface="Helvetica" panose="020B0604020202020204" pitchFamily="34" charset="0"/>
                <a:ea typeface="Times New Roman" panose="02020603050405020304" pitchFamily="18" charset="0"/>
              </a:rPr>
              <a:t>we have to clean all the datasets and convert them into </a:t>
            </a:r>
            <a:r>
              <a:rPr lang="en-AU" dirty="0" err="1">
                <a:solidFill>
                  <a:srgbClr val="000000"/>
                </a:solidFill>
                <a:latin typeface="Helvetica" panose="020B0604020202020204" pitchFamily="34" charset="0"/>
                <a:ea typeface="Times New Roman" panose="02020603050405020304" pitchFamily="18" charset="0"/>
              </a:rPr>
              <a:t>dataframes</a:t>
            </a:r>
            <a:r>
              <a:rPr lang="en-AU" dirty="0">
                <a:solidFill>
                  <a:srgbClr val="000000"/>
                </a:solidFill>
                <a:latin typeface="Helvetica" panose="020B0604020202020204" pitchFamily="34" charset="0"/>
                <a:ea typeface="Times New Roman" panose="02020603050405020304" pitchFamily="18" charset="0"/>
              </a:rPr>
              <a:t> in order to perform analysis.</a:t>
            </a:r>
            <a:endParaRPr lang="en-A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975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FB07DE-A991-431E-8CA0-41F3EF89F951}"/>
              </a:ext>
            </a:extLst>
          </p:cNvPr>
          <p:cNvSpPr/>
          <p:nvPr/>
        </p:nvSpPr>
        <p:spPr>
          <a:xfrm>
            <a:off x="745588" y="570044"/>
            <a:ext cx="10761784" cy="3643370"/>
          </a:xfrm>
          <a:prstGeom prst="rect">
            <a:avLst/>
          </a:prstGeom>
        </p:spPr>
        <p:txBody>
          <a:bodyPr wrap="square">
            <a:spAutoFit/>
          </a:bodyPr>
          <a:lstStyle/>
          <a:p>
            <a:pPr>
              <a:lnSpc>
                <a:spcPct val="107000"/>
              </a:lnSpc>
              <a:spcAft>
                <a:spcPts val="800"/>
              </a:spcAft>
            </a:pPr>
            <a:r>
              <a:rPr lang="en-AU" sz="3200" b="1" dirty="0">
                <a:latin typeface="Calibri" panose="020F0502020204030204" pitchFamily="34" charset="0"/>
                <a:ea typeface="Calibri" panose="020F0502020204030204" pitchFamily="34" charset="0"/>
                <a:cs typeface="Times New Roman" panose="02020603050405020304" pitchFamily="18" charset="0"/>
              </a:rPr>
              <a:t>Methodology: </a:t>
            </a:r>
            <a:r>
              <a:rPr lang="en-AU" dirty="0">
                <a:latin typeface="Calibri" panose="020F0502020204030204" pitchFamily="34" charset="0"/>
                <a:ea typeface="Calibri" panose="020F0502020204030204" pitchFamily="34" charset="0"/>
                <a:cs typeface="Times New Roman" panose="02020603050405020304" pitchFamily="18" charset="0"/>
              </a:rPr>
              <a:t>the Data was downloaded from the links and files provided above. Have been cleansed and merged for analysis purposes. The data from the </a:t>
            </a:r>
            <a:r>
              <a:rPr lang="en-AU" dirty="0" err="1">
                <a:latin typeface="Calibri" panose="020F0502020204030204" pitchFamily="34" charset="0"/>
                <a:ea typeface="Calibri" panose="020F0502020204030204" pitchFamily="34" charset="0"/>
                <a:cs typeface="Times New Roman" panose="02020603050405020304" pitchFamily="18" charset="0"/>
              </a:rPr>
              <a:t>fourse</a:t>
            </a:r>
            <a:r>
              <a:rPr lang="en-AU" dirty="0">
                <a:latin typeface="Calibri" panose="020F0502020204030204" pitchFamily="34" charset="0"/>
                <a:ea typeface="Calibri" panose="020F0502020204030204" pitchFamily="34" charset="0"/>
                <a:cs typeface="Times New Roman" panose="02020603050405020304" pitchFamily="18" charset="0"/>
              </a:rPr>
              <a:t> square </a:t>
            </a:r>
            <a:r>
              <a:rPr lang="en-AU" dirty="0" err="1">
                <a:latin typeface="Calibri" panose="020F0502020204030204" pitchFamily="34" charset="0"/>
                <a:ea typeface="Calibri" panose="020F0502020204030204" pitchFamily="34" charset="0"/>
                <a:cs typeface="Times New Roman" panose="02020603050405020304" pitchFamily="18" charset="0"/>
              </a:rPr>
              <a:t>api</a:t>
            </a:r>
            <a:r>
              <a:rPr lang="en-AU" dirty="0">
                <a:latin typeface="Calibri" panose="020F0502020204030204" pitchFamily="34" charset="0"/>
                <a:ea typeface="Calibri" panose="020F0502020204030204" pitchFamily="34" charset="0"/>
                <a:cs typeface="Times New Roman" panose="02020603050405020304" pitchFamily="18" charset="0"/>
              </a:rPr>
              <a:t> has been organised and converted into </a:t>
            </a:r>
            <a:r>
              <a:rPr lang="en-AU" dirty="0" err="1">
                <a:latin typeface="Calibri" panose="020F0502020204030204" pitchFamily="34" charset="0"/>
                <a:ea typeface="Calibri" panose="020F0502020204030204" pitchFamily="34" charset="0"/>
                <a:cs typeface="Times New Roman" panose="02020603050405020304" pitchFamily="18" charset="0"/>
              </a:rPr>
              <a:t>Dataframe</a:t>
            </a:r>
            <a:r>
              <a:rPr lang="en-AU" dirty="0">
                <a:latin typeface="Calibri" panose="020F0502020204030204" pitchFamily="34" charset="0"/>
                <a:ea typeface="Calibri" panose="020F0502020204030204" pitchFamily="34" charset="0"/>
                <a:cs typeface="Times New Roman" panose="02020603050405020304" pitchFamily="18" charset="0"/>
              </a:rPr>
              <a:t>. folium maps have been used for visualizations as they are best for interactive maps. k means method have been used to identify the clusters    </a:t>
            </a:r>
          </a:p>
          <a:p>
            <a:pPr>
              <a:lnSpc>
                <a:spcPct val="107000"/>
              </a:lnSpc>
              <a:spcAft>
                <a:spcPts val="800"/>
              </a:spcAft>
            </a:pPr>
            <a:r>
              <a:rPr lang="en-AU" sz="3200" b="1" dirty="0">
                <a:latin typeface="Calibri" panose="020F0502020204030204" pitchFamily="34" charset="0"/>
                <a:ea typeface="Calibri" panose="020F0502020204030204" pitchFamily="34" charset="0"/>
                <a:cs typeface="Times New Roman" panose="02020603050405020304" pitchFamily="18" charset="0"/>
              </a:rPr>
              <a:t>Discussion: </a:t>
            </a:r>
            <a:r>
              <a:rPr lang="en-AU" dirty="0">
                <a:latin typeface="Calibri" panose="020F0502020204030204" pitchFamily="34" charset="0"/>
                <a:ea typeface="Calibri" panose="020F0502020204030204" pitchFamily="34" charset="0"/>
                <a:cs typeface="Times New Roman" panose="02020603050405020304" pitchFamily="18" charset="0"/>
              </a:rPr>
              <a:t>A folium map of different restaurants around the neighbourhood of </a:t>
            </a:r>
            <a:r>
              <a:rPr lang="en-AU" dirty="0" err="1">
                <a:latin typeface="Calibri" panose="020F0502020204030204" pitchFamily="34" charset="0"/>
                <a:ea typeface="Calibri" panose="020F0502020204030204" pitchFamily="34" charset="0"/>
                <a:cs typeface="Times New Roman" panose="02020603050405020304" pitchFamily="18" charset="0"/>
              </a:rPr>
              <a:t>newyork</a:t>
            </a:r>
            <a:r>
              <a:rPr lang="en-AU" dirty="0">
                <a:latin typeface="Calibri" panose="020F0502020204030204" pitchFamily="34" charset="0"/>
                <a:ea typeface="Calibri" panose="020F0502020204030204" pitchFamily="34" charset="0"/>
                <a:cs typeface="Times New Roman" panose="02020603050405020304" pitchFamily="18" charset="0"/>
              </a:rPr>
              <a:t> city .from the visualization we can identify that there are more number of restaurants in</a:t>
            </a:r>
          </a:p>
          <a:p>
            <a:pPr>
              <a:lnSpc>
                <a:spcPct val="107000"/>
              </a:lnSpc>
              <a:spcAft>
                <a:spcPts val="800"/>
              </a:spcAft>
            </a:pPr>
            <a:r>
              <a:rPr lang="en-AU" sz="3200" b="1" dirty="0">
                <a:latin typeface="Calibri" panose="020F0502020204030204" pitchFamily="34" charset="0"/>
                <a:ea typeface="Calibri" panose="020F0502020204030204" pitchFamily="34" charset="0"/>
                <a:cs typeface="Times New Roman" panose="02020603050405020304" pitchFamily="18" charset="0"/>
              </a:rPr>
              <a:t>Results: </a:t>
            </a:r>
            <a:r>
              <a:rPr lang="en-AU" dirty="0">
                <a:latin typeface="Calibri" panose="020F0502020204030204" pitchFamily="34" charset="0"/>
                <a:ea typeface="Calibri" panose="020F0502020204030204" pitchFamily="34" charset="0"/>
                <a:cs typeface="Times New Roman" panose="02020603050405020304" pitchFamily="18" charset="0"/>
              </a:rPr>
              <a:t>From the visualization we can say that there are lot of restaurant in the neighbourhoods of new York. We can find the neighbourhood which has more number of </a:t>
            </a:r>
            <a:r>
              <a:rPr lang="en-AU" dirty="0" err="1">
                <a:latin typeface="Calibri" panose="020F0502020204030204" pitchFamily="34" charset="0"/>
                <a:ea typeface="Calibri" panose="020F0502020204030204" pitchFamily="34" charset="0"/>
                <a:cs typeface="Times New Roman" panose="02020603050405020304" pitchFamily="18" charset="0"/>
              </a:rPr>
              <a:t>resturants</a:t>
            </a:r>
            <a:r>
              <a:rPr lang="en-AU" dirty="0">
                <a:latin typeface="Calibri" panose="020F0502020204030204" pitchFamily="34" charset="0"/>
                <a:ea typeface="Calibri" panose="020F0502020204030204" pitchFamily="34" charset="0"/>
                <a:cs typeface="Times New Roman" panose="02020603050405020304" pitchFamily="18" charset="0"/>
              </a:rPr>
              <a:t> and pick that neighbourhood as the best place to start a new restaurant. </a:t>
            </a:r>
          </a:p>
        </p:txBody>
      </p:sp>
    </p:spTree>
    <p:extLst>
      <p:ext uri="{BB962C8B-B14F-4D97-AF65-F5344CB8AC3E}">
        <p14:creationId xmlns:p14="http://schemas.microsoft.com/office/powerpoint/2010/main" val="196695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611</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vt:lpstr>
      <vt:lpstr>inherit</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 chaitanya</dc:creator>
  <cp:lastModifiedBy>Anantha chaitanya</cp:lastModifiedBy>
  <cp:revision>3</cp:revision>
  <dcterms:created xsi:type="dcterms:W3CDTF">2020-02-08T10:09:54Z</dcterms:created>
  <dcterms:modified xsi:type="dcterms:W3CDTF">2020-02-10T02:15:36Z</dcterms:modified>
</cp:coreProperties>
</file>