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8" r:id="rId2"/>
    <p:sldId id="256" r:id="rId3"/>
    <p:sldId id="257" r:id="rId4"/>
    <p:sldId id="258" r:id="rId5"/>
    <p:sldId id="259" r:id="rId6"/>
    <p:sldId id="260" r:id="rId7"/>
    <p:sldId id="266" r:id="rId8"/>
    <p:sldId id="267"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103567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30098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21630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314434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49454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BA785D-6AE6-4DB3-BDDA-B626B04F2459}" type="datetimeFigureOut">
              <a:rPr lang="en-IN" smtClean="0"/>
              <a:t>17-03-2022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172753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BA785D-6AE6-4DB3-BDDA-B626B04F2459}" type="datetimeFigureOut">
              <a:rPr lang="en-IN" smtClean="0"/>
              <a:t>17-03-2022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816449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80827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110216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93366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A785D-6AE6-4DB3-BDDA-B626B04F245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5087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161200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A785D-6AE6-4DB3-BDDA-B626B04F2459}" type="datetimeFigureOut">
              <a:rPr lang="en-IN" smtClean="0"/>
              <a:t>17-03-2022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80221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A785D-6AE6-4DB3-BDDA-B626B04F2459}" type="datetimeFigureOut">
              <a:rPr lang="en-IN" smtClean="0"/>
              <a:t>17-03-2022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8878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A785D-6AE6-4DB3-BDDA-B626B04F2459}" type="datetimeFigureOut">
              <a:rPr lang="en-IN" smtClean="0"/>
              <a:t>17-03-2022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27312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332320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785D-6AE6-4DB3-BDDA-B626B04F245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33BF53-96E3-4087-A2CF-FB416AC4CB5D}" type="slidenum">
              <a:rPr lang="en-IN" smtClean="0"/>
              <a:t>‹#›</a:t>
            </a:fld>
            <a:endParaRPr lang="en-IN"/>
          </a:p>
        </p:txBody>
      </p:sp>
    </p:spTree>
    <p:extLst>
      <p:ext uri="{BB962C8B-B14F-4D97-AF65-F5344CB8AC3E}">
        <p14:creationId xmlns:p14="http://schemas.microsoft.com/office/powerpoint/2010/main" val="248778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BA785D-6AE6-4DB3-BDDA-B626B04F2459}" type="datetimeFigureOut">
              <a:rPr lang="en-IN" smtClean="0"/>
              <a:t>17-03-2022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733BF53-96E3-4087-A2CF-FB416AC4CB5D}" type="slidenum">
              <a:rPr lang="en-IN" smtClean="0"/>
              <a:t>‹#›</a:t>
            </a:fld>
            <a:endParaRPr lang="en-IN"/>
          </a:p>
        </p:txBody>
      </p:sp>
    </p:spTree>
    <p:extLst>
      <p:ext uri="{BB962C8B-B14F-4D97-AF65-F5344CB8AC3E}">
        <p14:creationId xmlns:p14="http://schemas.microsoft.com/office/powerpoint/2010/main" val="2156183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search?q=ai+full+form&amp;rlz=1C1CHBF_enIN950IN950&amp;sxsrf=APq-WBvfvwwqvBNZRZSdpiKegJr8K9y8Xg:1647233996672&amp;tbm=isch&amp;source=iu&amp;ictx=1&amp;vet=1&amp;fir=M5eb9EM1Fsr8nM%252Ce3o4mX5ETqtyDM%252C%252Fm%252F0mkz&amp;usg=AI4_-kRC124DaTDIug7W7xIO7uE00Hm3uA&amp;sa=X&amp;sqi=2&amp;ved=2ahUKEwiH4u7p6MT2AhVno4sKHc9sCrkQ_B16BAgnEAE#imgrc=M5eb9EM1Fsr8n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E5A4-814F-4F24-AD6C-C655D3E2A130}"/>
              </a:ext>
            </a:extLst>
          </p:cNvPr>
          <p:cNvSpPr>
            <a:spLocks noGrp="1"/>
          </p:cNvSpPr>
          <p:nvPr>
            <p:ph type="ctrTitle"/>
          </p:nvPr>
        </p:nvSpPr>
        <p:spPr>
          <a:xfrm>
            <a:off x="774701" y="3146612"/>
            <a:ext cx="10642598" cy="1012203"/>
          </a:xfrm>
        </p:spPr>
        <p:txBody>
          <a:bodyPr/>
          <a:lstStyle/>
          <a:p>
            <a:r>
              <a:rPr lang="en-IN" sz="4000" b="1" u="sng" dirty="0">
                <a:solidFill>
                  <a:schemeClr val="accent2">
                    <a:lumMod val="20000"/>
                    <a:lumOff val="80000"/>
                  </a:schemeClr>
                </a:solidFill>
              </a:rPr>
              <a:t>ZEROTH REVIEW OF UNIVERSITY PROJECT -II</a:t>
            </a:r>
          </a:p>
        </p:txBody>
      </p:sp>
      <p:pic>
        <p:nvPicPr>
          <p:cNvPr id="5" name="Picture 4">
            <a:extLst>
              <a:ext uri="{FF2B5EF4-FFF2-40B4-BE49-F238E27FC236}">
                <a16:creationId xmlns:a16="http://schemas.microsoft.com/office/drawing/2014/main" id="{84E37FA7-2F80-49A4-BFA4-671365C92EDC}"/>
              </a:ext>
            </a:extLst>
          </p:cNvPr>
          <p:cNvPicPr>
            <a:picLocks noChangeAspect="1"/>
          </p:cNvPicPr>
          <p:nvPr/>
        </p:nvPicPr>
        <p:blipFill>
          <a:blip r:embed="rId2"/>
          <a:stretch>
            <a:fillRect/>
          </a:stretch>
        </p:blipFill>
        <p:spPr>
          <a:xfrm>
            <a:off x="1380563" y="1200862"/>
            <a:ext cx="8825657" cy="1573950"/>
          </a:xfrm>
          <a:prstGeom prst="rect">
            <a:avLst/>
          </a:prstGeom>
        </p:spPr>
      </p:pic>
    </p:spTree>
    <p:extLst>
      <p:ext uri="{BB962C8B-B14F-4D97-AF65-F5344CB8AC3E}">
        <p14:creationId xmlns:p14="http://schemas.microsoft.com/office/powerpoint/2010/main" val="21305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21D4-DD47-4974-B612-D364643AB12A}"/>
              </a:ext>
            </a:extLst>
          </p:cNvPr>
          <p:cNvSpPr>
            <a:spLocks noGrp="1"/>
          </p:cNvSpPr>
          <p:nvPr>
            <p:ph type="title"/>
          </p:nvPr>
        </p:nvSpPr>
        <p:spPr/>
        <p:txBody>
          <a:bodyPr/>
          <a:lstStyle/>
          <a:p>
            <a:r>
              <a:rPr lang="en-IN" dirty="0"/>
              <a:t>DISADVANTAGES OF EXISTING SYSTEM :</a:t>
            </a:r>
          </a:p>
        </p:txBody>
      </p:sp>
      <p:sp>
        <p:nvSpPr>
          <p:cNvPr id="3" name="Content Placeholder 2">
            <a:extLst>
              <a:ext uri="{FF2B5EF4-FFF2-40B4-BE49-F238E27FC236}">
                <a16:creationId xmlns:a16="http://schemas.microsoft.com/office/drawing/2014/main" id="{C4349518-1DED-49D1-AE01-14BBFE682C77}"/>
              </a:ext>
            </a:extLst>
          </p:cNvPr>
          <p:cNvSpPr>
            <a:spLocks noGrp="1"/>
          </p:cNvSpPr>
          <p:nvPr>
            <p:ph idx="1"/>
          </p:nvPr>
        </p:nvSpPr>
        <p:spPr>
          <a:xfrm>
            <a:off x="1154954" y="2603500"/>
            <a:ext cx="10275046" cy="3416300"/>
          </a:xfrm>
        </p:spPr>
        <p:txBody>
          <a:bodyPr/>
          <a:lstStyle/>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Therefore, raising people’s awareness of vital factors can help us to be wise investors. Although market prediction is demanding for its complex nature, the dynamics are predictable and understandable to some degree.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By using random forests and binomial logistic regression We cannot predict the 100% results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68798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9669-583A-4D4A-A71D-3F9EA8A083C2}"/>
              </a:ext>
            </a:extLst>
          </p:cNvPr>
          <p:cNvSpPr>
            <a:spLocks noGrp="1"/>
          </p:cNvSpPr>
          <p:nvPr>
            <p:ph type="title"/>
          </p:nvPr>
        </p:nvSpPr>
        <p:spPr/>
        <p:txBody>
          <a:bodyPr/>
          <a:lstStyle/>
          <a:p>
            <a:r>
              <a:rPr lang="en-IN" dirty="0"/>
              <a:t>PROPOSED SYSTEM :</a:t>
            </a:r>
          </a:p>
        </p:txBody>
      </p:sp>
      <p:sp>
        <p:nvSpPr>
          <p:cNvPr id="3" name="Content Placeholder 2">
            <a:extLst>
              <a:ext uri="{FF2B5EF4-FFF2-40B4-BE49-F238E27FC236}">
                <a16:creationId xmlns:a16="http://schemas.microsoft.com/office/drawing/2014/main" id="{41E01D9B-ECB0-4A02-818B-41FF978864A7}"/>
              </a:ext>
            </a:extLst>
          </p:cNvPr>
          <p:cNvSpPr>
            <a:spLocks noGrp="1"/>
          </p:cNvSpPr>
          <p:nvPr>
            <p:ph idx="1"/>
          </p:nvPr>
        </p:nvSpPr>
        <p:spPr>
          <a:xfrm>
            <a:off x="765736" y="2549710"/>
            <a:ext cx="10660528" cy="4111065"/>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Among many features of bitcoin, the most impressive one is decentralization that it can remove the involvement of traditional financial sectors and monetary authorities effectively due to its block chain network features.</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 In proposed system we are using ANN algorithm and LSTM easily predict the time series of crypto currency prices. we use an ANN model to predict the price of Bitcoin one day into the future using five different lengths of memory.</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While LSTM is intentionally designed to model the internal memory flow and its impact on future prediction, therefore, both ANN and LSTM are suitable for the crypto currencies price time series prediction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2634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989B-84DA-4D38-A7CB-232B3946DC60}"/>
              </a:ext>
            </a:extLst>
          </p:cNvPr>
          <p:cNvSpPr>
            <a:spLocks noGrp="1"/>
          </p:cNvSpPr>
          <p:nvPr>
            <p:ph type="title"/>
          </p:nvPr>
        </p:nvSpPr>
        <p:spPr/>
        <p:txBody>
          <a:bodyPr/>
          <a:lstStyle/>
          <a:p>
            <a:r>
              <a:rPr lang="en-IN" dirty="0"/>
              <a:t>ADVANTAGES OF PROPOSED SYSTEM :</a:t>
            </a:r>
          </a:p>
        </p:txBody>
      </p:sp>
      <p:sp>
        <p:nvSpPr>
          <p:cNvPr id="3" name="Content Placeholder 2">
            <a:extLst>
              <a:ext uri="{FF2B5EF4-FFF2-40B4-BE49-F238E27FC236}">
                <a16:creationId xmlns:a16="http://schemas.microsoft.com/office/drawing/2014/main" id="{87F1B8EF-8862-4F68-A072-55358E99BC3B}"/>
              </a:ext>
            </a:extLst>
          </p:cNvPr>
          <p:cNvSpPr>
            <a:spLocks noGrp="1"/>
          </p:cNvSpPr>
          <p:nvPr>
            <p:ph idx="1"/>
          </p:nvPr>
        </p:nvSpPr>
        <p:spPr>
          <a:xfrm>
            <a:off x="1154954" y="2603500"/>
            <a:ext cx="10041964" cy="3416300"/>
          </a:xfrm>
        </p:spPr>
        <p:txBody>
          <a:bodyPr/>
          <a:lstStyle/>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bitcoin has introduced the controllable anonymity scheme, and this enhances users’ safety and anonymity by using this technology, for instance, we can take advantage of this property of  blockchain to make identification cards, and it not only can protect our privacy but verify our identity.</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By using ANN and LSTM We can predict the future price of cryptocurrency and time series also successful We can find the 100% result.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53965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33F5-DE91-4AAE-8179-2F1A88287106}"/>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FAEC5588-5A4B-422D-A5BE-EC2C0B0A8288}"/>
              </a:ext>
            </a:extLst>
          </p:cNvPr>
          <p:cNvSpPr>
            <a:spLocks noGrp="1"/>
          </p:cNvSpPr>
          <p:nvPr>
            <p:ph idx="1"/>
          </p:nvPr>
        </p:nvSpPr>
        <p:spPr>
          <a:xfrm>
            <a:off x="1154954" y="2603500"/>
            <a:ext cx="10463305" cy="3416300"/>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Wang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Yiying</a:t>
            </a:r>
            <a:r>
              <a:rPr lang="en-US" sz="1800" dirty="0">
                <a:effectLst/>
                <a:latin typeface="Times New Roman" panose="02020603050405020304" pitchFamily="18" charset="0"/>
                <a:ea typeface="Calibri" panose="020F0502020204030204" pitchFamily="34" charset="0"/>
                <a:cs typeface="Arial" panose="020B0604020202020204" pitchFamily="34" charset="0"/>
              </a:rPr>
              <a:t> Department of Mathematics University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Liverpool,ZangYeze</a:t>
            </a:r>
            <a:r>
              <a:rPr lang="en-US" sz="1800" dirty="0">
                <a:effectLst/>
                <a:latin typeface="Times New Roman" panose="02020603050405020304" pitchFamily="18" charset="0"/>
                <a:ea typeface="Calibri" panose="020F0502020204030204" pitchFamily="34" charset="0"/>
                <a:cs typeface="Arial" panose="020B0604020202020204" pitchFamily="34" charset="0"/>
              </a:rPr>
              <a:t> School of Computer Science Beijing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Jiaotong</a:t>
            </a:r>
            <a:r>
              <a:rPr lang="en-US" sz="1800" dirty="0">
                <a:effectLst/>
                <a:latin typeface="Times New Roman" panose="02020603050405020304" pitchFamily="18" charset="0"/>
                <a:ea typeface="Calibri" panose="020F0502020204030204" pitchFamily="34" charset="0"/>
                <a:cs typeface="Arial" panose="020B0604020202020204" pitchFamily="34" charset="0"/>
              </a:rPr>
              <a:t> University, “</a:t>
            </a:r>
            <a:r>
              <a:rPr lang="en-US" sz="1800" b="1" dirty="0">
                <a:effectLst/>
                <a:latin typeface="Times New Roman" panose="02020603050405020304" pitchFamily="18" charset="0"/>
                <a:ea typeface="Calibri" panose="020F0502020204030204" pitchFamily="34" charset="0"/>
                <a:cs typeface="Arial" panose="020B0604020202020204" pitchFamily="34" charset="0"/>
              </a:rPr>
              <a:t>Cryptocurrency Price Analysis With Artificial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2019 5th International Conference on Information Management (ICIM)IEEE Xplore: 16 May 2019, DOI: 10.1109/INFOMAN.2019.8714700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4495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E25E-6212-44E0-A974-58C9EBE58F88}"/>
              </a:ext>
            </a:extLst>
          </p:cNvPr>
          <p:cNvSpPr>
            <a:spLocks noGrp="1"/>
          </p:cNvSpPr>
          <p:nvPr>
            <p:ph type="ctrTitle"/>
          </p:nvPr>
        </p:nvSpPr>
        <p:spPr>
          <a:xfrm>
            <a:off x="2375647" y="2261809"/>
            <a:ext cx="8265460" cy="1595718"/>
          </a:xfrm>
        </p:spPr>
        <p:txBody>
          <a:bodyPr/>
          <a:lstStyle/>
          <a:p>
            <a:r>
              <a:rPr lang="en-US" sz="2800" b="1" u="sng" dirty="0">
                <a:effectLst/>
                <a:latin typeface="Times New Roman" panose="02020603050405020304" pitchFamily="18" charset="0"/>
                <a:ea typeface="Calibri" panose="020F0502020204030204" pitchFamily="34" charset="0"/>
                <a:cs typeface="Arial" panose="020B0604020202020204" pitchFamily="34" charset="0"/>
              </a:rPr>
              <a:t>CRYPTOCURRENCY PRICE ANALYSIS</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4" name="TextBox 3">
            <a:extLst>
              <a:ext uri="{FF2B5EF4-FFF2-40B4-BE49-F238E27FC236}">
                <a16:creationId xmlns:a16="http://schemas.microsoft.com/office/drawing/2014/main" id="{5A44A894-0B2A-4CF0-BD1D-CF4668D3DC21}"/>
              </a:ext>
            </a:extLst>
          </p:cNvPr>
          <p:cNvSpPr txBox="1"/>
          <p:nvPr/>
        </p:nvSpPr>
        <p:spPr>
          <a:xfrm>
            <a:off x="3128683" y="3059668"/>
            <a:ext cx="6096000" cy="369332"/>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WEB APPLICATION IN </a:t>
            </a:r>
            <a:r>
              <a:rPr lang="en-IN" dirty="0">
                <a:solidFill>
                  <a:schemeClr val="bg1"/>
                </a:solidFill>
                <a:effectLst/>
                <a:latin typeface="Times New Roman" panose="02020603050405020304" pitchFamily="18" charset="0"/>
                <a:cs typeface="Times New Roman" panose="02020603050405020304" pitchFamily="18" charset="0"/>
              </a:rPr>
              <a:t>ARTIFICIAL INTELLIGENCE</a:t>
            </a:r>
          </a:p>
        </p:txBody>
      </p:sp>
      <p:sp>
        <p:nvSpPr>
          <p:cNvPr id="5" name="TextBox 4">
            <a:extLst>
              <a:ext uri="{FF2B5EF4-FFF2-40B4-BE49-F238E27FC236}">
                <a16:creationId xmlns:a16="http://schemas.microsoft.com/office/drawing/2014/main" id="{D1C01690-72AA-45E3-995C-2F18363A51EB}"/>
              </a:ext>
            </a:extLst>
          </p:cNvPr>
          <p:cNvSpPr txBox="1"/>
          <p:nvPr/>
        </p:nvSpPr>
        <p:spPr>
          <a:xfrm>
            <a:off x="4885764" y="1501640"/>
            <a:ext cx="2528048" cy="769441"/>
          </a:xfrm>
          <a:prstGeom prst="rect">
            <a:avLst/>
          </a:prstGeom>
          <a:noFill/>
        </p:spPr>
        <p:txBody>
          <a:bodyPr wrap="square">
            <a:spAutoFit/>
          </a:bodyPr>
          <a:lstStyle/>
          <a:p>
            <a:r>
              <a:rPr lang="en-IN" sz="4400" dirty="0">
                <a:solidFill>
                  <a:schemeClr val="accent4"/>
                </a:solidFill>
                <a:latin typeface="Times New Roman" panose="02020603050405020304" pitchFamily="18" charset="0"/>
                <a:cs typeface="Times New Roman" panose="02020603050405020304" pitchFamily="18" charset="0"/>
              </a:rPr>
              <a:t>TITLE:</a:t>
            </a:r>
            <a:endParaRPr lang="en-IN" sz="4400" dirty="0">
              <a:solidFill>
                <a:schemeClr val="accent4"/>
              </a:solidFill>
            </a:endParaRPr>
          </a:p>
        </p:txBody>
      </p:sp>
    </p:spTree>
    <p:extLst>
      <p:ext uri="{BB962C8B-B14F-4D97-AF65-F5344CB8AC3E}">
        <p14:creationId xmlns:p14="http://schemas.microsoft.com/office/powerpoint/2010/main" val="176174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525F-6D31-4954-BAFA-965C82B732E2}"/>
              </a:ext>
            </a:extLst>
          </p:cNvPr>
          <p:cNvSpPr>
            <a:spLocks noGrp="1"/>
          </p:cNvSpPr>
          <p:nvPr>
            <p:ph type="title"/>
          </p:nvPr>
        </p:nvSpPr>
        <p:spPr/>
        <p:txBody>
          <a:bodyPr/>
          <a:lstStyle/>
          <a:p>
            <a:r>
              <a:rPr lang="en-IN" sz="4800" dirty="0"/>
              <a:t>TEAM MEMBERS :</a:t>
            </a:r>
          </a:p>
        </p:txBody>
      </p:sp>
      <p:sp>
        <p:nvSpPr>
          <p:cNvPr id="3" name="Content Placeholder 2">
            <a:extLst>
              <a:ext uri="{FF2B5EF4-FFF2-40B4-BE49-F238E27FC236}">
                <a16:creationId xmlns:a16="http://schemas.microsoft.com/office/drawing/2014/main" id="{8B5D86D3-706C-4555-B5E0-D357B9DB901C}"/>
              </a:ext>
            </a:extLst>
          </p:cNvPr>
          <p:cNvSpPr>
            <a:spLocks noGrp="1"/>
          </p:cNvSpPr>
          <p:nvPr>
            <p:ph idx="1"/>
          </p:nvPr>
        </p:nvSpPr>
        <p:spPr>
          <a:xfrm>
            <a:off x="1154954" y="2603499"/>
            <a:ext cx="9557870" cy="3582147"/>
          </a:xfrm>
        </p:spPr>
        <p:txBody>
          <a:bodyPr>
            <a:normAutofit/>
          </a:bodyPr>
          <a:lstStyle/>
          <a:p>
            <a:r>
              <a:rPr lang="en-IN" sz="2400" dirty="0"/>
              <a:t>A SRUJAN BABU(20181CSE0028)</a:t>
            </a:r>
          </a:p>
          <a:p>
            <a:r>
              <a:rPr lang="en-IN" sz="2400" dirty="0"/>
              <a:t>ALA SIVA SAI KIRAN TEJA (20181CSE0044)</a:t>
            </a:r>
          </a:p>
          <a:p>
            <a:r>
              <a:rPr lang="en-IN" sz="2400" dirty="0"/>
              <a:t>S VIVEK (20181CSE0719)</a:t>
            </a:r>
          </a:p>
          <a:p>
            <a:r>
              <a:rPr lang="en-IN" sz="2400" dirty="0"/>
              <a:t>B CHAITANYA KRISHNA(20181CSE0096)</a:t>
            </a:r>
          </a:p>
          <a:p>
            <a:r>
              <a:rPr lang="en-IN" sz="2400" dirty="0"/>
              <a:t>B CHAITANYA KUMAR(20181CSE0097)</a:t>
            </a:r>
          </a:p>
          <a:p>
            <a:endParaRPr lang="en-IN" sz="2400" dirty="0"/>
          </a:p>
        </p:txBody>
      </p:sp>
    </p:spTree>
    <p:extLst>
      <p:ext uri="{BB962C8B-B14F-4D97-AF65-F5344CB8AC3E}">
        <p14:creationId xmlns:p14="http://schemas.microsoft.com/office/powerpoint/2010/main" val="406133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6DB9-6203-48A3-8B5D-0D1A6C5B1B0E}"/>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FECE50EC-C78B-4325-BBDF-24E8492FD80D}"/>
              </a:ext>
            </a:extLst>
          </p:cNvPr>
          <p:cNvSpPr>
            <a:spLocks noGrp="1"/>
          </p:cNvSpPr>
          <p:nvPr>
            <p:ph idx="1"/>
          </p:nvPr>
        </p:nvSpPr>
        <p:spPr>
          <a:xfrm>
            <a:off x="573741" y="2474259"/>
            <a:ext cx="11134165" cy="3935506"/>
          </a:xfrm>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Cryptocurrency is playing an increasingly important role in reshaping the financial system due to its growing popular appeal and merchant acceptance.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While many people are making investments in Cryptocurrency, the dynamical features, uncertainty, the predictability of Cryptocurrency are still mostly unknown, which dramatically risk the investments. </a:t>
            </a:r>
            <a:br>
              <a:rPr lang="en-IN" b="0" i="0" u="none" strike="noStrike" dirty="0">
                <a:solidFill>
                  <a:srgbClr val="1A0DAB"/>
                </a:solidFill>
                <a:effectLst/>
                <a:latin typeface="arial" panose="020B0604020202020204" pitchFamily="34" charset="0"/>
                <a:hlinkClick r:id="rId2"/>
              </a:rPr>
            </a:b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86102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66AB-DC21-435D-B234-3B61A49C2868}"/>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DEC6575D-7CE0-4CD3-997B-684D6B75D382}"/>
              </a:ext>
            </a:extLst>
          </p:cNvPr>
          <p:cNvSpPr>
            <a:spLocks noGrp="1"/>
          </p:cNvSpPr>
          <p:nvPr>
            <p:ph idx="1"/>
          </p:nvPr>
        </p:nvSpPr>
        <p:spPr>
          <a:xfrm>
            <a:off x="819524" y="2621429"/>
            <a:ext cx="10552952" cy="3416300"/>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It is a matter to try to understand the factors that influence the value formation. In this study, we use advanced artificial intelligence frameworks of fully connected Artificial Neural Network (ANN) and Long Short-Term Memory (LSTM) Recurrent Neural Network to analyze the price dynamics of Bitcoin, Ethereum, and Ripple.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We find that ANN tends to rely more on long-term history while LSTM tends to rely more on short-term dynamics, which indicate the efficiency of LSTM to utilize useful information hidden in historical memory is stronger than ANN. However, given enough historical information ANN can achieve a similar accuracy, compared with LSTM. This study provides a unique demonstration that Cryptocurrency market price is predictable. However, the explanation of the predictability could vary depending on the nature of the involved machine-learning model.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01068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C8-BA9E-4C4F-8899-E27DCE9A369F}"/>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D782E4ED-7367-4978-ACFC-4F78630952E7}"/>
              </a:ext>
            </a:extLst>
          </p:cNvPr>
          <p:cNvSpPr>
            <a:spLocks noGrp="1"/>
          </p:cNvSpPr>
          <p:nvPr>
            <p:ph idx="1"/>
          </p:nvPr>
        </p:nvSpPr>
        <p:spPr>
          <a:xfrm>
            <a:off x="1154954" y="2603500"/>
            <a:ext cx="10284011" cy="341630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It is peer to peer system. We are going to monitor the prices of crypto currency depending on various data sets. By that we can predict the crypto currency prices according to market trends for that we are going to take different data sets to train algorithm. By that over system can predict the prices accurately. So proper data processing and feature extraction from data set are carried to get accurate prediction of crypto currency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Key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secure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 scale and maintenance is easy. Furtherly can be integrated with different apps as stock market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8573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C3FD-2777-4A0E-97A3-666071B57861}"/>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E154DB0A-0BA9-4E06-83A2-3056F9FA0E2A}"/>
              </a:ext>
            </a:extLst>
          </p:cNvPr>
          <p:cNvSpPr>
            <a:spLocks noGrp="1"/>
          </p:cNvSpPr>
          <p:nvPr>
            <p:ph idx="1"/>
          </p:nvPr>
        </p:nvSpPr>
        <p:spPr>
          <a:xfrm>
            <a:off x="1154954" y="2603500"/>
            <a:ext cx="9342717" cy="3416300"/>
          </a:xfrm>
        </p:spPr>
        <p:txBody>
          <a:bodyPr/>
          <a:lstStyle/>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Operating system 		: 	Windows 7.</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Coding Language		:	Python</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Tool					:	PyCharm, Visual Studio Code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Database				:	MYSQL</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3044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209A-A2C3-4BC1-A4E9-C4591CF77BD9}"/>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C2A98989-4BBA-43CD-BB1F-671387F709FC}"/>
              </a:ext>
            </a:extLst>
          </p:cNvPr>
          <p:cNvSpPr>
            <a:spLocks noGrp="1"/>
          </p:cNvSpPr>
          <p:nvPr>
            <p:ph idx="1"/>
          </p:nvPr>
        </p:nvSpPr>
        <p:spPr>
          <a:xfrm>
            <a:off x="1154954" y="2603500"/>
            <a:ext cx="9889564" cy="3416300"/>
          </a:xfrm>
        </p:spPr>
        <p:txBody>
          <a:bodyPr/>
          <a:lstStyle/>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System			: 	Pentium Dual Core.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Hard Disk 			: 	500 GB.</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Monitor			: 	15’’ LED</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Input Devices		: 	Keyboard, Mouse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rPr>
              <a:t>Ram				: 	1GB.</a:t>
            </a:r>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60354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9BD4-1A4C-4355-823E-FEFB455ED1F5}"/>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A8344A7A-683C-4F87-B430-141D04EA739D}"/>
              </a:ext>
            </a:extLst>
          </p:cNvPr>
          <p:cNvSpPr>
            <a:spLocks noGrp="1"/>
          </p:cNvSpPr>
          <p:nvPr>
            <p:ph idx="1"/>
          </p:nvPr>
        </p:nvSpPr>
        <p:spPr>
          <a:xfrm>
            <a:off x="421342" y="2603500"/>
            <a:ext cx="11447930" cy="3416300"/>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Although existing efforts on Cryptocurrency analysis and prediction is limited, a few studies have been aiming to understand the Cryptocurrency time series and build statistical models to reproduce and predict price dynamics.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Madan et al. collected bitcoins price with the time interval of 0.5, 1and 2 hours, and combined it with the blockchain network, the underlying technology of bitcoin.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Their predictive model leveraging random forests and binomial logistic regression classifiers and the precision of the model is around 55% in predicting bitcoin’s price.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While an increasing number of people are making investments in Cryptocurrency, the majority of investors cannot get such profit for being inconsiderable to cryptocurrencies’ dynamics and the critical factors that influence the trends of bitcoins.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2909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TotalTime>
  <Words>890</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Century Gothic</vt:lpstr>
      <vt:lpstr>Times New Roman</vt:lpstr>
      <vt:lpstr>Wingdings</vt:lpstr>
      <vt:lpstr>Wingdings 3</vt:lpstr>
      <vt:lpstr>Ion Boardroom</vt:lpstr>
      <vt:lpstr>ZEROTH REVIEW OF UNIVERSITY PROJECT -II</vt:lpstr>
      <vt:lpstr>CRYPTOCURRENCY PRICE ANALYSIS </vt:lpstr>
      <vt:lpstr>TEAM MEMBERS :</vt:lpstr>
      <vt:lpstr>INTRODUCTION :</vt:lpstr>
      <vt:lpstr>OBJECTIVES :</vt:lpstr>
      <vt:lpstr>ABSTRACT :</vt:lpstr>
      <vt:lpstr>SOFTWARE REQUIREMENTS</vt:lpstr>
      <vt:lpstr>HARDWARE REQUIREMENTS</vt:lpstr>
      <vt:lpstr>EXISTING SYSTEM :</vt:lpstr>
      <vt:lpstr>DISADVANTAGES OF EXISTING SYSTEM :</vt:lpstr>
      <vt:lpstr>PROPOSED SYSTEM :</vt:lpstr>
      <vt:lpstr>ADVANTAGES OF PROPOSED SYSTEM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ANALYSIS WEB APPLICATION </dc:title>
  <dc:creator>chaitanya kumar</dc:creator>
  <cp:lastModifiedBy>chaitanya kumar</cp:lastModifiedBy>
  <cp:revision>6</cp:revision>
  <dcterms:created xsi:type="dcterms:W3CDTF">2022-03-14T04:24:20Z</dcterms:created>
  <dcterms:modified xsi:type="dcterms:W3CDTF">2022-03-17T16:31:52Z</dcterms:modified>
</cp:coreProperties>
</file>