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391-54F5-4226-8099-F6F9F012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BB6B-4E47-4F1A-870A-36AF3F9A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CEBF-2711-4F5B-8230-4E8A756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B38A-1267-4E7D-8E29-931A7870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4F23-E548-41A6-AA77-FD961A9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1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6A81-B56A-4B84-B735-7395EB0A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F972-ECEF-4A35-8429-1B9245A7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B301-04C3-47D4-A401-1D6E3590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95A5-4C69-407B-8CA0-905B3996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8427-1223-486D-91B1-E78A41C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C9B42-781F-48FB-97BC-BAF39DD5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2C3A6-8551-47DF-B1AB-125E0144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509-5EAE-422A-A08A-E4DFA2C8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2683-8E39-416F-AA2A-DA00E58E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FC30-0B55-47D7-84F4-37BB1F6C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AFF-228E-4871-B3C0-60451B3E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2B4C-09F5-42CD-9F5F-56257877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CC0E-D31D-4DBD-B8C7-5D8199A5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C10A-6011-40C6-92E0-060B6B78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BCDA-5414-471D-AB32-9741284C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B1DC-4D81-4004-9736-1A7BB442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11B5-13C7-46A0-8175-79DF2993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77A-17B0-4F52-91C5-26B1F17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439D-8C0C-4634-894B-BF81BCA0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A565-7174-4E66-8311-B0A5A91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D52C-55A1-4553-968D-C8FF3745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A7B6-8AE7-4508-9ED8-08CBF642F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7F5E-EACA-466F-942F-AF734D49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CCD7-CCAA-417E-9FE9-1A738B39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13E9-65B5-4033-8074-4F17DB64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244A8-80FB-466D-B71B-DD5C423A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9479-C0CC-49C6-8B21-120D0B5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3A7C-5FF4-4488-B5AF-682A88C6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DD4B-7EBE-4185-9A4A-B5084D5E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6FD6E-68E3-42CF-86FD-68458A8D2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BC970-A6B7-4E85-86DB-8751CB1F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62872-5250-42B8-A5A5-737088C8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E55B5-90B4-4DE7-B67C-966C820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E9763-7DC7-4F37-B8AE-A622393B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5258-A1CA-4464-B659-ED72C9A4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C97BD-8417-42E7-AF3B-BC57201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793F-A349-47B6-9E20-814662EC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1860D-8347-4C6F-AA1B-60F80B0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6A6B3-660C-4239-A784-08A73528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A2DB2-6F88-4E6B-B31E-1E7BA23B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FE6BC-642A-4AB2-BC0E-07B9FAC2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13FB-8CC3-49A4-AB9F-51A4F422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CF02-0BFF-4A95-9C99-F9D2C9B3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B145-AFB6-4C40-862A-8E1910BC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3845-2A12-42A1-86D2-55D6EC2D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9B38-C878-4377-B14E-2701A250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8533-BF68-4456-B879-BE0CF0B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F75-50C4-4417-8837-5D7CF556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68BA-74C2-4263-A0B2-18FC9DA89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DA9B4-7A82-47A4-ABF4-3F745B0C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006C-4F83-4977-92B1-C5EF9E8E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8EA5-FF68-4CD9-973D-C3A239F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9236-1500-498D-9BE5-33D7719C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293F1-122D-4F88-ABE1-22344704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2A9C-9EB7-4EBC-928A-03E25741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3647-23CF-4FAA-A445-0B824A4A0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1C7D-E7B4-4613-BDCE-B1CC80DB84ED}" type="datetimeFigureOut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F685-F61E-466C-A587-F0B2BF293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084D-5620-4B6D-AE28-8109AE266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F51D-A310-4BDD-83A9-C041EEDD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AF09-CC23-4EAB-A995-F902D2BDA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Acquisition Analytics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A592B-DFC7-42FF-9FE3-1940A20C8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Chaithanya Kumar Gadi</a:t>
            </a:r>
          </a:p>
        </p:txBody>
      </p:sp>
    </p:spTree>
    <p:extLst>
      <p:ext uri="{BB962C8B-B14F-4D97-AF65-F5344CB8AC3E}">
        <p14:creationId xmlns:p14="http://schemas.microsoft.com/office/powerpoint/2010/main" val="41061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5CD3-AB6E-475A-B7FF-45097046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FE5B-F08F-49FB-AF8F-669D49D9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15"/>
            <a:ext cx="10515600" cy="772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Predict the probability of a response from each prospect and target the ones most likely to respond to the next telemarketing campaign.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796941-F857-4F3C-B854-1AA08E3D95C6}"/>
              </a:ext>
            </a:extLst>
          </p:cNvPr>
          <p:cNvSpPr txBox="1">
            <a:spLocks/>
          </p:cNvSpPr>
          <p:nvPr/>
        </p:nvSpPr>
        <p:spPr>
          <a:xfrm>
            <a:off x="838200" y="2438231"/>
            <a:ext cx="10515600" cy="57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9932EE-9BC7-487A-9B65-7653A21C834F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515600" cy="956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Achieve 80% of total responders at the minimum possible cost. Calculate the X in the top X%, i.e., how many prospects should be called to meet the business objective?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16582-B678-4E05-B7A2-AA33F7F2E6D3}"/>
              </a:ext>
            </a:extLst>
          </p:cNvPr>
          <p:cNvSpPr txBox="1">
            <a:spLocks/>
          </p:cNvSpPr>
          <p:nvPr/>
        </p:nvSpPr>
        <p:spPr>
          <a:xfrm>
            <a:off x="838200" y="4280411"/>
            <a:ext cx="10515600" cy="57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Assumption Made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DB4A61-3459-46C5-82D3-8BE42A126FCC}"/>
              </a:ext>
            </a:extLst>
          </p:cNvPr>
          <p:cNvSpPr txBox="1">
            <a:spLocks/>
          </p:cNvSpPr>
          <p:nvPr/>
        </p:nvSpPr>
        <p:spPr>
          <a:xfrm>
            <a:off x="838200" y="4858431"/>
            <a:ext cx="10515600" cy="956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While analyzing marketing cost and response, assumed that the cost of a phone call is independent of its duration (₹1 per call), which is not true practically. So, built model without “duration”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8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0031-E5F1-403C-811F-15B70D7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A051-E0C8-4B9C-AABE-D70145F7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Identified following 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variables as relevant in predicting response from customers:</a:t>
            </a:r>
          </a:p>
          <a:p>
            <a:pPr lvl="1"/>
            <a:r>
              <a:rPr lang="en-US" dirty="0" err="1"/>
              <a:t>job_retired</a:t>
            </a:r>
            <a:endParaRPr lang="en-US" dirty="0"/>
          </a:p>
          <a:p>
            <a:pPr lvl="1"/>
            <a:r>
              <a:rPr lang="en-US" dirty="0" err="1"/>
              <a:t>month_mar</a:t>
            </a:r>
            <a:endParaRPr lang="en-US" dirty="0"/>
          </a:p>
          <a:p>
            <a:pPr lvl="1"/>
            <a:r>
              <a:rPr lang="en-US" dirty="0" err="1"/>
              <a:t>poutcome_success</a:t>
            </a:r>
            <a:endParaRPr lang="en-US" dirty="0"/>
          </a:p>
          <a:p>
            <a:pPr lvl="1"/>
            <a:r>
              <a:rPr lang="en-US" dirty="0" err="1"/>
              <a:t>job_student</a:t>
            </a:r>
            <a:endParaRPr lang="en-US" dirty="0"/>
          </a:p>
          <a:p>
            <a:pPr lvl="1"/>
            <a:r>
              <a:rPr lang="en-US" dirty="0" err="1"/>
              <a:t>month_may</a:t>
            </a:r>
            <a:endParaRPr lang="en-US" dirty="0"/>
          </a:p>
          <a:p>
            <a:pPr lvl="1"/>
            <a:r>
              <a:rPr lang="en-US" dirty="0" err="1"/>
              <a:t>cons.price.idx</a:t>
            </a:r>
            <a:endParaRPr lang="en-US" dirty="0"/>
          </a:p>
          <a:p>
            <a:pPr lvl="1"/>
            <a:r>
              <a:rPr lang="en-US" dirty="0" err="1"/>
              <a:t>contact_telephone</a:t>
            </a:r>
            <a:endParaRPr lang="en-US" dirty="0"/>
          </a:p>
          <a:p>
            <a:pPr lvl="1"/>
            <a:r>
              <a:rPr lang="en-US" dirty="0" err="1"/>
              <a:t>previous_Nevercontacted</a:t>
            </a:r>
            <a:endParaRPr lang="en-US" dirty="0"/>
          </a:p>
          <a:p>
            <a:pPr lvl="1"/>
            <a:r>
              <a:rPr lang="en-US" dirty="0"/>
              <a:t>euribor3m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18A-87C1-43DD-B8B7-7E75C2C5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D889-079E-4A67-9991-ADAD5AC3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To achieve our business objective of acquiring 80% of total responders at the minimum possible cost, we need to target only top 50% of the total customers.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99C2F-17AA-4D0B-B2D0-F51D9434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72" y="3016251"/>
            <a:ext cx="5846554" cy="30554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A65DB9-4A59-4A7D-BDD1-296FE998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57" y="3252866"/>
            <a:ext cx="4249743" cy="281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6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98F8-9122-456A-A07F-FF6827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(continued…)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4005-82E1-44C9-AC80-69FDC77C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Determining cost of acquisition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Formula given: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cost = 1*number of contacts made in the current campaign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Calculation:</a:t>
            </a:r>
          </a:p>
          <a:p>
            <a:pPr lvl="1"/>
            <a:r>
              <a:rPr lang="en-US" dirty="0"/>
              <a:t>cost = 1* (50% of 12357) = ₹6178.5</a:t>
            </a:r>
          </a:p>
          <a:p>
            <a:pPr lvl="1"/>
            <a:r>
              <a:rPr lang="en-US" dirty="0"/>
              <a:t>Here, 12357 is the total number of customers taken from test dataset used for model testing.</a:t>
            </a:r>
          </a:p>
        </p:txBody>
      </p:sp>
    </p:spTree>
    <p:extLst>
      <p:ext uri="{BB962C8B-B14F-4D97-AF65-F5344CB8AC3E}">
        <p14:creationId xmlns:p14="http://schemas.microsoft.com/office/powerpoint/2010/main" val="214751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Merriweather</vt:lpstr>
      <vt:lpstr>Wingdings</vt:lpstr>
      <vt:lpstr>Office Theme</vt:lpstr>
      <vt:lpstr>Acquisition Analytics Insights</vt:lpstr>
      <vt:lpstr>Problem Statement</vt:lpstr>
      <vt:lpstr>Methodology</vt:lpstr>
      <vt:lpstr>Methodology (continued…)</vt:lpstr>
      <vt:lpstr>Methodology (continued…)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 Analytics Assignment</dc:title>
  <dc:creator>Chaithanya Kumar Gadi</dc:creator>
  <cp:lastModifiedBy>Chaithanya Kumar Gadi</cp:lastModifiedBy>
  <cp:revision>23</cp:revision>
  <dcterms:created xsi:type="dcterms:W3CDTF">2020-08-21T10:11:24Z</dcterms:created>
  <dcterms:modified xsi:type="dcterms:W3CDTF">2020-08-21T11:34:36Z</dcterms:modified>
</cp:coreProperties>
</file>