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2" r:id="rId15"/>
    <p:sldId id="270"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4"/>
    <p:restoredTop sz="94643"/>
  </p:normalViewPr>
  <p:slideViewPr>
    <p:cSldViewPr snapToGrid="0" snapToObjects="1">
      <p:cViewPr varScale="1">
        <p:scale>
          <a:sx n="90" d="100"/>
          <a:sy n="90" d="100"/>
        </p:scale>
        <p:origin x="232"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9DC6D-79EA-F649-8F0A-BDF835F9DD17}" type="datetimeFigureOut">
              <a:rPr lang="en-US" smtClean="0"/>
              <a:t>12/7/15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ACD76-E5D7-9045-ABAB-2E4B4A4D0C85}" type="slidenum">
              <a:rPr lang="en-US" smtClean="0"/>
              <a:t>‹#›</a:t>
            </a:fld>
            <a:endParaRPr lang="en-US"/>
          </a:p>
        </p:txBody>
      </p:sp>
    </p:spTree>
    <p:extLst>
      <p:ext uri="{BB962C8B-B14F-4D97-AF65-F5344CB8AC3E}">
        <p14:creationId xmlns:p14="http://schemas.microsoft.com/office/powerpoint/2010/main" val="50005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ACD76-E5D7-9045-ABAB-2E4B4A4D0C85}" type="slidenum">
              <a:rPr lang="en-US" smtClean="0"/>
              <a:t>7</a:t>
            </a:fld>
            <a:endParaRPr lang="en-US"/>
          </a:p>
        </p:txBody>
      </p:sp>
    </p:spTree>
    <p:extLst>
      <p:ext uri="{BB962C8B-B14F-4D97-AF65-F5344CB8AC3E}">
        <p14:creationId xmlns:p14="http://schemas.microsoft.com/office/powerpoint/2010/main" val="137700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ACD76-E5D7-9045-ABAB-2E4B4A4D0C85}" type="slidenum">
              <a:rPr lang="en-US" smtClean="0"/>
              <a:t>9</a:t>
            </a:fld>
            <a:endParaRPr lang="en-US"/>
          </a:p>
        </p:txBody>
      </p:sp>
    </p:spTree>
    <p:extLst>
      <p:ext uri="{BB962C8B-B14F-4D97-AF65-F5344CB8AC3E}">
        <p14:creationId xmlns:p14="http://schemas.microsoft.com/office/powerpoint/2010/main" val="674007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12/7/15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12/7/15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12/7/15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12/7/15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12/7/15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12/7/15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12/7/15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s.utexas.edu/tech_reports/reports/tr/TR-1994.pdf)" TargetMode="External"/><Relationship Id="rId3" Type="http://schemas.openxmlformats.org/officeDocument/2006/relationships/hyperlink" Target="http://en.hartcomm.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909534"/>
          </a:xfrm>
        </p:spPr>
        <p:txBody>
          <a:bodyPr>
            <a:normAutofit fontScale="90000"/>
          </a:bodyPr>
          <a:lstStyle/>
          <a:p>
            <a:pPr algn="ctr"/>
            <a:r>
              <a:rPr lang="en-US" sz="7300" dirty="0" smtClean="0"/>
              <a:t>Reliable and Real-time Communication in Industrial Wireless Mesh Networks</a:t>
            </a:r>
            <a:r>
              <a:rPr lang="en-US" dirty="0" smtClean="0"/>
              <a:t/>
            </a:r>
            <a:br>
              <a:rPr lang="en-US" dirty="0" smtClean="0"/>
            </a:br>
            <a:endParaRPr lang="en-US" sz="3100" dirty="0"/>
          </a:p>
        </p:txBody>
      </p:sp>
      <p:sp>
        <p:nvSpPr>
          <p:cNvPr id="3" name="Subtitle 2"/>
          <p:cNvSpPr>
            <a:spLocks noGrp="1"/>
          </p:cNvSpPr>
          <p:nvPr>
            <p:ph type="subTitle" idx="1"/>
          </p:nvPr>
        </p:nvSpPr>
        <p:spPr/>
        <p:txBody>
          <a:bodyPr/>
          <a:lstStyle/>
          <a:p>
            <a:r>
              <a:rPr lang="en-US" dirty="0" smtClean="0"/>
              <a:t>Presentation by Chaitanya VAdrevu</a:t>
            </a:r>
            <a:endParaRPr lang="en-US" dirty="0"/>
          </a:p>
        </p:txBody>
      </p:sp>
      <p:sp>
        <p:nvSpPr>
          <p:cNvPr id="4" name="TextBox 3"/>
          <p:cNvSpPr txBox="1"/>
          <p:nvPr/>
        </p:nvSpPr>
        <p:spPr>
          <a:xfrm>
            <a:off x="2662919" y="3299154"/>
            <a:ext cx="6553200" cy="369332"/>
          </a:xfrm>
          <a:prstGeom prst="rect">
            <a:avLst/>
          </a:prstGeom>
          <a:noFill/>
        </p:spPr>
        <p:txBody>
          <a:bodyPr wrap="square" rtlCol="0">
            <a:spAutoFit/>
          </a:bodyPr>
          <a:lstStyle/>
          <a:p>
            <a:pPr algn="ctr"/>
            <a:r>
              <a:rPr lang="en-US" dirty="0"/>
              <a:t>Song Han, Xiuming Zhu, Aloysius K. Mok, Deji Chen, Mark Nixon</a:t>
            </a:r>
          </a:p>
        </p:txBody>
      </p:sp>
      <p:sp>
        <p:nvSpPr>
          <p:cNvPr id="5" name="TextBox 4"/>
          <p:cNvSpPr txBox="1"/>
          <p:nvPr/>
        </p:nvSpPr>
        <p:spPr>
          <a:xfrm>
            <a:off x="2832331" y="3877387"/>
            <a:ext cx="6030686" cy="369332"/>
          </a:xfrm>
          <a:prstGeom prst="rect">
            <a:avLst/>
          </a:prstGeom>
          <a:noFill/>
        </p:spPr>
        <p:txBody>
          <a:bodyPr wrap="square" rtlCol="0">
            <a:spAutoFit/>
          </a:bodyPr>
          <a:lstStyle/>
          <a:p>
            <a:pPr algn="ctr"/>
            <a:r>
              <a:rPr lang="en-US" dirty="0" smtClean="0"/>
              <a:t>RTAS 2011</a:t>
            </a:r>
            <a:endParaRPr lang="en-US" dirty="0"/>
          </a:p>
        </p:txBody>
      </p:sp>
    </p:spTree>
    <p:extLst>
      <p:ext uri="{BB962C8B-B14F-4D97-AF65-F5344CB8AC3E}">
        <p14:creationId xmlns:p14="http://schemas.microsoft.com/office/powerpoint/2010/main" val="34091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SRDR - Optimized</a:t>
            </a:r>
            <a:endParaRPr lang="en-US" dirty="0"/>
          </a:p>
        </p:txBody>
      </p:sp>
      <p:sp>
        <p:nvSpPr>
          <p:cNvPr id="3" name="Content Placeholder 2"/>
          <p:cNvSpPr>
            <a:spLocks noGrp="1"/>
          </p:cNvSpPr>
          <p:nvPr>
            <p:ph idx="1"/>
          </p:nvPr>
        </p:nvSpPr>
        <p:spPr>
          <a:xfrm>
            <a:off x="1097280" y="1845734"/>
            <a:ext cx="7232333" cy="4023360"/>
          </a:xfrm>
        </p:spPr>
        <p:txBody>
          <a:bodyPr/>
          <a:lstStyle/>
          <a:p>
            <a:pPr>
              <a:buFont typeface="Arial" charset="0"/>
              <a:buChar char="•"/>
            </a:pPr>
            <a:r>
              <a:rPr lang="en-US" dirty="0" smtClean="0"/>
              <a:t>In basic SRDR, routing is strictly according to ordered graph list</a:t>
            </a:r>
          </a:p>
          <a:p>
            <a:pPr>
              <a:buFont typeface="Arial" charset="0"/>
              <a:buChar char="•"/>
            </a:pPr>
            <a:r>
              <a:rPr lang="en-US" dirty="0" smtClean="0"/>
              <a:t>But when each node can keep graph information to multiple destinations, closest node can be chosen for routing</a:t>
            </a:r>
          </a:p>
          <a:p>
            <a:pPr>
              <a:buFont typeface="Arial" charset="0"/>
              <a:buChar char="•"/>
            </a:pPr>
            <a:r>
              <a:rPr lang="en-US" dirty="0" smtClean="0"/>
              <a:t>When packet arrives at a node, instead of using earliest graph ID, ordered graph list is searched backward and first graph ID that is stored in its routing table is selected</a:t>
            </a:r>
          </a:p>
          <a:p>
            <a:pPr>
              <a:buFont typeface="Arial" charset="0"/>
              <a:buChar char="•"/>
            </a:pPr>
            <a:r>
              <a:rPr lang="en-US" dirty="0" smtClean="0"/>
              <a:t>If this routing is successful, at the next node, all graph IDs up to current ID are removed</a:t>
            </a:r>
            <a:endParaRPr lang="en-US" dirty="0"/>
          </a:p>
        </p:txBody>
      </p:sp>
      <p:pic>
        <p:nvPicPr>
          <p:cNvPr id="4" name="Picture 3"/>
          <p:cNvPicPr>
            <a:picLocks noChangeAspect="1"/>
          </p:cNvPicPr>
          <p:nvPr/>
        </p:nvPicPr>
        <p:blipFill>
          <a:blip r:embed="rId2"/>
          <a:stretch>
            <a:fillRect/>
          </a:stretch>
        </p:blipFill>
        <p:spPr>
          <a:xfrm>
            <a:off x="8329613" y="2216151"/>
            <a:ext cx="3403600" cy="2311400"/>
          </a:xfrm>
          <a:prstGeom prst="rect">
            <a:avLst/>
          </a:prstGeom>
        </p:spPr>
      </p:pic>
    </p:spTree>
    <p:extLst>
      <p:ext uri="{BB962C8B-B14F-4D97-AF65-F5344CB8AC3E}">
        <p14:creationId xmlns:p14="http://schemas.microsoft.com/office/powerpoint/2010/main" val="68280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Device/link failure recovery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WirelessHART has network maintenance commands which can be used to notify Network Manager of communication statistics, signal strengths, path/routing failure</a:t>
            </a:r>
          </a:p>
          <a:p>
            <a:pPr>
              <a:buFont typeface="Arial" charset="0"/>
              <a:buChar char="•"/>
            </a:pPr>
            <a:r>
              <a:rPr lang="en-US" dirty="0" smtClean="0"/>
              <a:t>Recovery includes finding nodes which are still reliable after network topology change and constructing network graphs again</a:t>
            </a:r>
          </a:p>
          <a:p>
            <a:pPr>
              <a:buFont typeface="Arial" charset="0"/>
              <a:buChar char="•"/>
            </a:pPr>
            <a:r>
              <a:rPr lang="en-US" dirty="0" smtClean="0"/>
              <a:t>Broadcast graph and Uplink graph can be easily constructed starting from the set of reliable nodes</a:t>
            </a:r>
          </a:p>
          <a:p>
            <a:pPr>
              <a:buFont typeface="Arial" charset="0"/>
              <a:buChar char="•"/>
            </a:pPr>
            <a:r>
              <a:rPr lang="en-US" dirty="0" smtClean="0"/>
              <a:t>Construction of downlink graph is more difficult</a:t>
            </a:r>
          </a:p>
        </p:txBody>
      </p:sp>
    </p:spTree>
    <p:extLst>
      <p:ext uri="{BB962C8B-B14F-4D97-AF65-F5344CB8AC3E}">
        <p14:creationId xmlns:p14="http://schemas.microsoft.com/office/powerpoint/2010/main" val="212142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schedule, channel management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Devices specify bandwidth requirements, Network Manager allocates timeslots</a:t>
            </a:r>
          </a:p>
          <a:p>
            <a:pPr>
              <a:buFont typeface="Arial" charset="0"/>
              <a:buChar char="•"/>
            </a:pPr>
            <a:r>
              <a:rPr lang="en-US" dirty="0" smtClean="0"/>
              <a:t>WirelessHART constraints</a:t>
            </a:r>
          </a:p>
          <a:p>
            <a:pPr lvl="1">
              <a:buFont typeface="Arial" charset="0"/>
              <a:buChar char="•"/>
            </a:pPr>
            <a:r>
              <a:rPr lang="en-US" dirty="0" smtClean="0"/>
              <a:t>16 maximum concurrent active channels</a:t>
            </a:r>
          </a:p>
          <a:p>
            <a:pPr lvl="1">
              <a:buFont typeface="Arial" charset="0"/>
              <a:buChar char="•"/>
            </a:pPr>
            <a:r>
              <a:rPr lang="en-US" dirty="0" smtClean="0"/>
              <a:t>Each device can only be scheduled to transmit/receive in one time slot</a:t>
            </a:r>
          </a:p>
          <a:p>
            <a:pPr lvl="1">
              <a:buFont typeface="Arial" charset="0"/>
              <a:buChar char="•"/>
            </a:pPr>
            <a:r>
              <a:rPr lang="en-US" dirty="0" smtClean="0"/>
              <a:t>Simultaneous transmissions are allowed in shared timeslot</a:t>
            </a:r>
          </a:p>
          <a:p>
            <a:pPr lvl="1">
              <a:buFont typeface="Arial" charset="0"/>
              <a:buChar char="•"/>
            </a:pPr>
            <a:r>
              <a:rPr lang="en-US" dirty="0" smtClean="0"/>
              <a:t>On multi-hop path, early hops must be scheduled first</a:t>
            </a:r>
            <a:endParaRPr lang="en-US" dirty="0"/>
          </a:p>
          <a:p>
            <a:pPr lvl="1">
              <a:buFont typeface="Arial" charset="0"/>
              <a:buChar char="•"/>
            </a:pPr>
            <a:r>
              <a:rPr lang="en-US" dirty="0" smtClean="0"/>
              <a:t>Practical sample rates are 2</a:t>
            </a:r>
            <a:r>
              <a:rPr lang="en-US" baseline="30000" dirty="0" smtClean="0"/>
              <a:t>n</a:t>
            </a:r>
            <a:r>
              <a:rPr lang="en-US" dirty="0" smtClean="0"/>
              <a:t> sec (-2 &lt;= n &lt;= 9)</a:t>
            </a:r>
          </a:p>
        </p:txBody>
      </p:sp>
    </p:spTree>
    <p:extLst>
      <p:ext uri="{BB962C8B-B14F-4D97-AF65-F5344CB8AC3E}">
        <p14:creationId xmlns:p14="http://schemas.microsoft.com/office/powerpoint/2010/main" val="95079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communication schedule</a:t>
            </a:r>
            <a:endParaRPr lang="en-US" dirty="0"/>
          </a:p>
        </p:txBody>
      </p:sp>
      <p:sp>
        <p:nvSpPr>
          <p:cNvPr id="3" name="Content Placeholder 2"/>
          <p:cNvSpPr>
            <a:spLocks noGrp="1"/>
          </p:cNvSpPr>
          <p:nvPr>
            <p:ph idx="1"/>
          </p:nvPr>
        </p:nvSpPr>
        <p:spPr>
          <a:xfrm>
            <a:off x="1097280" y="1845733"/>
            <a:ext cx="10058400" cy="4426479"/>
          </a:xfrm>
        </p:spPr>
        <p:txBody>
          <a:bodyPr>
            <a:normAutofit/>
          </a:bodyPr>
          <a:lstStyle/>
          <a:p>
            <a:pPr>
              <a:buFont typeface="Arial" charset="0"/>
              <a:buChar char="•"/>
            </a:pPr>
            <a:r>
              <a:rPr lang="en-US" dirty="0" smtClean="0"/>
              <a:t>Timeslots are allocated in Fastest Sample Rate </a:t>
            </a:r>
            <a:r>
              <a:rPr lang="en-US" dirty="0"/>
              <a:t>F</a:t>
            </a:r>
            <a:r>
              <a:rPr lang="en-US" dirty="0" smtClean="0"/>
              <a:t>irst policy (FSRF</a:t>
            </a:r>
            <a:r>
              <a:rPr lang="en-US" dirty="0" smtClean="0"/>
              <a:t>)</a:t>
            </a:r>
          </a:p>
          <a:p>
            <a:pPr>
              <a:buFont typeface="Arial" charset="0"/>
              <a:buChar char="•"/>
            </a:pPr>
            <a:r>
              <a:rPr lang="en-US" dirty="0" smtClean="0"/>
              <a:t>Algorithm:</a:t>
            </a:r>
          </a:p>
          <a:p>
            <a:pPr lvl="1">
              <a:buFont typeface="Arial" charset="0"/>
              <a:buChar char="•"/>
            </a:pPr>
            <a:r>
              <a:rPr lang="en-US" dirty="0" smtClean="0"/>
              <a:t>For all nodes from fastest sample rates to slowest</a:t>
            </a:r>
          </a:p>
          <a:p>
            <a:pPr lvl="2">
              <a:buFont typeface="Arial" charset="0"/>
              <a:buChar char="•"/>
            </a:pPr>
            <a:r>
              <a:rPr lang="en-US" dirty="0"/>
              <a:t>S</a:t>
            </a:r>
            <a:r>
              <a:rPr lang="en-US" dirty="0" smtClean="0"/>
              <a:t>chedule primary and retry links for publishing data</a:t>
            </a:r>
          </a:p>
          <a:p>
            <a:pPr lvl="2">
              <a:buFont typeface="Arial" charset="0"/>
              <a:buChar char="•"/>
            </a:pPr>
            <a:r>
              <a:rPr lang="en-US" dirty="0" smtClean="0"/>
              <a:t>Schedule primary and retry links for control data</a:t>
            </a:r>
          </a:p>
          <a:p>
            <a:pPr lvl="2">
              <a:buFont typeface="Arial" charset="0"/>
              <a:buChar char="•"/>
            </a:pPr>
            <a:r>
              <a:rPr lang="en-US" dirty="0" smtClean="0"/>
              <a:t>If link assignment is not successful, defer bandwidth request for that node</a:t>
            </a:r>
          </a:p>
          <a:p>
            <a:pPr>
              <a:buFont typeface="Arial" charset="0"/>
              <a:buChar char="•"/>
            </a:pPr>
            <a:r>
              <a:rPr lang="en-US" dirty="0" smtClean="0"/>
              <a:t>Primary links are exclusive but retry links are shared</a:t>
            </a:r>
            <a:endParaRPr lang="en-US" dirty="0"/>
          </a:p>
          <a:p>
            <a:pPr>
              <a:buFont typeface="Arial" charset="0"/>
              <a:buChar char="•"/>
            </a:pPr>
            <a:r>
              <a:rPr lang="en-US" dirty="0" smtClean="0"/>
              <a:t>Link for publishing/control data from a node A to node B is scheduled by allocating intermediate links on path from A to B one by one in depth-first manner</a:t>
            </a:r>
          </a:p>
          <a:p>
            <a:pPr>
              <a:buFont typeface="Arial" charset="0"/>
              <a:buChar char="•"/>
            </a:pPr>
            <a:r>
              <a:rPr lang="en-US" dirty="0" smtClean="0"/>
              <a:t>When there are 2 successors to a node, allocating time-slots for both successors is wasteful as only one is used. So, transmission rate to each of the successors is reduced to half of sample rate and data is sent on both. It is ensured that communication pattern is same as that of original sample rate.</a:t>
            </a:r>
          </a:p>
          <a:p>
            <a:pPr lvl="1">
              <a:buFont typeface="Arial" charset="0"/>
              <a:buChar char="•"/>
            </a:pPr>
            <a:endParaRPr lang="en-US" dirty="0"/>
          </a:p>
        </p:txBody>
      </p:sp>
    </p:spTree>
    <p:extLst>
      <p:ext uri="{BB962C8B-B14F-4D97-AF65-F5344CB8AC3E}">
        <p14:creationId xmlns:p14="http://schemas.microsoft.com/office/powerpoint/2010/main" val="126301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Communication overhead is low (less than 2 links per node)</a:t>
            </a:r>
          </a:p>
          <a:p>
            <a:pPr>
              <a:buFont typeface="Arial" charset="0"/>
              <a:buChar char="•"/>
            </a:pPr>
            <a:r>
              <a:rPr lang="en-US" dirty="0" smtClean="0"/>
              <a:t>Reachable nodes count between that of Broadcast tree and Max-reliable Broadcast graph in case of link failures</a:t>
            </a:r>
          </a:p>
          <a:p>
            <a:pPr>
              <a:buFont typeface="Arial" charset="0"/>
              <a:buChar char="•"/>
            </a:pPr>
            <a:r>
              <a:rPr lang="en-US" dirty="0" smtClean="0"/>
              <a:t>Recovery overhead to regain connectivity and reliability are worse than RDG(standard)</a:t>
            </a:r>
            <a:endParaRPr lang="is-IS" dirty="0" smtClean="0"/>
          </a:p>
          <a:p>
            <a:pPr>
              <a:buFont typeface="Arial" charset="0"/>
              <a:buChar char="•"/>
            </a:pPr>
            <a:r>
              <a:rPr lang="is-IS" dirty="0" smtClean="0"/>
              <a:t>Configuration overhead for downlink graphs is much better than RDG(standard) and is comparable to single shortest path</a:t>
            </a:r>
          </a:p>
          <a:p>
            <a:pPr>
              <a:buFont typeface="Arial" charset="0"/>
              <a:buChar char="•"/>
            </a:pPr>
            <a:endParaRPr lang="is-IS" dirty="0"/>
          </a:p>
          <a:p>
            <a:pPr>
              <a:buFont typeface="Arial" charset="0"/>
              <a:buChar char="•"/>
            </a:pPr>
            <a:r>
              <a:rPr lang="is-IS" dirty="0" smtClean="0"/>
              <a:t>By dividing traffic on successors,</a:t>
            </a:r>
          </a:p>
          <a:p>
            <a:pPr lvl="1">
              <a:buFont typeface="Arial" charset="0"/>
              <a:buChar char="•"/>
            </a:pPr>
            <a:r>
              <a:rPr lang="is-IS" dirty="0" smtClean="0"/>
              <a:t>Scheduling success (no. </a:t>
            </a:r>
            <a:r>
              <a:rPr lang="en-US" dirty="0" smtClean="0"/>
              <a:t>of successfully scheduled nodes) is vastly improved</a:t>
            </a:r>
          </a:p>
          <a:p>
            <a:pPr lvl="1">
              <a:buFont typeface="Arial" charset="0"/>
              <a:buChar char="•"/>
            </a:pPr>
            <a:r>
              <a:rPr lang="en-US" dirty="0" smtClean="0"/>
              <a:t>For lower sampling rates, network utilization is much better</a:t>
            </a:r>
            <a:endParaRPr lang="en-US" dirty="0"/>
          </a:p>
        </p:txBody>
      </p:sp>
    </p:spTree>
    <p:extLst>
      <p:ext uri="{BB962C8B-B14F-4D97-AF65-F5344CB8AC3E}">
        <p14:creationId xmlns:p14="http://schemas.microsoft.com/office/powerpoint/2010/main" val="153616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5715" y="205014"/>
            <a:ext cx="9956800" cy="5969000"/>
          </a:xfrm>
          <a:prstGeom prst="rect">
            <a:avLst/>
          </a:prstGeom>
        </p:spPr>
      </p:pic>
    </p:spTree>
    <p:extLst>
      <p:ext uri="{BB962C8B-B14F-4D97-AF65-F5344CB8AC3E}">
        <p14:creationId xmlns:p14="http://schemas.microsoft.com/office/powerpoint/2010/main" val="128099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445468"/>
            <a:ext cx="12192000" cy="3452714"/>
          </a:xfrm>
          <a:prstGeom prst="rect">
            <a:avLst/>
          </a:prstGeom>
        </p:spPr>
      </p:pic>
    </p:spTree>
    <p:extLst>
      <p:ext uri="{BB962C8B-B14F-4D97-AF65-F5344CB8AC3E}">
        <p14:creationId xmlns:p14="http://schemas.microsoft.com/office/powerpoint/2010/main" val="46247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Critical analysis</a:t>
            </a:r>
            <a:endParaRPr lang="en-US" dirty="0"/>
          </a:p>
        </p:txBody>
      </p:sp>
      <p:sp>
        <p:nvSpPr>
          <p:cNvPr id="5" name="Content Placeholder 4"/>
          <p:cNvSpPr>
            <a:spLocks noGrp="1"/>
          </p:cNvSpPr>
          <p:nvPr>
            <p:ph idx="1"/>
          </p:nvPr>
        </p:nvSpPr>
        <p:spPr/>
        <p:txBody>
          <a:bodyPr/>
          <a:lstStyle/>
          <a:p>
            <a:pPr>
              <a:buFont typeface="Arial" charset="0"/>
              <a:buChar char="•"/>
            </a:pPr>
            <a:r>
              <a:rPr lang="en-US" dirty="0" smtClean="0"/>
              <a:t>When SRDR – OPT is used, during routing, a node may forward data to another node skipping some nodes in the ordered graph list. But the other node may not be ready for receiving at that time slot. This problem is not discussed in the paper.</a:t>
            </a:r>
          </a:p>
          <a:p>
            <a:pPr>
              <a:buFont typeface="Arial" charset="0"/>
              <a:buChar char="•"/>
            </a:pPr>
            <a:r>
              <a:rPr lang="en-US" dirty="0" smtClean="0"/>
              <a:t>Since traffic is divided between two successors of a node, if any of them goes down, shouldn’t the communication schedule should be recalculated?</a:t>
            </a:r>
            <a:endParaRPr lang="en-US" dirty="0"/>
          </a:p>
        </p:txBody>
      </p:sp>
    </p:spTree>
    <p:extLst>
      <p:ext uri="{BB962C8B-B14F-4D97-AF65-F5344CB8AC3E}">
        <p14:creationId xmlns:p14="http://schemas.microsoft.com/office/powerpoint/2010/main" val="139888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Han, Zhu, Chen, </a:t>
            </a:r>
            <a:r>
              <a:rPr lang="en-US" dirty="0" err="1" smtClean="0"/>
              <a:t>Mok</a:t>
            </a:r>
            <a:r>
              <a:rPr lang="en-US" dirty="0" smtClean="0"/>
              <a:t>, Nixon, “Reliable </a:t>
            </a:r>
            <a:r>
              <a:rPr lang="en-US" dirty="0"/>
              <a:t>and Real-time Communication in Industrial Wireless Mesh </a:t>
            </a:r>
            <a:r>
              <a:rPr lang="en-US" dirty="0" smtClean="0"/>
              <a:t>Networks” (RTAS 2011)</a:t>
            </a:r>
          </a:p>
          <a:p>
            <a:pPr>
              <a:buFont typeface="Arial" charset="0"/>
              <a:buChar char="•"/>
            </a:pPr>
            <a:r>
              <a:rPr lang="en-US" dirty="0" smtClean="0"/>
              <a:t>Han, Zhu, Chen, </a:t>
            </a:r>
            <a:r>
              <a:rPr lang="en-US" dirty="0" err="1" smtClean="0"/>
              <a:t>Mok</a:t>
            </a:r>
            <a:r>
              <a:rPr lang="en-US" dirty="0" smtClean="0"/>
              <a:t>, Nixon, “Reliable </a:t>
            </a:r>
            <a:r>
              <a:rPr lang="en-US" dirty="0"/>
              <a:t>and Real-time Communication in Industrial Wireless Mesh </a:t>
            </a:r>
            <a:r>
              <a:rPr lang="en-US" dirty="0" smtClean="0"/>
              <a:t>Networks”, Technical Report (</a:t>
            </a:r>
            <a:r>
              <a:rPr lang="en-US" dirty="0" smtClean="0">
                <a:hlinkClick r:id="rId2"/>
              </a:rPr>
              <a:t>http</a:t>
            </a:r>
            <a:r>
              <a:rPr lang="en-US" dirty="0">
                <a:hlinkClick r:id="rId2"/>
              </a:rPr>
              <a:t>://</a:t>
            </a:r>
            <a:r>
              <a:rPr lang="en-US" dirty="0" smtClean="0">
                <a:hlinkClick r:id="rId2"/>
              </a:rPr>
              <a:t>apps.cs.utexas.edu/tech_reports/reports/tr/TR-1994.pdf)</a:t>
            </a:r>
            <a:endParaRPr lang="en-US" dirty="0" smtClean="0"/>
          </a:p>
          <a:p>
            <a:pPr>
              <a:buFont typeface="Arial" charset="0"/>
              <a:buChar char="•"/>
            </a:pPr>
            <a:r>
              <a:rPr lang="en-US" dirty="0">
                <a:hlinkClick r:id="rId3"/>
              </a:rPr>
              <a:t>http://en.hartcomm.org</a:t>
            </a:r>
            <a:r>
              <a:rPr lang="en-US" dirty="0" smtClean="0">
                <a:hlinkClick r:id="rId3"/>
              </a:rPr>
              <a:t>/</a:t>
            </a:r>
            <a:endParaRPr lang="en-US" dirty="0" smtClean="0"/>
          </a:p>
          <a:p>
            <a:pPr>
              <a:buFont typeface="Arial" charset="0"/>
              <a:buChar char="•"/>
            </a:pPr>
            <a:endParaRPr lang="en-US" dirty="0"/>
          </a:p>
        </p:txBody>
      </p:sp>
    </p:spTree>
    <p:extLst>
      <p:ext uri="{BB962C8B-B14F-4D97-AF65-F5344CB8AC3E}">
        <p14:creationId xmlns:p14="http://schemas.microsoft.com/office/powerpoint/2010/main" val="144893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Industrial wireless networks are deployed in harsh conditions</a:t>
            </a:r>
          </a:p>
          <a:p>
            <a:pPr>
              <a:buFont typeface="Arial" charset="0"/>
              <a:buChar char="•"/>
            </a:pPr>
            <a:r>
              <a:rPr lang="en-US" dirty="0" smtClean="0"/>
              <a:t>Devices may be mobile, wireless signal strengths may vary. So network topology will change</a:t>
            </a:r>
          </a:p>
          <a:p>
            <a:pPr>
              <a:buFont typeface="Arial" charset="0"/>
              <a:buChar char="•"/>
            </a:pPr>
            <a:r>
              <a:rPr lang="en-US" dirty="0" smtClean="0"/>
              <a:t>Reliability, real-time performance are very important as missing/delayed data may degrade performance</a:t>
            </a:r>
          </a:p>
          <a:p>
            <a:pPr>
              <a:buFont typeface="Arial" charset="0"/>
              <a:buChar char="•"/>
            </a:pPr>
            <a:r>
              <a:rPr lang="en-US" dirty="0" smtClean="0"/>
              <a:t>WirelessHART standard doesn’t specify how to meet these goals</a:t>
            </a:r>
          </a:p>
          <a:p>
            <a:pPr>
              <a:buFont typeface="Arial" charset="0"/>
              <a:buChar char="•"/>
            </a:pPr>
            <a:endParaRPr lang="en-US" dirty="0"/>
          </a:p>
          <a:p>
            <a:pPr>
              <a:buFont typeface="Arial" charset="0"/>
              <a:buChar char="•"/>
            </a:pPr>
            <a:r>
              <a:rPr lang="en-US" dirty="0" smtClean="0"/>
              <a:t>The paper presents reliable routing graphs for mesh networks, algorithms for constructing them and scheduling communication</a:t>
            </a:r>
          </a:p>
        </p:txBody>
      </p:sp>
    </p:spTree>
    <p:extLst>
      <p:ext uri="{BB962C8B-B14F-4D97-AF65-F5344CB8AC3E}">
        <p14:creationId xmlns:p14="http://schemas.microsoft.com/office/powerpoint/2010/main" val="184009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p:cNvSpPr/>
          <p:nvPr/>
        </p:nvSpPr>
        <p:spPr>
          <a:xfrm>
            <a:off x="7523982" y="4588738"/>
            <a:ext cx="4668018" cy="1597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smtClean="0"/>
              <a:t>Field devices</a:t>
            </a:r>
            <a:endParaRPr lang="en-US" dirty="0"/>
          </a:p>
        </p:txBody>
      </p:sp>
      <p:sp>
        <p:nvSpPr>
          <p:cNvPr id="101" name="Rounded Rectangle 100"/>
          <p:cNvSpPr/>
          <p:nvPr/>
        </p:nvSpPr>
        <p:spPr>
          <a:xfrm>
            <a:off x="7926316" y="3733187"/>
            <a:ext cx="4265684" cy="6847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Access points</a:t>
            </a:r>
            <a:endParaRPr lang="en-US" dirty="0"/>
          </a:p>
        </p:txBody>
      </p:sp>
      <p:sp>
        <p:nvSpPr>
          <p:cNvPr id="2" name="Title 1"/>
          <p:cNvSpPr>
            <a:spLocks noGrp="1"/>
          </p:cNvSpPr>
          <p:nvPr>
            <p:ph type="title"/>
          </p:nvPr>
        </p:nvSpPr>
        <p:spPr/>
        <p:txBody>
          <a:bodyPr/>
          <a:lstStyle/>
          <a:p>
            <a:r>
              <a:rPr lang="en-US" dirty="0" smtClean="0"/>
              <a:t>WirelessHART</a:t>
            </a:r>
            <a:endParaRPr lang="en-US" dirty="0"/>
          </a:p>
        </p:txBody>
      </p:sp>
      <p:sp>
        <p:nvSpPr>
          <p:cNvPr id="3" name="Content Placeholder 2"/>
          <p:cNvSpPr>
            <a:spLocks noGrp="1"/>
          </p:cNvSpPr>
          <p:nvPr>
            <p:ph idx="1"/>
          </p:nvPr>
        </p:nvSpPr>
        <p:spPr>
          <a:xfrm>
            <a:off x="1097280" y="1845734"/>
            <a:ext cx="6445437" cy="4340754"/>
          </a:xfrm>
        </p:spPr>
        <p:txBody>
          <a:bodyPr>
            <a:normAutofit lnSpcReduction="10000"/>
          </a:bodyPr>
          <a:lstStyle/>
          <a:p>
            <a:pPr>
              <a:buFont typeface="Arial" charset="0"/>
              <a:buChar char="•"/>
            </a:pPr>
            <a:r>
              <a:rPr lang="en-US" dirty="0" smtClean="0"/>
              <a:t>Industry standard protocol for wireless communication</a:t>
            </a:r>
          </a:p>
          <a:p>
            <a:pPr>
              <a:buFont typeface="Arial" charset="0"/>
              <a:buChar char="•"/>
            </a:pPr>
            <a:r>
              <a:rPr lang="en-US" dirty="0" smtClean="0"/>
              <a:t>Extension of HART (Highway addressable remote transducer) protocol</a:t>
            </a:r>
          </a:p>
          <a:p>
            <a:pPr>
              <a:buFont typeface="Arial" charset="0"/>
              <a:buChar char="•"/>
            </a:pPr>
            <a:r>
              <a:rPr lang="en-US" dirty="0" smtClean="0"/>
              <a:t>Centralized network management</a:t>
            </a:r>
          </a:p>
          <a:p>
            <a:pPr>
              <a:buFont typeface="Arial" charset="0"/>
              <a:buChar char="•"/>
            </a:pPr>
            <a:r>
              <a:rPr lang="en-US" dirty="0" smtClean="0"/>
              <a:t>Mesh/star/hybrid network</a:t>
            </a:r>
            <a:endParaRPr lang="en-US" dirty="0" smtClean="0"/>
          </a:p>
          <a:p>
            <a:pPr>
              <a:buFont typeface="Arial" charset="0"/>
              <a:buChar char="•"/>
            </a:pPr>
            <a:r>
              <a:rPr lang="en-US" dirty="0" smtClean="0"/>
              <a:t>Uses </a:t>
            </a:r>
            <a:r>
              <a:rPr lang="hr-HR" dirty="0"/>
              <a:t>IEEE </a:t>
            </a:r>
            <a:r>
              <a:rPr lang="hr-HR" dirty="0" smtClean="0"/>
              <a:t>802.15.4</a:t>
            </a:r>
            <a:r>
              <a:rPr lang="hr-HR" dirty="0"/>
              <a:t> </a:t>
            </a:r>
            <a:r>
              <a:rPr lang="hr-HR" dirty="0" smtClean="0"/>
              <a:t>in physical layer (which is also used in ZigBee, MiWi, etc)</a:t>
            </a:r>
            <a:endParaRPr lang="en-US" dirty="0" smtClean="0"/>
          </a:p>
          <a:p>
            <a:pPr>
              <a:buFont typeface="Arial" charset="0"/>
              <a:buChar char="•"/>
            </a:pPr>
            <a:r>
              <a:rPr lang="en-US" dirty="0" smtClean="0"/>
              <a:t>Elements in WirelessHART network</a:t>
            </a:r>
            <a:endParaRPr lang="en-US" dirty="0"/>
          </a:p>
          <a:p>
            <a:pPr lvl="1">
              <a:buFont typeface="Arial" charset="0"/>
              <a:buChar char="•"/>
            </a:pPr>
            <a:r>
              <a:rPr lang="en-US" dirty="0"/>
              <a:t>Wireless Field Devices: Data collection </a:t>
            </a:r>
            <a:r>
              <a:rPr lang="en-US" dirty="0" smtClean="0"/>
              <a:t>devices</a:t>
            </a:r>
          </a:p>
          <a:p>
            <a:pPr lvl="1">
              <a:buFont typeface="Arial" charset="0"/>
              <a:buChar char="•"/>
            </a:pPr>
            <a:r>
              <a:rPr lang="en-US" dirty="0" smtClean="0"/>
              <a:t>Gateway: Connects host applications with field devices</a:t>
            </a:r>
          </a:p>
          <a:p>
            <a:pPr lvl="1">
              <a:buFont typeface="Arial" charset="0"/>
              <a:buChar char="•"/>
            </a:pPr>
            <a:r>
              <a:rPr lang="en-US" dirty="0" smtClean="0"/>
              <a:t>Access Point: Connects field devices and </a:t>
            </a:r>
            <a:r>
              <a:rPr lang="en-US" dirty="0" smtClean="0"/>
              <a:t>Gateway</a:t>
            </a:r>
          </a:p>
          <a:p>
            <a:pPr lvl="1">
              <a:buFont typeface="Arial" charset="0"/>
              <a:buChar char="•"/>
            </a:pPr>
            <a:r>
              <a:rPr lang="en-US" dirty="0" smtClean="0"/>
              <a:t>Network Manager: Maintains graphs, manages schedules</a:t>
            </a:r>
            <a:endParaRPr lang="en-US" dirty="0"/>
          </a:p>
        </p:txBody>
      </p:sp>
      <p:sp>
        <p:nvSpPr>
          <p:cNvPr id="4" name="Rounded Rectangle 3"/>
          <p:cNvSpPr/>
          <p:nvPr/>
        </p:nvSpPr>
        <p:spPr>
          <a:xfrm>
            <a:off x="7611830" y="2002972"/>
            <a:ext cx="1295399" cy="5652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Host application</a:t>
            </a:r>
            <a:endParaRPr lang="en-US" dirty="0">
              <a:solidFill>
                <a:schemeClr val="tx1"/>
              </a:solidFill>
            </a:endParaRPr>
          </a:p>
        </p:txBody>
      </p:sp>
      <p:sp>
        <p:nvSpPr>
          <p:cNvPr id="9" name="Rounded Rectangle 8"/>
          <p:cNvSpPr/>
          <p:nvPr/>
        </p:nvSpPr>
        <p:spPr>
          <a:xfrm>
            <a:off x="9527716" y="2002972"/>
            <a:ext cx="1295399" cy="56521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Host application</a:t>
            </a:r>
            <a:endParaRPr lang="en-US" dirty="0">
              <a:solidFill>
                <a:schemeClr val="tx1"/>
              </a:solidFill>
            </a:endParaRPr>
          </a:p>
        </p:txBody>
      </p:sp>
      <p:cxnSp>
        <p:nvCxnSpPr>
          <p:cNvPr id="24" name="Straight Connector 23"/>
          <p:cNvCxnSpPr/>
          <p:nvPr/>
        </p:nvCxnSpPr>
        <p:spPr>
          <a:xfrm flipH="1">
            <a:off x="8259529" y="2841171"/>
            <a:ext cx="1915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 idx="2"/>
          </p:cNvCxnSpPr>
          <p:nvPr/>
        </p:nvCxnSpPr>
        <p:spPr>
          <a:xfrm flipH="1">
            <a:off x="8259529" y="2568183"/>
            <a:ext cx="1" cy="27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2"/>
          </p:cNvCxnSpPr>
          <p:nvPr/>
        </p:nvCxnSpPr>
        <p:spPr>
          <a:xfrm flipH="1">
            <a:off x="10175415" y="2568183"/>
            <a:ext cx="1" cy="27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9217472" y="2841171"/>
            <a:ext cx="1" cy="948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8955139" y="3009377"/>
            <a:ext cx="500063" cy="487817"/>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t>
            </a:r>
          </a:p>
        </p:txBody>
      </p:sp>
      <p:sp>
        <p:nvSpPr>
          <p:cNvPr id="54" name="Oval 53"/>
          <p:cNvSpPr/>
          <p:nvPr/>
        </p:nvSpPr>
        <p:spPr>
          <a:xfrm>
            <a:off x="8389761" y="3833365"/>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AP</a:t>
            </a:r>
            <a:endParaRPr lang="en-US" sz="1200" dirty="0"/>
          </a:p>
        </p:txBody>
      </p:sp>
      <p:sp>
        <p:nvSpPr>
          <p:cNvPr id="55" name="Oval 54"/>
          <p:cNvSpPr/>
          <p:nvPr/>
        </p:nvSpPr>
        <p:spPr>
          <a:xfrm>
            <a:off x="9686992" y="3847441"/>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AP</a:t>
            </a:r>
            <a:endParaRPr lang="en-US" sz="1200" dirty="0"/>
          </a:p>
        </p:txBody>
      </p:sp>
      <p:sp>
        <p:nvSpPr>
          <p:cNvPr id="56" name="Oval 55"/>
          <p:cNvSpPr/>
          <p:nvPr/>
        </p:nvSpPr>
        <p:spPr>
          <a:xfrm>
            <a:off x="7676284" y="4789235"/>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57" name="Oval 56"/>
          <p:cNvSpPr/>
          <p:nvPr/>
        </p:nvSpPr>
        <p:spPr>
          <a:xfrm>
            <a:off x="9277684" y="4756944"/>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2</a:t>
            </a:r>
            <a:endParaRPr lang="en-US" dirty="0"/>
          </a:p>
        </p:txBody>
      </p:sp>
      <p:sp>
        <p:nvSpPr>
          <p:cNvPr id="58" name="Oval 57"/>
          <p:cNvSpPr/>
          <p:nvPr/>
        </p:nvSpPr>
        <p:spPr>
          <a:xfrm>
            <a:off x="10458779" y="4789237"/>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
        <p:nvSpPr>
          <p:cNvPr id="59" name="Oval 58"/>
          <p:cNvSpPr/>
          <p:nvPr/>
        </p:nvSpPr>
        <p:spPr>
          <a:xfrm>
            <a:off x="8387029" y="5586364"/>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4</a:t>
            </a:r>
            <a:endParaRPr lang="en-US" dirty="0"/>
          </a:p>
        </p:txBody>
      </p:sp>
      <p:cxnSp>
        <p:nvCxnSpPr>
          <p:cNvPr id="63" name="Straight Arrow Connector 62"/>
          <p:cNvCxnSpPr>
            <a:stCxn id="53" idx="3"/>
            <a:endCxn id="54" idx="0"/>
          </p:cNvCxnSpPr>
          <p:nvPr/>
        </p:nvCxnSpPr>
        <p:spPr>
          <a:xfrm flipH="1">
            <a:off x="8639793" y="3425755"/>
            <a:ext cx="388579" cy="40761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53" idx="5"/>
            <a:endCxn id="55" idx="1"/>
          </p:cNvCxnSpPr>
          <p:nvPr/>
        </p:nvCxnSpPr>
        <p:spPr>
          <a:xfrm>
            <a:off x="9381969" y="3425755"/>
            <a:ext cx="378256" cy="4931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55" idx="5"/>
            <a:endCxn id="58" idx="1"/>
          </p:cNvCxnSpPr>
          <p:nvPr/>
        </p:nvCxnSpPr>
        <p:spPr>
          <a:xfrm>
            <a:off x="10113822" y="4263819"/>
            <a:ext cx="418190" cy="596857"/>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54" idx="5"/>
            <a:endCxn id="57" idx="1"/>
          </p:cNvCxnSpPr>
          <p:nvPr/>
        </p:nvCxnSpPr>
        <p:spPr>
          <a:xfrm>
            <a:off x="8816591" y="4249743"/>
            <a:ext cx="534326" cy="57864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a:stCxn id="57" idx="3"/>
            <a:endCxn id="59" idx="7"/>
          </p:cNvCxnSpPr>
          <p:nvPr/>
        </p:nvCxnSpPr>
        <p:spPr>
          <a:xfrm flipH="1">
            <a:off x="8813859" y="5173322"/>
            <a:ext cx="537058" cy="484481"/>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a:stCxn id="54" idx="3"/>
            <a:endCxn id="56" idx="0"/>
          </p:cNvCxnSpPr>
          <p:nvPr/>
        </p:nvCxnSpPr>
        <p:spPr>
          <a:xfrm flipH="1">
            <a:off x="7926316" y="4249743"/>
            <a:ext cx="536678" cy="539492"/>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a:stCxn id="56" idx="5"/>
            <a:endCxn id="59" idx="1"/>
          </p:cNvCxnSpPr>
          <p:nvPr/>
        </p:nvCxnSpPr>
        <p:spPr>
          <a:xfrm>
            <a:off x="8103114" y="5205613"/>
            <a:ext cx="357148" cy="45219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98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graph</a:t>
            </a:r>
            <a:endParaRPr lang="en-US" dirty="0"/>
          </a:p>
        </p:txBody>
      </p:sp>
      <p:sp>
        <p:nvSpPr>
          <p:cNvPr id="52" name="Content Placeholder 2"/>
          <p:cNvSpPr txBox="1">
            <a:spLocks/>
          </p:cNvSpPr>
          <p:nvPr/>
        </p:nvSpPr>
        <p:spPr>
          <a:xfrm>
            <a:off x="1173480" y="1976363"/>
            <a:ext cx="5205549" cy="39998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endParaRPr lang="en-US" dirty="0"/>
          </a:p>
        </p:txBody>
      </p:sp>
      <p:sp>
        <p:nvSpPr>
          <p:cNvPr id="53" name="TextBox 52"/>
          <p:cNvSpPr txBox="1"/>
          <p:nvPr/>
        </p:nvSpPr>
        <p:spPr>
          <a:xfrm>
            <a:off x="7123293" y="5200846"/>
            <a:ext cx="1861457" cy="369332"/>
          </a:xfrm>
          <a:prstGeom prst="rect">
            <a:avLst/>
          </a:prstGeom>
          <a:noFill/>
        </p:spPr>
        <p:txBody>
          <a:bodyPr wrap="square" rtlCol="0">
            <a:spAutoFit/>
          </a:bodyPr>
          <a:lstStyle/>
          <a:p>
            <a:r>
              <a:rPr lang="en-US" dirty="0" smtClean="0"/>
              <a:t>Original Network</a:t>
            </a:r>
            <a:endParaRPr lang="en-US" dirty="0"/>
          </a:p>
        </p:txBody>
      </p:sp>
      <p:sp>
        <p:nvSpPr>
          <p:cNvPr id="54" name="TextBox 53"/>
          <p:cNvSpPr txBox="1"/>
          <p:nvPr/>
        </p:nvSpPr>
        <p:spPr>
          <a:xfrm>
            <a:off x="9596730" y="5201834"/>
            <a:ext cx="2033498" cy="369332"/>
          </a:xfrm>
          <a:prstGeom prst="rect">
            <a:avLst/>
          </a:prstGeom>
          <a:noFill/>
        </p:spPr>
        <p:txBody>
          <a:bodyPr wrap="square" rtlCol="0">
            <a:spAutoFit/>
          </a:bodyPr>
          <a:lstStyle/>
          <a:p>
            <a:r>
              <a:rPr lang="en-US" dirty="0" smtClean="0"/>
              <a:t>Broadcast graph</a:t>
            </a:r>
            <a:endParaRPr lang="en-US" dirty="0"/>
          </a:p>
        </p:txBody>
      </p:sp>
      <p:sp>
        <p:nvSpPr>
          <p:cNvPr id="55" name="Content Placeholder 54"/>
          <p:cNvSpPr>
            <a:spLocks noGrp="1"/>
          </p:cNvSpPr>
          <p:nvPr>
            <p:ph idx="1"/>
          </p:nvPr>
        </p:nvSpPr>
        <p:spPr>
          <a:xfrm>
            <a:off x="1097280" y="1845734"/>
            <a:ext cx="5521234" cy="4023360"/>
          </a:xfrm>
        </p:spPr>
        <p:txBody>
          <a:bodyPr/>
          <a:lstStyle/>
          <a:p>
            <a:pPr>
              <a:buFont typeface="Arial" charset="0"/>
              <a:buChar char="•"/>
            </a:pPr>
            <a:r>
              <a:rPr lang="en-US" dirty="0" smtClean="0"/>
              <a:t>Graph connecting gateway to all devices</a:t>
            </a:r>
          </a:p>
          <a:p>
            <a:pPr>
              <a:buFont typeface="Arial" charset="0"/>
              <a:buChar char="•"/>
            </a:pPr>
            <a:r>
              <a:rPr lang="en-US" dirty="0" smtClean="0"/>
              <a:t>Used to broadcast common configuration, control messages to all nodes</a:t>
            </a:r>
          </a:p>
          <a:p>
            <a:pPr>
              <a:buFont typeface="Arial" charset="0"/>
              <a:buChar char="•"/>
            </a:pPr>
            <a:endParaRPr lang="en-US" dirty="0"/>
          </a:p>
          <a:p>
            <a:pPr>
              <a:buFont typeface="Arial" charset="0"/>
              <a:buChar char="•"/>
            </a:pPr>
            <a:r>
              <a:rPr lang="en-US" dirty="0" smtClean="0"/>
              <a:t>Broadcast graph is reliable if there are at least two parents for every device in graph</a:t>
            </a:r>
            <a:endParaRPr lang="en-US" dirty="0"/>
          </a:p>
        </p:txBody>
      </p:sp>
      <p:pic>
        <p:nvPicPr>
          <p:cNvPr id="57" name="Picture 56"/>
          <p:cNvPicPr>
            <a:picLocks noChangeAspect="1"/>
          </p:cNvPicPr>
          <p:nvPr/>
        </p:nvPicPr>
        <p:blipFill>
          <a:blip r:embed="rId2"/>
          <a:stretch>
            <a:fillRect/>
          </a:stretch>
        </p:blipFill>
        <p:spPr>
          <a:xfrm>
            <a:off x="6746329" y="2320654"/>
            <a:ext cx="2578100" cy="2552700"/>
          </a:xfrm>
          <a:prstGeom prst="rect">
            <a:avLst/>
          </a:prstGeom>
        </p:spPr>
      </p:pic>
      <p:pic>
        <p:nvPicPr>
          <p:cNvPr id="58" name="Picture 57"/>
          <p:cNvPicPr>
            <a:picLocks noChangeAspect="1"/>
          </p:cNvPicPr>
          <p:nvPr/>
        </p:nvPicPr>
        <p:blipFill>
          <a:blip r:embed="rId3"/>
          <a:stretch>
            <a:fillRect/>
          </a:stretch>
        </p:blipFill>
        <p:spPr>
          <a:xfrm>
            <a:off x="9324429" y="2370364"/>
            <a:ext cx="2578100" cy="2552700"/>
          </a:xfrm>
          <a:prstGeom prst="rect">
            <a:avLst/>
          </a:prstGeom>
        </p:spPr>
      </p:pic>
    </p:spTree>
    <p:extLst>
      <p:ext uri="{BB962C8B-B14F-4D97-AF65-F5344CB8AC3E}">
        <p14:creationId xmlns:p14="http://schemas.microsoft.com/office/powerpoint/2010/main" val="199397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Uplink graph</a:t>
            </a:r>
            <a:endParaRPr lang="en-US" dirty="0"/>
          </a:p>
        </p:txBody>
      </p:sp>
      <p:sp>
        <p:nvSpPr>
          <p:cNvPr id="3" name="Content Placeholder 2"/>
          <p:cNvSpPr>
            <a:spLocks noGrp="1"/>
          </p:cNvSpPr>
          <p:nvPr>
            <p:ph idx="1"/>
          </p:nvPr>
        </p:nvSpPr>
        <p:spPr>
          <a:xfrm>
            <a:off x="1097280" y="1845734"/>
            <a:ext cx="5564777" cy="4023360"/>
          </a:xfrm>
        </p:spPr>
        <p:txBody>
          <a:bodyPr/>
          <a:lstStyle/>
          <a:p>
            <a:pPr>
              <a:buFont typeface="Arial" charset="0"/>
              <a:buChar char="•"/>
            </a:pPr>
            <a:r>
              <a:rPr lang="en-US" dirty="0" smtClean="0"/>
              <a:t>Graph connecting all devices to gateway</a:t>
            </a:r>
          </a:p>
          <a:p>
            <a:pPr>
              <a:buFont typeface="Arial" charset="0"/>
              <a:buChar char="•"/>
            </a:pPr>
            <a:r>
              <a:rPr lang="en-US" dirty="0" smtClean="0"/>
              <a:t>Used to propagate devices’ data periodically to gateway</a:t>
            </a:r>
          </a:p>
          <a:p>
            <a:pPr>
              <a:buFont typeface="Arial" charset="0"/>
              <a:buChar char="•"/>
            </a:pPr>
            <a:endParaRPr lang="en-US" dirty="0"/>
          </a:p>
          <a:p>
            <a:pPr>
              <a:buFont typeface="Arial" charset="0"/>
              <a:buChar char="•"/>
            </a:pPr>
            <a:r>
              <a:rPr lang="en-US" dirty="0" smtClean="0"/>
              <a:t>Uplink graph is reliable if every device has at least </a:t>
            </a:r>
            <a:r>
              <a:rPr lang="en-US" dirty="0" smtClean="0"/>
              <a:t>two out-edges</a:t>
            </a:r>
            <a:endParaRPr lang="en-US" dirty="0"/>
          </a:p>
        </p:txBody>
      </p:sp>
      <p:pic>
        <p:nvPicPr>
          <p:cNvPr id="7" name="Picture 6"/>
          <p:cNvPicPr>
            <a:picLocks noChangeAspect="1"/>
          </p:cNvPicPr>
          <p:nvPr/>
        </p:nvPicPr>
        <p:blipFill>
          <a:blip r:embed="rId2"/>
          <a:stretch>
            <a:fillRect/>
          </a:stretch>
        </p:blipFill>
        <p:spPr>
          <a:xfrm>
            <a:off x="9271456" y="2370365"/>
            <a:ext cx="2578100" cy="2552700"/>
          </a:xfrm>
          <a:prstGeom prst="rect">
            <a:avLst/>
          </a:prstGeom>
        </p:spPr>
      </p:pic>
      <p:pic>
        <p:nvPicPr>
          <p:cNvPr id="8" name="Picture 7"/>
          <p:cNvPicPr>
            <a:picLocks noChangeAspect="1"/>
          </p:cNvPicPr>
          <p:nvPr/>
        </p:nvPicPr>
        <p:blipFill>
          <a:blip r:embed="rId3"/>
          <a:stretch>
            <a:fillRect/>
          </a:stretch>
        </p:blipFill>
        <p:spPr>
          <a:xfrm>
            <a:off x="6693356" y="2337707"/>
            <a:ext cx="2578100" cy="2552700"/>
          </a:xfrm>
          <a:prstGeom prst="rect">
            <a:avLst/>
          </a:prstGeom>
        </p:spPr>
      </p:pic>
      <p:sp>
        <p:nvSpPr>
          <p:cNvPr id="9" name="TextBox 8"/>
          <p:cNvSpPr txBox="1"/>
          <p:nvPr/>
        </p:nvSpPr>
        <p:spPr>
          <a:xfrm>
            <a:off x="7123293" y="5186558"/>
            <a:ext cx="1861457" cy="369332"/>
          </a:xfrm>
          <a:prstGeom prst="rect">
            <a:avLst/>
          </a:prstGeom>
          <a:noFill/>
        </p:spPr>
        <p:txBody>
          <a:bodyPr wrap="square" rtlCol="0">
            <a:spAutoFit/>
          </a:bodyPr>
          <a:lstStyle/>
          <a:p>
            <a:r>
              <a:rPr lang="en-US" smtClean="0"/>
              <a:t>Original Network</a:t>
            </a:r>
            <a:endParaRPr lang="en-US"/>
          </a:p>
        </p:txBody>
      </p:sp>
      <p:sp>
        <p:nvSpPr>
          <p:cNvPr id="10" name="TextBox 9"/>
          <p:cNvSpPr txBox="1"/>
          <p:nvPr/>
        </p:nvSpPr>
        <p:spPr>
          <a:xfrm>
            <a:off x="9596730" y="5187546"/>
            <a:ext cx="2033498" cy="369332"/>
          </a:xfrm>
          <a:prstGeom prst="rect">
            <a:avLst/>
          </a:prstGeom>
          <a:noFill/>
        </p:spPr>
        <p:txBody>
          <a:bodyPr wrap="square" rtlCol="0">
            <a:spAutoFit/>
          </a:bodyPr>
          <a:lstStyle/>
          <a:p>
            <a:r>
              <a:rPr lang="en-US" dirty="0" smtClean="0"/>
              <a:t>Uplink graph</a:t>
            </a:r>
            <a:endParaRPr lang="en-US" dirty="0"/>
          </a:p>
        </p:txBody>
      </p:sp>
    </p:spTree>
    <p:extLst>
      <p:ext uri="{BB962C8B-B14F-4D97-AF65-F5344CB8AC3E}">
        <p14:creationId xmlns:p14="http://schemas.microsoft.com/office/powerpoint/2010/main" val="6055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Downlink graphs</a:t>
            </a:r>
            <a:endParaRPr lang="en-US" dirty="0"/>
          </a:p>
        </p:txBody>
      </p:sp>
      <p:sp>
        <p:nvSpPr>
          <p:cNvPr id="3" name="Content Placeholder 2"/>
          <p:cNvSpPr>
            <a:spLocks noGrp="1"/>
          </p:cNvSpPr>
          <p:nvPr>
            <p:ph idx="1"/>
          </p:nvPr>
        </p:nvSpPr>
        <p:spPr>
          <a:xfrm>
            <a:off x="1097280" y="1845734"/>
            <a:ext cx="5499463" cy="4023360"/>
          </a:xfrm>
        </p:spPr>
        <p:txBody>
          <a:bodyPr/>
          <a:lstStyle/>
          <a:p>
            <a:pPr>
              <a:buFont typeface="Arial" charset="0"/>
              <a:buChar char="•"/>
            </a:pPr>
            <a:r>
              <a:rPr lang="en-US" dirty="0" smtClean="0"/>
              <a:t>One per device</a:t>
            </a:r>
          </a:p>
          <a:p>
            <a:pPr>
              <a:buFont typeface="Arial" charset="0"/>
              <a:buChar char="•"/>
            </a:pPr>
            <a:r>
              <a:rPr lang="en-US" dirty="0" smtClean="0"/>
              <a:t>Used to send unicast messages from gateway to each device</a:t>
            </a:r>
          </a:p>
          <a:p>
            <a:pPr>
              <a:buFont typeface="Arial" charset="0"/>
              <a:buChar char="•"/>
            </a:pPr>
            <a:endParaRPr lang="en-US" dirty="0"/>
          </a:p>
          <a:p>
            <a:pPr>
              <a:buFont typeface="Arial" charset="0"/>
              <a:buChar char="•"/>
            </a:pPr>
            <a:r>
              <a:rPr lang="en-US" dirty="0" smtClean="0"/>
              <a:t>Downlink graph to a node is reliable if</a:t>
            </a:r>
          </a:p>
          <a:p>
            <a:pPr lvl="1">
              <a:buFont typeface="Arial" charset="0"/>
              <a:buChar char="•"/>
            </a:pPr>
            <a:r>
              <a:rPr lang="en-US" dirty="0" smtClean="0"/>
              <a:t>There is one source and one sink</a:t>
            </a:r>
          </a:p>
          <a:p>
            <a:pPr lvl="1">
              <a:buFont typeface="Arial" charset="0"/>
              <a:buChar char="•"/>
            </a:pPr>
            <a:r>
              <a:rPr lang="en-US" dirty="0" smtClean="0"/>
              <a:t>Every intermediate node at least two in-edges</a:t>
            </a:r>
          </a:p>
          <a:p>
            <a:pPr lvl="1">
              <a:buFont typeface="Arial" charset="0"/>
              <a:buChar char="•"/>
            </a:pPr>
            <a:r>
              <a:rPr lang="en-US" dirty="0" smtClean="0"/>
              <a:t>There is only one cycle of length 2 and each node on cycle is parent of the node</a:t>
            </a:r>
            <a:endParaRPr lang="en-US" dirty="0"/>
          </a:p>
        </p:txBody>
      </p:sp>
      <p:pic>
        <p:nvPicPr>
          <p:cNvPr id="6" name="Picture 5"/>
          <p:cNvPicPr>
            <a:picLocks noChangeAspect="1"/>
          </p:cNvPicPr>
          <p:nvPr/>
        </p:nvPicPr>
        <p:blipFill>
          <a:blip r:embed="rId2"/>
          <a:stretch>
            <a:fillRect/>
          </a:stretch>
        </p:blipFill>
        <p:spPr>
          <a:xfrm>
            <a:off x="6691901" y="2298883"/>
            <a:ext cx="2578100" cy="2552700"/>
          </a:xfrm>
          <a:prstGeom prst="rect">
            <a:avLst/>
          </a:prstGeom>
        </p:spPr>
      </p:pic>
      <p:pic>
        <p:nvPicPr>
          <p:cNvPr id="7" name="Picture 6"/>
          <p:cNvPicPr>
            <a:picLocks noChangeAspect="1"/>
          </p:cNvPicPr>
          <p:nvPr/>
        </p:nvPicPr>
        <p:blipFill>
          <a:blip r:embed="rId3"/>
          <a:stretch>
            <a:fillRect/>
          </a:stretch>
        </p:blipFill>
        <p:spPr>
          <a:xfrm>
            <a:off x="9365159" y="2298883"/>
            <a:ext cx="2578100" cy="2552700"/>
          </a:xfrm>
          <a:prstGeom prst="rect">
            <a:avLst/>
          </a:prstGeom>
        </p:spPr>
      </p:pic>
      <p:sp>
        <p:nvSpPr>
          <p:cNvPr id="8" name="TextBox 7"/>
          <p:cNvSpPr txBox="1"/>
          <p:nvPr/>
        </p:nvSpPr>
        <p:spPr>
          <a:xfrm>
            <a:off x="7123293" y="5186558"/>
            <a:ext cx="1861457" cy="369332"/>
          </a:xfrm>
          <a:prstGeom prst="rect">
            <a:avLst/>
          </a:prstGeom>
          <a:noFill/>
        </p:spPr>
        <p:txBody>
          <a:bodyPr wrap="square" rtlCol="0">
            <a:spAutoFit/>
          </a:bodyPr>
          <a:lstStyle/>
          <a:p>
            <a:r>
              <a:rPr lang="en-US" smtClean="0"/>
              <a:t>Original Network</a:t>
            </a:r>
            <a:endParaRPr lang="en-US"/>
          </a:p>
        </p:txBody>
      </p:sp>
      <p:sp>
        <p:nvSpPr>
          <p:cNvPr id="9" name="TextBox 8"/>
          <p:cNvSpPr txBox="1"/>
          <p:nvPr/>
        </p:nvSpPr>
        <p:spPr>
          <a:xfrm>
            <a:off x="9711034" y="5187546"/>
            <a:ext cx="2033498" cy="646331"/>
          </a:xfrm>
          <a:prstGeom prst="rect">
            <a:avLst/>
          </a:prstGeom>
          <a:noFill/>
        </p:spPr>
        <p:txBody>
          <a:bodyPr wrap="square" rtlCol="0">
            <a:spAutoFit/>
          </a:bodyPr>
          <a:lstStyle/>
          <a:p>
            <a:pPr algn="ctr"/>
            <a:r>
              <a:rPr lang="en-US" dirty="0" smtClean="0"/>
              <a:t>Downlink graphs for 3, 4</a:t>
            </a:r>
            <a:endParaRPr lang="en-US" dirty="0"/>
          </a:p>
        </p:txBody>
      </p:sp>
    </p:spTree>
    <p:extLst>
      <p:ext uri="{BB962C8B-B14F-4D97-AF65-F5344CB8AC3E}">
        <p14:creationId xmlns:p14="http://schemas.microsoft.com/office/powerpoint/2010/main" val="926490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99321"/>
          </a:xfrm>
        </p:spPr>
        <p:txBody>
          <a:bodyPr/>
          <a:lstStyle/>
          <a:p>
            <a:r>
              <a:rPr lang="en-US" dirty="0" smtClean="0"/>
              <a:t>Construction of reliable broadcast graph</a:t>
            </a:r>
            <a:endParaRPr lang="en-US" dirty="0"/>
          </a:p>
        </p:txBody>
      </p:sp>
      <p:sp>
        <p:nvSpPr>
          <p:cNvPr id="3" name="Content Placeholder 2"/>
          <p:cNvSpPr>
            <a:spLocks noGrp="1"/>
          </p:cNvSpPr>
          <p:nvPr>
            <p:ph idx="1"/>
          </p:nvPr>
        </p:nvSpPr>
        <p:spPr>
          <a:xfrm>
            <a:off x="1097280" y="1817158"/>
            <a:ext cx="10058400" cy="4526492"/>
          </a:xfrm>
        </p:spPr>
        <p:txBody>
          <a:bodyPr>
            <a:normAutofit fontScale="92500" lnSpcReduction="20000"/>
          </a:bodyPr>
          <a:lstStyle/>
          <a:p>
            <a:pPr>
              <a:buFont typeface="Arial" charset="0"/>
              <a:buChar char="•"/>
            </a:pPr>
            <a:r>
              <a:rPr lang="en-US" dirty="0" smtClean="0"/>
              <a:t>Node is reliable if in-edge degree &gt;=2</a:t>
            </a:r>
          </a:p>
          <a:p>
            <a:pPr>
              <a:buFont typeface="Arial" charset="0"/>
              <a:buChar char="•"/>
            </a:pPr>
            <a:r>
              <a:rPr lang="en-US" dirty="0" smtClean="0"/>
              <a:t>Goals of reliable broadcast graph</a:t>
            </a:r>
          </a:p>
          <a:p>
            <a:pPr lvl="1">
              <a:buFont typeface="Arial" charset="0"/>
              <a:buChar char="•"/>
            </a:pPr>
            <a:r>
              <a:rPr lang="en-US" dirty="0" smtClean="0"/>
              <a:t>Maximize number of reliable nodes</a:t>
            </a:r>
          </a:p>
          <a:p>
            <a:pPr lvl="1">
              <a:buFont typeface="Arial" charset="0"/>
              <a:buChar char="•"/>
            </a:pPr>
            <a:r>
              <a:rPr lang="en-US" dirty="0" smtClean="0"/>
              <a:t>Minimize average no. of hops from gateway to each node</a:t>
            </a:r>
          </a:p>
          <a:p>
            <a:pPr>
              <a:buFont typeface="Arial" charset="0"/>
              <a:buChar char="•"/>
            </a:pPr>
            <a:r>
              <a:rPr lang="en-US" dirty="0" smtClean="0"/>
              <a:t>Algorithm</a:t>
            </a:r>
          </a:p>
          <a:p>
            <a:pPr marL="544068" lvl="1" indent="-342900">
              <a:buFont typeface="+mj-lt"/>
              <a:buAutoNum type="arabicPeriod"/>
            </a:pPr>
            <a:r>
              <a:rPr lang="en-US" dirty="0" smtClean="0"/>
              <a:t>Add gateway, access points to set of explored nodes</a:t>
            </a:r>
          </a:p>
          <a:p>
            <a:pPr marL="544068" lvl="1" indent="-342900">
              <a:buFont typeface="+mj-lt"/>
              <a:buAutoNum type="arabicPeriod"/>
            </a:pPr>
            <a:r>
              <a:rPr lang="en-US" dirty="0" smtClean="0"/>
              <a:t>Select reliable nodes from remaining nodes</a:t>
            </a:r>
          </a:p>
          <a:p>
            <a:pPr marL="544068" lvl="1" indent="-342900">
              <a:buFont typeface="+mj-lt"/>
              <a:buAutoNum type="arabicPeriod"/>
            </a:pPr>
            <a:r>
              <a:rPr lang="en-US" dirty="0" smtClean="0"/>
              <a:t>For each of these nodes, sort in-edges in ascending order of average no. of hops to gateway</a:t>
            </a:r>
          </a:p>
          <a:p>
            <a:pPr marL="544068" lvl="1" indent="-342900">
              <a:buFont typeface="+mj-lt"/>
              <a:buAutoNum type="arabicPeriod"/>
            </a:pPr>
            <a:r>
              <a:rPr lang="en-US" dirty="0" smtClean="0"/>
              <a:t>Calculate no. of hops with first two edges</a:t>
            </a:r>
          </a:p>
          <a:p>
            <a:pPr marL="544068" lvl="1" indent="-342900">
              <a:buFont typeface="+mj-lt"/>
              <a:buAutoNum type="arabicPeriod"/>
            </a:pPr>
            <a:r>
              <a:rPr lang="en-US" dirty="0" smtClean="0"/>
              <a:t>Add node with minimum no. of hops to explored nodes</a:t>
            </a:r>
          </a:p>
          <a:p>
            <a:pPr marL="544068" lvl="1" indent="-342900">
              <a:buFont typeface="+mj-lt"/>
              <a:buAutoNum type="arabicPeriod"/>
            </a:pPr>
            <a:r>
              <a:rPr lang="en-US" dirty="0" smtClean="0"/>
              <a:t>If there are no reliable nodes at step 2, select node </a:t>
            </a:r>
            <a:r>
              <a:rPr lang="en-US" dirty="0" smtClean="0"/>
              <a:t>connected to an explored node with </a:t>
            </a:r>
            <a:r>
              <a:rPr lang="en-US" dirty="0" smtClean="0"/>
              <a:t>maximum out-edges to </a:t>
            </a:r>
            <a:r>
              <a:rPr lang="en-US" dirty="0" smtClean="0"/>
              <a:t>unexplored nodes</a:t>
            </a:r>
          </a:p>
          <a:p>
            <a:pPr marL="544068" lvl="1" indent="-342900">
              <a:buFont typeface="+mj-lt"/>
              <a:buAutoNum type="arabicPeriod"/>
            </a:pPr>
            <a:r>
              <a:rPr lang="en-US" dirty="0" smtClean="0"/>
              <a:t>Goto 2</a:t>
            </a:r>
            <a:endParaRPr lang="en-US" dirty="0" smtClean="0"/>
          </a:p>
          <a:p>
            <a:pPr marL="251460" indent="-342900">
              <a:buFont typeface="Arial" charset="0"/>
              <a:buChar char="•"/>
            </a:pPr>
            <a:r>
              <a:rPr lang="en-US" dirty="0" smtClean="0"/>
              <a:t>Complexity O(|V|</a:t>
            </a:r>
            <a:r>
              <a:rPr lang="en-US" baseline="30000" dirty="0" smtClean="0"/>
              <a:t>3</a:t>
            </a:r>
            <a:r>
              <a:rPr lang="en-US" dirty="0" smtClean="0"/>
              <a:t>)</a:t>
            </a:r>
          </a:p>
          <a:p>
            <a:pPr marL="251460" indent="-342900">
              <a:buFont typeface="Arial" charset="0"/>
              <a:buChar char="•"/>
            </a:pPr>
            <a:r>
              <a:rPr lang="en-US" dirty="0" smtClean="0"/>
              <a:t>Reliable uplink graph is constructed in same way after reversing all edges</a:t>
            </a:r>
          </a:p>
        </p:txBody>
      </p:sp>
    </p:spTree>
    <p:extLst>
      <p:ext uri="{BB962C8B-B14F-4D97-AF65-F5344CB8AC3E}">
        <p14:creationId xmlns:p14="http://schemas.microsoft.com/office/powerpoint/2010/main" val="211234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Downlink graph</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In WirelessHART standard, there is one reliable downlink graph from gateway to every node</a:t>
            </a:r>
          </a:p>
          <a:p>
            <a:pPr>
              <a:buFont typeface="Arial" charset="0"/>
              <a:buChar char="•"/>
            </a:pPr>
            <a:r>
              <a:rPr lang="en-US" dirty="0" smtClean="0"/>
              <a:t>This results in high configuration overhead as each downlink graph has to go from gateway through all intermediate nodes to the destination node</a:t>
            </a:r>
          </a:p>
          <a:p>
            <a:pPr>
              <a:buFont typeface="Arial" charset="0"/>
              <a:buChar char="•"/>
            </a:pPr>
            <a:endParaRPr lang="en-US" dirty="0" smtClean="0"/>
          </a:p>
          <a:p>
            <a:pPr>
              <a:buFont typeface="Arial" charset="0"/>
              <a:buChar char="•"/>
            </a:pPr>
            <a:r>
              <a:rPr lang="en-US" dirty="0" smtClean="0"/>
              <a:t>In Scalable reliable downlink routing (SRDR), each node contains a small local graph</a:t>
            </a:r>
          </a:p>
          <a:p>
            <a:pPr>
              <a:buFont typeface="Arial" charset="0"/>
              <a:buChar char="•"/>
            </a:pPr>
            <a:r>
              <a:rPr lang="en-US" dirty="0" smtClean="0"/>
              <a:t>Reliable downlink graph for each node can be obtained by assembling intermediate nodes’ local graphs</a:t>
            </a:r>
          </a:p>
          <a:p>
            <a:pPr>
              <a:buFont typeface="Arial" charset="0"/>
              <a:buChar char="•"/>
            </a:pPr>
            <a:r>
              <a:rPr lang="en-US" dirty="0" smtClean="0"/>
              <a:t>To support SRDR, WirelessHART is extended</a:t>
            </a:r>
            <a:endParaRPr lang="en-US" dirty="0"/>
          </a:p>
        </p:txBody>
      </p:sp>
      <p:pic>
        <p:nvPicPr>
          <p:cNvPr id="5" name="Picture 4"/>
          <p:cNvPicPr>
            <a:picLocks noChangeAspect="1"/>
          </p:cNvPicPr>
          <p:nvPr/>
        </p:nvPicPr>
        <p:blipFill>
          <a:blip r:embed="rId2"/>
          <a:stretch>
            <a:fillRect/>
          </a:stretch>
        </p:blipFill>
        <p:spPr>
          <a:xfrm>
            <a:off x="5915025" y="4283075"/>
            <a:ext cx="5448300" cy="2006600"/>
          </a:xfrm>
          <a:prstGeom prst="rect">
            <a:avLst/>
          </a:prstGeom>
        </p:spPr>
      </p:pic>
      <p:sp>
        <p:nvSpPr>
          <p:cNvPr id="8" name="Rounded Rectangle 7"/>
          <p:cNvSpPr/>
          <p:nvPr/>
        </p:nvSpPr>
        <p:spPr>
          <a:xfrm>
            <a:off x="6357938" y="4586288"/>
            <a:ext cx="357187" cy="528637"/>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439149" y="5543549"/>
            <a:ext cx="2276475" cy="535835"/>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918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Constructing reliable downlink routes</a:t>
            </a:r>
            <a:endParaRPr lang="en-US" dirty="0"/>
          </a:p>
        </p:txBody>
      </p:sp>
      <p:sp>
        <p:nvSpPr>
          <p:cNvPr id="3" name="Content Placeholder 2"/>
          <p:cNvSpPr>
            <a:spLocks noGrp="1"/>
          </p:cNvSpPr>
          <p:nvPr>
            <p:ph idx="1"/>
          </p:nvPr>
        </p:nvSpPr>
        <p:spPr>
          <a:xfrm>
            <a:off x="1097280" y="1845734"/>
            <a:ext cx="6460808" cy="4418754"/>
          </a:xfrm>
        </p:spPr>
        <p:txBody>
          <a:bodyPr>
            <a:normAutofit fontScale="92500" lnSpcReduction="10000"/>
          </a:bodyPr>
          <a:lstStyle/>
          <a:p>
            <a:pPr>
              <a:buFont typeface="Arial" charset="0"/>
              <a:buChar char="•"/>
            </a:pPr>
            <a:r>
              <a:rPr lang="en-US" dirty="0" smtClean="0"/>
              <a:t>Routes for gateway, access points are already known, and so are added to “nodes with known routes” list</a:t>
            </a:r>
          </a:p>
          <a:p>
            <a:pPr>
              <a:buFont typeface="Arial" charset="0"/>
              <a:buChar char="•"/>
            </a:pPr>
            <a:r>
              <a:rPr lang="en-US" dirty="0" smtClean="0"/>
              <a:t>Constraints when constructing routes for node v</a:t>
            </a:r>
          </a:p>
          <a:p>
            <a:pPr lvl="1">
              <a:buFont typeface="Arial" charset="0"/>
              <a:buChar char="•"/>
            </a:pPr>
            <a:r>
              <a:rPr lang="en-US" dirty="0" smtClean="0"/>
              <a:t>C1: v has at least two parents u</a:t>
            </a:r>
            <a:r>
              <a:rPr lang="en-US" baseline="-25000" dirty="0" smtClean="0"/>
              <a:t>1</a:t>
            </a:r>
            <a:r>
              <a:rPr lang="en-US" dirty="0" smtClean="0"/>
              <a:t>, u</a:t>
            </a:r>
            <a:r>
              <a:rPr lang="en-US" baseline="-25000" dirty="0" smtClean="0"/>
              <a:t>2</a:t>
            </a:r>
            <a:r>
              <a:rPr lang="en-US" dirty="0" smtClean="0"/>
              <a:t>, and they form a cycle</a:t>
            </a:r>
          </a:p>
          <a:p>
            <a:pPr lvl="1">
              <a:buFont typeface="Arial" charset="0"/>
              <a:buChar char="•"/>
            </a:pPr>
            <a:r>
              <a:rPr lang="en-US" dirty="0" smtClean="0"/>
              <a:t>C2: u</a:t>
            </a:r>
            <a:r>
              <a:rPr lang="en-US" baseline="-25000" dirty="0" smtClean="0"/>
              <a:t>1</a:t>
            </a:r>
            <a:r>
              <a:rPr lang="en-US" dirty="0" smtClean="0"/>
              <a:t> is u</a:t>
            </a:r>
            <a:r>
              <a:rPr lang="en-US" baseline="-25000" dirty="0" smtClean="0"/>
              <a:t>2</a:t>
            </a:r>
            <a:r>
              <a:rPr lang="en-US" dirty="0" smtClean="0"/>
              <a:t>’s parent in u</a:t>
            </a:r>
            <a:r>
              <a:rPr lang="en-US" baseline="-25000" dirty="0" smtClean="0"/>
              <a:t>2</a:t>
            </a:r>
            <a:r>
              <a:rPr lang="en-US" dirty="0" smtClean="0"/>
              <a:t>’s local downlink graph</a:t>
            </a:r>
          </a:p>
          <a:p>
            <a:pPr lvl="1">
              <a:buFont typeface="Arial" charset="0"/>
              <a:buChar char="•"/>
            </a:pPr>
            <a:r>
              <a:rPr lang="en-US" dirty="0" smtClean="0"/>
              <a:t>C3: u</a:t>
            </a:r>
            <a:r>
              <a:rPr lang="en-US" baseline="-25000" dirty="0" smtClean="0"/>
              <a:t>2</a:t>
            </a:r>
            <a:r>
              <a:rPr lang="en-US" dirty="0" smtClean="0"/>
              <a:t> has at least one parent from the cycle in G</a:t>
            </a:r>
            <a:r>
              <a:rPr lang="en-US" baseline="-25000" dirty="0" smtClean="0"/>
              <a:t>u1</a:t>
            </a:r>
          </a:p>
          <a:p>
            <a:pPr>
              <a:buFont typeface="Arial" charset="0"/>
              <a:buChar char="•"/>
            </a:pPr>
            <a:r>
              <a:rPr lang="en-US" dirty="0" smtClean="0"/>
              <a:t>For each node, calculate average hops for every edge pair and select edge pairs satisfying C1 and (C2 or C3) with minimum average hops.</a:t>
            </a:r>
          </a:p>
          <a:p>
            <a:pPr>
              <a:buFont typeface="Arial" charset="0"/>
              <a:buChar char="•"/>
            </a:pPr>
            <a:r>
              <a:rPr lang="en-US" dirty="0" smtClean="0"/>
              <a:t>If C1 ^ C2 is satisfied, downlink route of v is R(v) = R(u2) -&gt; g(v)</a:t>
            </a:r>
          </a:p>
          <a:p>
            <a:pPr>
              <a:buFont typeface="Arial" charset="0"/>
              <a:buChar char="•"/>
            </a:pPr>
            <a:r>
              <a:rPr lang="en-US" dirty="0" smtClean="0"/>
              <a:t>If C1 ^ C3 is satisfied, downlink route of v is R(v) = R(u1) -&gt; g(v)</a:t>
            </a:r>
          </a:p>
          <a:p>
            <a:pPr>
              <a:buFont typeface="Arial" charset="0"/>
              <a:buChar char="•"/>
            </a:pPr>
            <a:r>
              <a:rPr lang="en-US" dirty="0" smtClean="0"/>
              <a:t>If constraints are not satisfied, a node with two parents </a:t>
            </a:r>
            <a:r>
              <a:rPr lang="en-US" dirty="0" smtClean="0"/>
              <a:t>(or one) from </a:t>
            </a:r>
            <a:r>
              <a:rPr lang="en-US" dirty="0" smtClean="0"/>
              <a:t>known list with minimum average latency is selected</a:t>
            </a:r>
            <a:endParaRPr lang="en-US" dirty="0"/>
          </a:p>
        </p:txBody>
      </p:sp>
      <p:sp>
        <p:nvSpPr>
          <p:cNvPr id="4" name="Oval 3"/>
          <p:cNvSpPr/>
          <p:nvPr/>
        </p:nvSpPr>
        <p:spPr>
          <a:xfrm>
            <a:off x="8276365" y="1988885"/>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u1</a:t>
            </a:r>
            <a:endParaRPr lang="en-US" dirty="0"/>
          </a:p>
        </p:txBody>
      </p:sp>
      <p:sp>
        <p:nvSpPr>
          <p:cNvPr id="5" name="Oval 4"/>
          <p:cNvSpPr/>
          <p:nvPr/>
        </p:nvSpPr>
        <p:spPr>
          <a:xfrm>
            <a:off x="9244673" y="1988885"/>
            <a:ext cx="500063" cy="5122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u2</a:t>
            </a:r>
            <a:endParaRPr lang="en-US" sz="1200" dirty="0"/>
          </a:p>
        </p:txBody>
      </p:sp>
      <p:sp>
        <p:nvSpPr>
          <p:cNvPr id="6" name="Oval 5"/>
          <p:cNvSpPr/>
          <p:nvPr/>
        </p:nvSpPr>
        <p:spPr>
          <a:xfrm>
            <a:off x="8744610" y="2728227"/>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a:t>
            </a:r>
          </a:p>
        </p:txBody>
      </p:sp>
      <p:cxnSp>
        <p:nvCxnSpPr>
          <p:cNvPr id="8" name="Straight Arrow Connector 7"/>
          <p:cNvCxnSpPr>
            <a:stCxn id="4" idx="6"/>
            <a:endCxn id="5" idx="2"/>
          </p:cNvCxnSpPr>
          <p:nvPr/>
        </p:nvCxnSpPr>
        <p:spPr>
          <a:xfrm>
            <a:off x="8776428" y="2232794"/>
            <a:ext cx="468245" cy="12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a:off x="8763595" y="2299342"/>
            <a:ext cx="484154" cy="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4" idx="4"/>
            <a:endCxn id="6" idx="1"/>
          </p:cNvCxnSpPr>
          <p:nvPr/>
        </p:nvCxnSpPr>
        <p:spPr>
          <a:xfrm>
            <a:off x="8526397" y="2476702"/>
            <a:ext cx="291446" cy="322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4"/>
            <a:endCxn id="6" idx="7"/>
          </p:cNvCxnSpPr>
          <p:nvPr/>
        </p:nvCxnSpPr>
        <p:spPr>
          <a:xfrm flipH="1">
            <a:off x="9171440" y="2501093"/>
            <a:ext cx="323265" cy="298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p:cNvSpPr/>
          <p:nvPr/>
        </p:nvSpPr>
        <p:spPr>
          <a:xfrm>
            <a:off x="10227929" y="2013276"/>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u1</a:t>
            </a:r>
            <a:endParaRPr lang="en-US" dirty="0"/>
          </a:p>
        </p:txBody>
      </p:sp>
      <p:sp>
        <p:nvSpPr>
          <p:cNvPr id="21" name="Oval 20"/>
          <p:cNvSpPr/>
          <p:nvPr/>
        </p:nvSpPr>
        <p:spPr>
          <a:xfrm>
            <a:off x="11196237" y="2013276"/>
            <a:ext cx="500063" cy="487817"/>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22" name="Oval 21"/>
          <p:cNvSpPr/>
          <p:nvPr/>
        </p:nvSpPr>
        <p:spPr>
          <a:xfrm>
            <a:off x="10696174" y="2752618"/>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u2</a:t>
            </a:r>
            <a:endParaRPr lang="en-US" sz="1200" dirty="0"/>
          </a:p>
        </p:txBody>
      </p:sp>
      <p:cxnSp>
        <p:nvCxnSpPr>
          <p:cNvPr id="23" name="Straight Arrow Connector 22"/>
          <p:cNvCxnSpPr>
            <a:stCxn id="22" idx="6"/>
            <a:endCxn id="23" idx="2"/>
          </p:cNvCxnSpPr>
          <p:nvPr/>
        </p:nvCxnSpPr>
        <p:spPr>
          <a:xfrm>
            <a:off x="10727992" y="2257185"/>
            <a:ext cx="468245"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2" idx="4"/>
          </p:cNvCxnSpPr>
          <p:nvPr/>
        </p:nvCxnSpPr>
        <p:spPr>
          <a:xfrm>
            <a:off x="10477961" y="2501093"/>
            <a:ext cx="291446" cy="322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23" idx="4"/>
          </p:cNvCxnSpPr>
          <p:nvPr/>
        </p:nvCxnSpPr>
        <p:spPr>
          <a:xfrm flipH="1">
            <a:off x="11123004" y="2525484"/>
            <a:ext cx="323265" cy="298573"/>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H="1">
            <a:off x="10727031" y="2299342"/>
            <a:ext cx="484154" cy="205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
        <p:nvSpPr>
          <p:cNvPr id="36" name="Oval 35"/>
          <p:cNvSpPr/>
          <p:nvPr/>
        </p:nvSpPr>
        <p:spPr>
          <a:xfrm>
            <a:off x="8392945" y="3784347"/>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a</a:t>
            </a:r>
            <a:endParaRPr lang="en-US" dirty="0"/>
          </a:p>
        </p:txBody>
      </p:sp>
      <p:sp>
        <p:nvSpPr>
          <p:cNvPr id="37" name="Oval 36"/>
          <p:cNvSpPr/>
          <p:nvPr/>
        </p:nvSpPr>
        <p:spPr>
          <a:xfrm>
            <a:off x="9361253" y="3784347"/>
            <a:ext cx="500063" cy="51220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b</a:t>
            </a:r>
            <a:endParaRPr lang="en-US" sz="1200" dirty="0"/>
          </a:p>
        </p:txBody>
      </p:sp>
      <p:sp>
        <p:nvSpPr>
          <p:cNvPr id="38" name="Oval 37"/>
          <p:cNvSpPr/>
          <p:nvPr/>
        </p:nvSpPr>
        <p:spPr>
          <a:xfrm>
            <a:off x="8861190" y="4523689"/>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u1</a:t>
            </a:r>
            <a:endParaRPr lang="en-US" sz="1200" dirty="0"/>
          </a:p>
        </p:txBody>
      </p:sp>
      <p:cxnSp>
        <p:nvCxnSpPr>
          <p:cNvPr id="39" name="Straight Arrow Connector 38"/>
          <p:cNvCxnSpPr>
            <a:stCxn id="38" idx="6"/>
            <a:endCxn id="39" idx="2"/>
          </p:cNvCxnSpPr>
          <p:nvPr/>
        </p:nvCxnSpPr>
        <p:spPr>
          <a:xfrm>
            <a:off x="8893008" y="4028256"/>
            <a:ext cx="4682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a:off x="8880175" y="4094804"/>
            <a:ext cx="484154" cy="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38" idx="4"/>
            <a:endCxn id="40" idx="1"/>
          </p:cNvCxnSpPr>
          <p:nvPr/>
        </p:nvCxnSpPr>
        <p:spPr>
          <a:xfrm>
            <a:off x="8642977" y="4272164"/>
            <a:ext cx="291446" cy="322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9" idx="4"/>
            <a:endCxn id="40" idx="7"/>
          </p:cNvCxnSpPr>
          <p:nvPr/>
        </p:nvCxnSpPr>
        <p:spPr>
          <a:xfrm flipH="1">
            <a:off x="9288020" y="4296555"/>
            <a:ext cx="323265" cy="2985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Oval 44"/>
          <p:cNvSpPr/>
          <p:nvPr/>
        </p:nvSpPr>
        <p:spPr>
          <a:xfrm>
            <a:off x="9861316" y="4523688"/>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u2</a:t>
            </a:r>
            <a:endParaRPr lang="en-US" sz="1200" dirty="0"/>
          </a:p>
        </p:txBody>
      </p:sp>
      <p:cxnSp>
        <p:nvCxnSpPr>
          <p:cNvPr id="46" name="Straight Arrow Connector 45"/>
          <p:cNvCxnSpPr>
            <a:stCxn id="37" idx="4"/>
            <a:endCxn id="45" idx="1"/>
          </p:cNvCxnSpPr>
          <p:nvPr/>
        </p:nvCxnSpPr>
        <p:spPr>
          <a:xfrm>
            <a:off x="9611285" y="4296555"/>
            <a:ext cx="323264" cy="298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Oval 51"/>
          <p:cNvSpPr/>
          <p:nvPr/>
        </p:nvSpPr>
        <p:spPr>
          <a:xfrm>
            <a:off x="9362398" y="5335900"/>
            <a:ext cx="500063" cy="4878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v</a:t>
            </a:r>
          </a:p>
        </p:txBody>
      </p:sp>
      <p:cxnSp>
        <p:nvCxnSpPr>
          <p:cNvPr id="53" name="Straight Arrow Connector 52"/>
          <p:cNvCxnSpPr>
            <a:stCxn id="38" idx="4"/>
            <a:endCxn id="52" idx="1"/>
          </p:cNvCxnSpPr>
          <p:nvPr/>
        </p:nvCxnSpPr>
        <p:spPr>
          <a:xfrm>
            <a:off x="9111222" y="5011506"/>
            <a:ext cx="324409" cy="395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45" idx="4"/>
            <a:endCxn id="52" idx="7"/>
          </p:cNvCxnSpPr>
          <p:nvPr/>
        </p:nvCxnSpPr>
        <p:spPr>
          <a:xfrm flipH="1">
            <a:off x="9789228" y="5011505"/>
            <a:ext cx="322120" cy="395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8805181" y="3327393"/>
            <a:ext cx="468245" cy="369332"/>
          </a:xfrm>
          <a:prstGeom prst="rect">
            <a:avLst/>
          </a:prstGeom>
          <a:noFill/>
        </p:spPr>
        <p:txBody>
          <a:bodyPr wrap="square" rtlCol="0">
            <a:spAutoFit/>
          </a:bodyPr>
          <a:lstStyle/>
          <a:p>
            <a:r>
              <a:rPr lang="en-US" smtClean="0"/>
              <a:t>C1</a:t>
            </a:r>
            <a:endParaRPr lang="en-US"/>
          </a:p>
        </p:txBody>
      </p:sp>
      <p:sp>
        <p:nvSpPr>
          <p:cNvPr id="60" name="TextBox 59"/>
          <p:cNvSpPr txBox="1"/>
          <p:nvPr/>
        </p:nvSpPr>
        <p:spPr>
          <a:xfrm>
            <a:off x="10756264" y="3327393"/>
            <a:ext cx="468245" cy="369332"/>
          </a:xfrm>
          <a:prstGeom prst="rect">
            <a:avLst/>
          </a:prstGeom>
          <a:noFill/>
        </p:spPr>
        <p:txBody>
          <a:bodyPr wrap="square" rtlCol="0">
            <a:spAutoFit/>
          </a:bodyPr>
          <a:lstStyle/>
          <a:p>
            <a:r>
              <a:rPr lang="en-US" dirty="0" smtClean="0"/>
              <a:t>C2</a:t>
            </a:r>
            <a:endParaRPr lang="en-US" dirty="0"/>
          </a:p>
        </p:txBody>
      </p:sp>
      <p:sp>
        <p:nvSpPr>
          <p:cNvPr id="61" name="TextBox 60"/>
          <p:cNvSpPr txBox="1"/>
          <p:nvPr/>
        </p:nvSpPr>
        <p:spPr>
          <a:xfrm>
            <a:off x="9393071" y="5895156"/>
            <a:ext cx="468245" cy="369332"/>
          </a:xfrm>
          <a:prstGeom prst="rect">
            <a:avLst/>
          </a:prstGeom>
          <a:noFill/>
        </p:spPr>
        <p:txBody>
          <a:bodyPr wrap="square" rtlCol="0">
            <a:spAutoFit/>
          </a:bodyPr>
          <a:lstStyle/>
          <a:p>
            <a:r>
              <a:rPr lang="en-US" dirty="0" smtClean="0"/>
              <a:t>C3</a:t>
            </a:r>
            <a:endParaRPr lang="en-US" dirty="0"/>
          </a:p>
        </p:txBody>
      </p:sp>
      <p:cxnSp>
        <p:nvCxnSpPr>
          <p:cNvPr id="63" name="Straight Connector 62"/>
          <p:cNvCxnSpPr/>
          <p:nvPr/>
        </p:nvCxnSpPr>
        <p:spPr>
          <a:xfrm>
            <a:off x="8101013" y="3696725"/>
            <a:ext cx="3857625" cy="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a:off x="10021721" y="1845734"/>
            <a:ext cx="0" cy="1850991"/>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9374086" y="4756559"/>
            <a:ext cx="468245" cy="12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a:off x="9361253" y="4823107"/>
            <a:ext cx="484154" cy="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endCxn id="45" idx="7"/>
          </p:cNvCxnSpPr>
          <p:nvPr/>
        </p:nvCxnSpPr>
        <p:spPr>
          <a:xfrm flipH="1">
            <a:off x="10288146" y="4272164"/>
            <a:ext cx="319061" cy="322963"/>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7432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1031</TotalTime>
  <Words>1255</Words>
  <Application>Microsoft Macintosh PowerPoint</Application>
  <PresentationFormat>Widescreen</PresentationFormat>
  <Paragraphs>148</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Calibri</vt:lpstr>
      <vt:lpstr>Calibri Light</vt:lpstr>
      <vt:lpstr>Arial</vt:lpstr>
      <vt:lpstr>Retrospect</vt:lpstr>
      <vt:lpstr>Reliable and Real-time Communication in Industrial Wireless Mesh Networks </vt:lpstr>
      <vt:lpstr>Motivation</vt:lpstr>
      <vt:lpstr>WirelessHART</vt:lpstr>
      <vt:lpstr>Broadcast graph</vt:lpstr>
      <vt:lpstr>Uplink graph</vt:lpstr>
      <vt:lpstr>Downlink graphs</vt:lpstr>
      <vt:lpstr>Construction of reliable broadcast graph</vt:lpstr>
      <vt:lpstr>Downlink graph</vt:lpstr>
      <vt:lpstr>Constructing reliable downlink routes</vt:lpstr>
      <vt:lpstr>SRDR - Optimized</vt:lpstr>
      <vt:lpstr>Device/link failure recovery</vt:lpstr>
      <vt:lpstr>Communication schedule, channel management</vt:lpstr>
      <vt:lpstr>Constructing communication schedule</vt:lpstr>
      <vt:lpstr>Performance</vt:lpstr>
      <vt:lpstr>PowerPoint Presentation</vt:lpstr>
      <vt:lpstr>PowerPoint Presentation</vt:lpstr>
      <vt:lpstr>Critical analysis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Reliable and Real-time Communication in Industrial Wireless Mesh Networks </dc:title>
  <dc:creator>Kalyan Chaitanya Vadrevu Venkata Visveswara</dc:creator>
  <cp:lastModifiedBy>Kalyan Chaitanya Vadrevu Venkata Visveswara</cp:lastModifiedBy>
  <cp:revision>176</cp:revision>
  <cp:lastPrinted>2015-12-07T19:07:27Z</cp:lastPrinted>
  <dcterms:created xsi:type="dcterms:W3CDTF">2015-12-07T02:35:01Z</dcterms:created>
  <dcterms:modified xsi:type="dcterms:W3CDTF">2015-12-07T19:47:30Z</dcterms:modified>
</cp:coreProperties>
</file>