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60" r:id="rId5"/>
    <p:sldId id="261" r:id="rId6"/>
    <p:sldId id="262" r:id="rId7"/>
    <p:sldId id="263" r:id="rId8"/>
    <p:sldId id="264" r:id="rId9"/>
    <p:sldId id="265" r:id="rId10"/>
    <p:sldId id="287" r:id="rId11"/>
    <p:sldId id="266" r:id="rId12"/>
    <p:sldId id="286" r:id="rId13"/>
    <p:sldId id="273" r:id="rId14"/>
    <p:sldId id="274" r:id="rId15"/>
    <p:sldId id="275" r:id="rId16"/>
    <p:sldId id="276" r:id="rId17"/>
    <p:sldId id="267" r:id="rId18"/>
    <p:sldId id="268" r:id="rId19"/>
    <p:sldId id="269" r:id="rId20"/>
    <p:sldId id="271" r:id="rId21"/>
    <p:sldId id="277" r:id="rId22"/>
    <p:sldId id="278" r:id="rId23"/>
    <p:sldId id="279" r:id="rId24"/>
    <p:sldId id="280" r:id="rId25"/>
    <p:sldId id="281" r:id="rId26"/>
    <p:sldId id="282" r:id="rId27"/>
    <p:sldId id="283" r:id="rId28"/>
    <p:sldId id="284" r:id="rId29"/>
    <p:sldId id="285" r:id="rId30"/>
    <p:sldId id="259" r:id="rId31"/>
  </p:sldIdLst>
  <p:sldSz cx="12192000" cy="6858000"/>
  <p:notesSz cx="6858000" cy="9144000"/>
  <p:embeddedFontLst>
    <p:embeddedFont>
      <p:font typeface="Lato Black" panose="020F0502020204030203" pitchFamily="34" charset="0"/>
      <p:bold r:id="rId33"/>
      <p:boldItalic r:id="rId34"/>
    </p:embeddedFont>
    <p:embeddedFont>
      <p:font typeface="Libre Baskerville" panose="02000000000000000000" pitchFamily="2"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tadicharlachaitany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rgbClr val="002060"/>
                </a:solidFill>
                <a:latin typeface="Calibri"/>
                <a:ea typeface="Calibri"/>
                <a:cs typeface="Calibri"/>
                <a:sym typeface="Calibri"/>
              </a:rPr>
              <a:t>AMEO Dataset</a:t>
            </a:r>
            <a:endParaRPr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958C8A-95EF-2072-1AFA-12C67284D4C2}"/>
              </a:ext>
            </a:extLst>
          </p:cNvPr>
          <p:cNvSpPr>
            <a:spLocks noGrp="1"/>
          </p:cNvSpPr>
          <p:nvPr>
            <p:ph type="body" idx="1"/>
          </p:nvPr>
        </p:nvSpPr>
        <p:spPr>
          <a:xfrm>
            <a:off x="838200" y="636494"/>
            <a:ext cx="10515600" cy="5540469"/>
          </a:xfrm>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Helvetica Neue"/>
              </a:rPr>
              <a:t>1st graph gives the info about salary and the count in which they are earning that particular salary. we can see that most of the people are earning below 1000000.</a:t>
            </a:r>
          </a:p>
          <a:p>
            <a:pPr algn="l">
              <a:buFont typeface="Arial" panose="020B0604020202020204" pitchFamily="34" charset="0"/>
              <a:buChar char="•"/>
            </a:pPr>
            <a:r>
              <a:rPr lang="en-US" b="0" i="0" dirty="0">
                <a:solidFill>
                  <a:srgbClr val="000000"/>
                </a:solidFill>
                <a:effectLst/>
                <a:latin typeface="Helvetica Neue"/>
              </a:rPr>
              <a:t>2nd graph gives the insights about 10th Percentage we can see that there is more density 70-90 percent which means most of them got their percentage between 70-90.</a:t>
            </a:r>
          </a:p>
          <a:p>
            <a:pPr algn="l">
              <a:buFont typeface="Arial" panose="020B0604020202020204" pitchFamily="34" charset="0"/>
              <a:buChar char="•"/>
            </a:pPr>
            <a:r>
              <a:rPr lang="en-US" b="0" i="0" dirty="0">
                <a:solidFill>
                  <a:srgbClr val="000000"/>
                </a:solidFill>
                <a:effectLst/>
                <a:latin typeface="Helvetica Neue"/>
              </a:rPr>
              <a:t>3rd hist gives info about the same percentage but in 12th standard we can see most them got between 70-75 percentage.</a:t>
            </a:r>
          </a:p>
          <a:p>
            <a:r>
              <a:rPr lang="en-US" b="0" i="0" dirty="0">
                <a:solidFill>
                  <a:srgbClr val="000000"/>
                </a:solidFill>
                <a:effectLst/>
                <a:latin typeface="Helvetica Neue"/>
              </a:rPr>
              <a:t>From the next 3 visualizations we can see the equal ratio of marks for all the three AMCAT Sections. Most of them got marks between 500-600 in all the 3 sections.</a:t>
            </a:r>
          </a:p>
          <a:p>
            <a:r>
              <a:rPr lang="en-US" b="0" i="0" dirty="0">
                <a:solidFill>
                  <a:srgbClr val="000000"/>
                </a:solidFill>
                <a:effectLst/>
                <a:latin typeface="Helvetica Neue"/>
              </a:rPr>
              <a:t>There are the scores for the personality test. The above three graphs for different personality are completely different which means they even scored in negatives in personality tests.</a:t>
            </a:r>
          </a:p>
          <a:p>
            <a:pPr marL="114300" indent="0">
              <a:buNone/>
            </a:pPr>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112423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A08F-7595-0F48-3648-87DF5BD424AF}"/>
              </a:ext>
            </a:extLst>
          </p:cNvPr>
          <p:cNvSpPr>
            <a:spLocks noGrp="1"/>
          </p:cNvSpPr>
          <p:nvPr>
            <p:ph type="title"/>
          </p:nvPr>
        </p:nvSpPr>
        <p:spPr>
          <a:xfrm>
            <a:off x="0" y="0"/>
            <a:ext cx="10515600" cy="394447"/>
          </a:xfrm>
        </p:spPr>
        <p:txBody>
          <a:bodyPr>
            <a:normAutofit fontScale="90000"/>
          </a:bodyPr>
          <a:lstStyle/>
          <a:p>
            <a:r>
              <a:rPr lang="en-IN" sz="2800" dirty="0"/>
              <a:t>Box Plot:</a:t>
            </a:r>
          </a:p>
        </p:txBody>
      </p:sp>
      <p:sp>
        <p:nvSpPr>
          <p:cNvPr id="3" name="Text Placeholder 2">
            <a:extLst>
              <a:ext uri="{FF2B5EF4-FFF2-40B4-BE49-F238E27FC236}">
                <a16:creationId xmlns:a16="http://schemas.microsoft.com/office/drawing/2014/main" id="{946E90BD-94EB-0663-667F-02615F5332F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D9A45EA-6449-3FA8-80A7-953516F6A6E2}"/>
              </a:ext>
            </a:extLst>
          </p:cNvPr>
          <p:cNvPicPr>
            <a:picLocks noChangeAspect="1"/>
          </p:cNvPicPr>
          <p:nvPr/>
        </p:nvPicPr>
        <p:blipFill>
          <a:blip r:embed="rId2"/>
          <a:stretch>
            <a:fillRect/>
          </a:stretch>
        </p:blipFill>
        <p:spPr>
          <a:xfrm>
            <a:off x="0" y="394446"/>
            <a:ext cx="12192000" cy="5782517"/>
          </a:xfrm>
          <a:prstGeom prst="rect">
            <a:avLst/>
          </a:prstGeom>
        </p:spPr>
      </p:pic>
    </p:spTree>
    <p:extLst>
      <p:ext uri="{BB962C8B-B14F-4D97-AF65-F5344CB8AC3E}">
        <p14:creationId xmlns:p14="http://schemas.microsoft.com/office/powerpoint/2010/main" val="24808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C2873D-66C8-7D41-3164-89AD6654F13F}"/>
              </a:ext>
            </a:extLst>
          </p:cNvPr>
          <p:cNvSpPr>
            <a:spLocks noGrp="1"/>
          </p:cNvSpPr>
          <p:nvPr>
            <p:ph type="body" idx="1"/>
          </p:nvPr>
        </p:nvSpPr>
        <p:spPr>
          <a:xfrm>
            <a:off x="838200" y="717176"/>
            <a:ext cx="10515600" cy="5459787"/>
          </a:xfrm>
        </p:spPr>
        <p:txBody>
          <a:bodyPr/>
          <a:lstStyle/>
          <a:p>
            <a:pPr algn="l">
              <a:buFont typeface="Arial" panose="020B0604020202020204" pitchFamily="34" charset="0"/>
              <a:buChar char="•"/>
            </a:pPr>
            <a:r>
              <a:rPr lang="en-US" b="0" i="0" dirty="0">
                <a:solidFill>
                  <a:srgbClr val="000000"/>
                </a:solidFill>
                <a:effectLst/>
                <a:latin typeface="Helvetica Neue"/>
              </a:rPr>
              <a:t>1st box plot is </a:t>
            </a:r>
            <a:r>
              <a:rPr lang="en-US" b="0" i="0" dirty="0" err="1">
                <a:solidFill>
                  <a:srgbClr val="000000"/>
                </a:solidFill>
                <a:effectLst/>
                <a:latin typeface="Helvetica Neue"/>
              </a:rPr>
              <a:t>visualised</a:t>
            </a:r>
            <a:r>
              <a:rPr lang="en-US" b="0" i="0" dirty="0">
                <a:solidFill>
                  <a:srgbClr val="000000"/>
                </a:solidFill>
                <a:effectLst/>
                <a:latin typeface="Helvetica Neue"/>
              </a:rPr>
              <a:t> for salaries of employees. As we can see that the density is more in between 0.2-0.4 which means most of them getting salaries between 2lakhs to 4 lakhs </a:t>
            </a:r>
            <a:r>
              <a:rPr lang="en-US" b="0" i="0" dirty="0" err="1">
                <a:solidFill>
                  <a:srgbClr val="000000"/>
                </a:solidFill>
                <a:effectLst/>
                <a:latin typeface="Helvetica Neue"/>
              </a:rPr>
              <a:t>adn</a:t>
            </a:r>
            <a:r>
              <a:rPr lang="en-US" b="0" i="0" dirty="0">
                <a:solidFill>
                  <a:srgbClr val="000000"/>
                </a:solidFill>
                <a:effectLst/>
                <a:latin typeface="Helvetica Neue"/>
              </a:rPr>
              <a:t> there are many outliers which have crossed the maximum value.</a:t>
            </a:r>
          </a:p>
          <a:p>
            <a:pPr algn="l">
              <a:buFont typeface="Arial" panose="020B0604020202020204" pitchFamily="34" charset="0"/>
              <a:buChar char="•"/>
            </a:pPr>
            <a:r>
              <a:rPr lang="en-US" b="0" i="0" dirty="0">
                <a:solidFill>
                  <a:srgbClr val="000000"/>
                </a:solidFill>
                <a:effectLst/>
                <a:latin typeface="Helvetica Neue"/>
              </a:rPr>
              <a:t>2nd box plot is about the 10th percentage. As we can see that most of them scored between 70% - 85% and the median is 80%. There are also many outliers who scored more less than 50%.</a:t>
            </a:r>
          </a:p>
          <a:p>
            <a:pPr algn="l">
              <a:buFont typeface="Arial" panose="020B0604020202020204" pitchFamily="34" charset="0"/>
              <a:buChar char="•"/>
            </a:pPr>
            <a:r>
              <a:rPr lang="en-US" b="0" i="0" dirty="0">
                <a:solidFill>
                  <a:srgbClr val="000000"/>
                </a:solidFill>
                <a:effectLst/>
                <a:latin typeface="Helvetica Neue"/>
              </a:rPr>
              <a:t>3rd plot is for the 12th percentage there is only one outlier in the data for 12th percentage which is 40% and the median is 75%. Most of them got percentage between 65% to 85%.</a:t>
            </a:r>
          </a:p>
        </p:txBody>
      </p:sp>
    </p:spTree>
    <p:extLst>
      <p:ext uri="{BB962C8B-B14F-4D97-AF65-F5344CB8AC3E}">
        <p14:creationId xmlns:p14="http://schemas.microsoft.com/office/powerpoint/2010/main" val="223301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633D-8B20-9F70-12A7-A303B03D43BD}"/>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8F293D23-83DA-AA15-A251-EFC399FFEB38}"/>
              </a:ext>
            </a:extLst>
          </p:cNvPr>
          <p:cNvPicPr>
            <a:picLocks noChangeAspect="1"/>
          </p:cNvPicPr>
          <p:nvPr/>
        </p:nvPicPr>
        <p:blipFill>
          <a:blip r:embed="rId2"/>
          <a:stretch>
            <a:fillRect/>
          </a:stretch>
        </p:blipFill>
        <p:spPr>
          <a:xfrm>
            <a:off x="-1" y="0"/>
            <a:ext cx="12192001" cy="6284259"/>
          </a:xfrm>
          <a:prstGeom prst="rect">
            <a:avLst/>
          </a:prstGeom>
        </p:spPr>
      </p:pic>
    </p:spTree>
    <p:extLst>
      <p:ext uri="{BB962C8B-B14F-4D97-AF65-F5344CB8AC3E}">
        <p14:creationId xmlns:p14="http://schemas.microsoft.com/office/powerpoint/2010/main" val="154155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462F-96B3-3F94-E1DC-CEDE321B619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B032601-BB56-45AB-DDDD-EA191034321C}"/>
              </a:ext>
            </a:extLst>
          </p:cNvPr>
          <p:cNvSpPr>
            <a:spLocks noGrp="1"/>
          </p:cNvSpPr>
          <p:nvPr>
            <p:ph type="body" idx="1"/>
          </p:nvPr>
        </p:nvSpPr>
        <p:spPr>
          <a:xfrm>
            <a:off x="0" y="6302187"/>
            <a:ext cx="10515600" cy="555812"/>
          </a:xfrm>
        </p:spPr>
        <p:txBody>
          <a:bodyPr>
            <a:normAutofit/>
          </a:bodyPr>
          <a:lstStyle/>
          <a:p>
            <a:r>
              <a:rPr lang="en-IN" sz="2400" dirty="0"/>
              <a:t>Before mapping we can see the bar graph contains many streams</a:t>
            </a:r>
          </a:p>
        </p:txBody>
      </p:sp>
      <p:pic>
        <p:nvPicPr>
          <p:cNvPr id="5" name="Picture 4">
            <a:extLst>
              <a:ext uri="{FF2B5EF4-FFF2-40B4-BE49-F238E27FC236}">
                <a16:creationId xmlns:a16="http://schemas.microsoft.com/office/drawing/2014/main" id="{9D1E7C35-7D1C-143F-2346-19473EB7DC00}"/>
              </a:ext>
            </a:extLst>
          </p:cNvPr>
          <p:cNvPicPr>
            <a:picLocks noChangeAspect="1"/>
          </p:cNvPicPr>
          <p:nvPr/>
        </p:nvPicPr>
        <p:blipFill>
          <a:blip r:embed="rId2"/>
          <a:stretch>
            <a:fillRect/>
          </a:stretch>
        </p:blipFill>
        <p:spPr>
          <a:xfrm>
            <a:off x="689033" y="0"/>
            <a:ext cx="10813934" cy="6302187"/>
          </a:xfrm>
          <a:prstGeom prst="rect">
            <a:avLst/>
          </a:prstGeom>
        </p:spPr>
      </p:pic>
    </p:spTree>
    <p:extLst>
      <p:ext uri="{BB962C8B-B14F-4D97-AF65-F5344CB8AC3E}">
        <p14:creationId xmlns:p14="http://schemas.microsoft.com/office/powerpoint/2010/main" val="76119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1A77C3-BB22-BA51-69EF-FF1137A27BF0}"/>
              </a:ext>
            </a:extLst>
          </p:cNvPr>
          <p:cNvSpPr>
            <a:spLocks noGrp="1"/>
          </p:cNvSpPr>
          <p:nvPr>
            <p:ph type="title"/>
          </p:nvPr>
        </p:nvSpPr>
        <p:spPr/>
        <p:txBody>
          <a:bodyPr/>
          <a:lstStyle/>
          <a:p>
            <a:endParaRPr lang="en-IN"/>
          </a:p>
        </p:txBody>
      </p:sp>
      <p:sp>
        <p:nvSpPr>
          <p:cNvPr id="7" name="Text Placeholder 6">
            <a:extLst>
              <a:ext uri="{FF2B5EF4-FFF2-40B4-BE49-F238E27FC236}">
                <a16:creationId xmlns:a16="http://schemas.microsoft.com/office/drawing/2014/main" id="{8E07B460-148A-C15E-8290-14787E3945C3}"/>
              </a:ext>
            </a:extLst>
          </p:cNvPr>
          <p:cNvSpPr>
            <a:spLocks noGrp="1"/>
          </p:cNvSpPr>
          <p:nvPr>
            <p:ph type="body" idx="1"/>
          </p:nvPr>
        </p:nvSpPr>
        <p:spPr>
          <a:xfrm>
            <a:off x="-197224" y="5961529"/>
            <a:ext cx="10515600" cy="896471"/>
          </a:xfrm>
        </p:spPr>
        <p:txBody>
          <a:bodyPr>
            <a:normAutofit/>
          </a:bodyPr>
          <a:lstStyle/>
          <a:p>
            <a:pPr marL="114300" indent="0">
              <a:buNone/>
            </a:pPr>
            <a:r>
              <a:rPr lang="en-IN" sz="2400" dirty="0"/>
              <a:t>Here I have mapped every specialization to their main core branch. In the next slide we can see the bar graph with mapped specializations.</a:t>
            </a:r>
          </a:p>
        </p:txBody>
      </p:sp>
      <p:pic>
        <p:nvPicPr>
          <p:cNvPr id="5" name="Picture 4">
            <a:extLst>
              <a:ext uri="{FF2B5EF4-FFF2-40B4-BE49-F238E27FC236}">
                <a16:creationId xmlns:a16="http://schemas.microsoft.com/office/drawing/2014/main" id="{AA187A09-8F34-3C31-FE6A-AF95EB2466C8}"/>
              </a:ext>
            </a:extLst>
          </p:cNvPr>
          <p:cNvPicPr>
            <a:picLocks noChangeAspect="1"/>
          </p:cNvPicPr>
          <p:nvPr/>
        </p:nvPicPr>
        <p:blipFill>
          <a:blip r:embed="rId2"/>
          <a:stretch>
            <a:fillRect/>
          </a:stretch>
        </p:blipFill>
        <p:spPr>
          <a:xfrm>
            <a:off x="0" y="0"/>
            <a:ext cx="12192000" cy="6131859"/>
          </a:xfrm>
          <a:prstGeom prst="rect">
            <a:avLst/>
          </a:prstGeom>
        </p:spPr>
      </p:pic>
    </p:spTree>
    <p:extLst>
      <p:ext uri="{BB962C8B-B14F-4D97-AF65-F5344CB8AC3E}">
        <p14:creationId xmlns:p14="http://schemas.microsoft.com/office/powerpoint/2010/main" val="734116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2374-84F9-B0FF-5BB1-E58C8F18255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206CFD4-4C2A-99BD-F22E-FF04213BB642}"/>
              </a:ext>
            </a:extLst>
          </p:cNvPr>
          <p:cNvSpPr>
            <a:spLocks noGrp="1"/>
          </p:cNvSpPr>
          <p:nvPr>
            <p:ph type="body" idx="1"/>
          </p:nvPr>
        </p:nvSpPr>
        <p:spPr>
          <a:xfrm>
            <a:off x="354106" y="5378826"/>
            <a:ext cx="10515600" cy="1461246"/>
          </a:xfrm>
        </p:spPr>
        <p:txBody>
          <a:bodyPr>
            <a:normAutofit/>
          </a:bodyPr>
          <a:lstStyle/>
          <a:p>
            <a:r>
              <a:rPr lang="en-IN" sz="2400" dirty="0"/>
              <a:t>Here we can see that after mapping, the count of employees who have graduated from computers background are more and next followed by ECE background.</a:t>
            </a:r>
          </a:p>
        </p:txBody>
      </p:sp>
      <p:pic>
        <p:nvPicPr>
          <p:cNvPr id="5" name="Picture 4">
            <a:extLst>
              <a:ext uri="{FF2B5EF4-FFF2-40B4-BE49-F238E27FC236}">
                <a16:creationId xmlns:a16="http://schemas.microsoft.com/office/drawing/2014/main" id="{B51AAB18-B84D-C71C-F3D7-C984CA3FA370}"/>
              </a:ext>
            </a:extLst>
          </p:cNvPr>
          <p:cNvPicPr>
            <a:picLocks noChangeAspect="1"/>
          </p:cNvPicPr>
          <p:nvPr/>
        </p:nvPicPr>
        <p:blipFill>
          <a:blip r:embed="rId2"/>
          <a:stretch>
            <a:fillRect/>
          </a:stretch>
        </p:blipFill>
        <p:spPr>
          <a:xfrm>
            <a:off x="0" y="0"/>
            <a:ext cx="12192000" cy="5396754"/>
          </a:xfrm>
          <a:prstGeom prst="rect">
            <a:avLst/>
          </a:prstGeom>
        </p:spPr>
      </p:pic>
    </p:spTree>
    <p:extLst>
      <p:ext uri="{BB962C8B-B14F-4D97-AF65-F5344CB8AC3E}">
        <p14:creationId xmlns:p14="http://schemas.microsoft.com/office/powerpoint/2010/main" val="136378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D8C4-08D6-4762-55E3-8CD03407F3F8}"/>
              </a:ext>
            </a:extLst>
          </p:cNvPr>
          <p:cNvSpPr>
            <a:spLocks noGrp="1"/>
          </p:cNvSpPr>
          <p:nvPr>
            <p:ph type="title"/>
          </p:nvPr>
        </p:nvSpPr>
        <p:spPr>
          <a:xfrm>
            <a:off x="0" y="0"/>
            <a:ext cx="10515600" cy="417700"/>
          </a:xfrm>
        </p:spPr>
        <p:txBody>
          <a:bodyPr>
            <a:normAutofit fontScale="90000"/>
          </a:bodyPr>
          <a:lstStyle/>
          <a:p>
            <a:r>
              <a:rPr lang="en-IN" sz="2800" dirty="0"/>
              <a:t>Step - 4:</a:t>
            </a:r>
          </a:p>
        </p:txBody>
      </p:sp>
      <p:sp>
        <p:nvSpPr>
          <p:cNvPr id="3" name="Text Placeholder 2">
            <a:extLst>
              <a:ext uri="{FF2B5EF4-FFF2-40B4-BE49-F238E27FC236}">
                <a16:creationId xmlns:a16="http://schemas.microsoft.com/office/drawing/2014/main" id="{E62D7277-4AD2-E229-62BB-D3A3492DAECB}"/>
              </a:ext>
            </a:extLst>
          </p:cNvPr>
          <p:cNvSpPr>
            <a:spLocks noGrp="1"/>
          </p:cNvSpPr>
          <p:nvPr>
            <p:ph type="body" idx="1"/>
          </p:nvPr>
        </p:nvSpPr>
        <p:spPr>
          <a:xfrm>
            <a:off x="0" y="417700"/>
            <a:ext cx="11353800" cy="5759263"/>
          </a:xfrm>
        </p:spPr>
        <p:txBody>
          <a:bodyPr>
            <a:normAutofit/>
          </a:bodyPr>
          <a:lstStyle/>
          <a:p>
            <a:pPr>
              <a:buFont typeface="Wingdings" panose="05000000000000000000" pitchFamily="2" charset="2"/>
              <a:buChar char="Ø"/>
            </a:pPr>
            <a:r>
              <a:rPr lang="en-IN" sz="1800" u="sng" dirty="0"/>
              <a:t>Bivariate Analysis:</a:t>
            </a:r>
          </a:p>
        </p:txBody>
      </p:sp>
      <p:pic>
        <p:nvPicPr>
          <p:cNvPr id="7" name="Picture 6">
            <a:extLst>
              <a:ext uri="{FF2B5EF4-FFF2-40B4-BE49-F238E27FC236}">
                <a16:creationId xmlns:a16="http://schemas.microsoft.com/office/drawing/2014/main" id="{A7DAEE20-CC0D-CFE3-60CB-B91DA37A1F3E}"/>
              </a:ext>
            </a:extLst>
          </p:cNvPr>
          <p:cNvPicPr>
            <a:picLocks noChangeAspect="1"/>
          </p:cNvPicPr>
          <p:nvPr/>
        </p:nvPicPr>
        <p:blipFill>
          <a:blip r:embed="rId2"/>
          <a:stretch>
            <a:fillRect/>
          </a:stretch>
        </p:blipFill>
        <p:spPr>
          <a:xfrm>
            <a:off x="0" y="959224"/>
            <a:ext cx="12192000" cy="5217739"/>
          </a:xfrm>
          <a:prstGeom prst="rect">
            <a:avLst/>
          </a:prstGeom>
        </p:spPr>
      </p:pic>
    </p:spTree>
    <p:extLst>
      <p:ext uri="{BB962C8B-B14F-4D97-AF65-F5344CB8AC3E}">
        <p14:creationId xmlns:p14="http://schemas.microsoft.com/office/powerpoint/2010/main" val="358254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76F5-5E5F-2034-C7FC-FE6D6A718FD8}"/>
              </a:ext>
            </a:extLst>
          </p:cNvPr>
          <p:cNvSpPr>
            <a:spLocks noGrp="1"/>
          </p:cNvSpPr>
          <p:nvPr>
            <p:ph type="title"/>
          </p:nvPr>
        </p:nvSpPr>
        <p:spPr>
          <a:xfrm>
            <a:off x="0" y="1"/>
            <a:ext cx="11353800" cy="582424"/>
          </a:xfrm>
        </p:spPr>
        <p:txBody>
          <a:bodyPr>
            <a:normAutofit/>
          </a:bodyPr>
          <a:lstStyle/>
          <a:p>
            <a:pPr marL="571500" indent="-571500">
              <a:buFont typeface="Arial" panose="020B0604020202020204" pitchFamily="34" charset="0"/>
              <a:buChar char="•"/>
            </a:pPr>
            <a:r>
              <a:rPr lang="en-IN" sz="2500" dirty="0" err="1"/>
              <a:t>Hexbin</a:t>
            </a:r>
            <a:r>
              <a:rPr lang="en-IN" sz="2500" dirty="0"/>
              <a:t> plot:</a:t>
            </a:r>
          </a:p>
        </p:txBody>
      </p:sp>
      <p:sp>
        <p:nvSpPr>
          <p:cNvPr id="3" name="Text Placeholder 2">
            <a:extLst>
              <a:ext uri="{FF2B5EF4-FFF2-40B4-BE49-F238E27FC236}">
                <a16:creationId xmlns:a16="http://schemas.microsoft.com/office/drawing/2014/main" id="{0417F83C-16BE-069E-45C5-CAAB0086892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4F50B2CD-FC26-DFA9-40C9-0B195F853A11}"/>
              </a:ext>
            </a:extLst>
          </p:cNvPr>
          <p:cNvPicPr>
            <a:picLocks noChangeAspect="1"/>
          </p:cNvPicPr>
          <p:nvPr/>
        </p:nvPicPr>
        <p:blipFill>
          <a:blip r:embed="rId2"/>
          <a:stretch>
            <a:fillRect/>
          </a:stretch>
        </p:blipFill>
        <p:spPr>
          <a:xfrm>
            <a:off x="0" y="573741"/>
            <a:ext cx="12192000" cy="5701834"/>
          </a:xfrm>
          <a:prstGeom prst="rect">
            <a:avLst/>
          </a:prstGeom>
        </p:spPr>
      </p:pic>
    </p:spTree>
    <p:extLst>
      <p:ext uri="{BB962C8B-B14F-4D97-AF65-F5344CB8AC3E}">
        <p14:creationId xmlns:p14="http://schemas.microsoft.com/office/powerpoint/2010/main" val="2577154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C298-7392-2D23-CFD2-00D2A115F22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C7F0682-C00F-63CB-7A09-2A61EE286FC4}"/>
              </a:ext>
            </a:extLst>
          </p:cNvPr>
          <p:cNvSpPr>
            <a:spLocks noGrp="1"/>
          </p:cNvSpPr>
          <p:nvPr>
            <p:ph type="body" idx="1"/>
          </p:nvPr>
        </p:nvSpPr>
        <p:spPr/>
        <p:txBody>
          <a:bodyPr/>
          <a:lstStyle/>
          <a:p>
            <a:endParaRPr lang="en-IN"/>
          </a:p>
        </p:txBody>
      </p:sp>
      <p:pic>
        <p:nvPicPr>
          <p:cNvPr id="1026" name="Picture 2">
            <a:extLst>
              <a:ext uri="{FF2B5EF4-FFF2-40B4-BE49-F238E27FC236}">
                <a16:creationId xmlns:a16="http://schemas.microsoft.com/office/drawing/2014/main" id="{288FA6D6-CBB2-40DD-A876-8CD6C8FC7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54941" cy="40626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a:t>
            </a:r>
            <a:r>
              <a:rPr lang="en-IN" sz="1800" i="0" u="none" strike="noStrike" cap="none" dirty="0">
                <a:solidFill>
                  <a:schemeClr val="dk1"/>
                </a:solidFill>
                <a:latin typeface="Calibri"/>
                <a:ea typeface="Calibri"/>
                <a:cs typeface="Calibri"/>
                <a:sym typeface="Calibri"/>
              </a:rPr>
              <a:t>B-tech</a:t>
            </a:r>
            <a:r>
              <a:rPr lang="en-IN" sz="1800" b="1" i="0" u="none" strike="noStrike" cap="none" dirty="0">
                <a:solidFill>
                  <a:schemeClr val="dk1"/>
                </a:solidFill>
                <a:latin typeface="Calibri"/>
                <a:ea typeface="Calibri"/>
                <a:cs typeface="Calibri"/>
                <a:sym typeface="Calibri"/>
              </a:rPr>
              <a:t> </a:t>
            </a: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 </a:t>
            </a:r>
            <a:r>
              <a:rPr lang="en-IN" sz="1800" i="0" u="none" strike="noStrike" cap="none" dirty="0">
                <a:solidFill>
                  <a:schemeClr val="dk1"/>
                </a:solidFill>
                <a:latin typeface="Calibri"/>
                <a:ea typeface="Calibri"/>
                <a:cs typeface="Calibri"/>
                <a:sym typeface="Calibri"/>
              </a:rPr>
              <a:t>The main to learn data science is, I love playing but that has no use so I have started playing with data and this made me gain more interest in this field and I love making insights from the data with this all I got interest in doing this course. </a:t>
            </a:r>
            <a:r>
              <a:rPr lang="en-IN" sz="1800" dirty="0">
                <a:solidFill>
                  <a:schemeClr val="dk1"/>
                </a:solidFill>
                <a:latin typeface="Calibri"/>
                <a:ea typeface="Calibri"/>
                <a:cs typeface="Calibri"/>
                <a:sym typeface="Calibri"/>
              </a:rPr>
              <a:t>So that drew me interest to learn and the future is also data science.</a:t>
            </a:r>
            <a:r>
              <a:rPr lang="en-IN" sz="1800" i="0" u="none" strike="noStrike" cap="none" dirty="0">
                <a:solidFill>
                  <a:schemeClr val="dk1"/>
                </a:solidFill>
                <a:latin typeface="Calibri"/>
                <a:ea typeface="Calibri"/>
                <a:cs typeface="Calibri"/>
                <a:sym typeface="Calibri"/>
              </a:rPr>
              <a:t> </a:t>
            </a: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W</a:t>
            </a:r>
            <a:r>
              <a:rPr lang="en-IN" sz="1800" b="1" i="0" u="none" strike="noStrike" cap="none" dirty="0">
                <a:solidFill>
                  <a:schemeClr val="dk1"/>
                </a:solidFill>
                <a:latin typeface="Calibri"/>
                <a:ea typeface="Calibri"/>
                <a:cs typeface="Calibri"/>
                <a:sym typeface="Calibri"/>
              </a:rPr>
              <a:t>ork experience: </a:t>
            </a:r>
            <a:r>
              <a:rPr lang="en-IN" sz="1800" i="0" u="none" strike="noStrike" cap="none" dirty="0">
                <a:solidFill>
                  <a:schemeClr val="dk1"/>
                </a:solidFill>
                <a:latin typeface="Calibri"/>
                <a:ea typeface="Calibri"/>
                <a:cs typeface="Calibri"/>
                <a:sym typeface="Calibri"/>
              </a:rPr>
              <a:t>Fresher</a:t>
            </a:r>
          </a:p>
          <a:p>
            <a:pPr marL="285750" marR="0" lvl="0" indent="-285750" algn="l" rtl="0">
              <a:spcBef>
                <a:spcPts val="0"/>
              </a:spcBef>
              <a:spcAft>
                <a:spcPts val="0"/>
              </a:spcAft>
              <a:buClr>
                <a:schemeClr val="dk1"/>
              </a:buClr>
              <a:buSzPts val="1800"/>
              <a:buFont typeface="Arial"/>
              <a:buChar char="•"/>
            </a:pPr>
            <a:endParaRPr lang="en-IN"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url: </a:t>
            </a:r>
            <a:r>
              <a:rPr lang="en-IN" sz="1800" dirty="0">
                <a:effectLst/>
                <a:latin typeface="Calibri" panose="020F0502020204030204" pitchFamily="34" charset="0"/>
                <a:ea typeface="Calibri" panose="020F0502020204030204" pitchFamily="34" charset="0"/>
                <a:cs typeface="Calibri" panose="020F0502020204030204" pitchFamily="34" charset="0"/>
                <a:hlinkClick r:id="rId3"/>
              </a:rPr>
              <a:t>linkedin.com/in/</a:t>
            </a:r>
            <a:r>
              <a:rPr lang="en-IN" sz="1800" dirty="0" err="1">
                <a:effectLst/>
                <a:latin typeface="Calibri" panose="020F0502020204030204" pitchFamily="34" charset="0"/>
                <a:ea typeface="Calibri" panose="020F0502020204030204" pitchFamily="34" charset="0"/>
                <a:cs typeface="Calibri" panose="020F0502020204030204" pitchFamily="34" charset="0"/>
                <a:hlinkClick r:id="rId3"/>
              </a:rPr>
              <a:t>tadicharlachaitanya</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rtl="0">
              <a:spcBef>
                <a:spcPts val="0"/>
              </a:spcBef>
              <a:spcAft>
                <a:spcPts val="0"/>
              </a:spcAft>
              <a:buClr>
                <a:schemeClr val="dk1"/>
              </a:buClr>
              <a:buSzPts val="1800"/>
              <a:buFont typeface="Arial"/>
              <a:buChar char="•"/>
            </a:pPr>
            <a:r>
              <a:rPr lang="en-IN" sz="1800" b="1" dirty="0" err="1">
                <a:latin typeface="Calibri" panose="020F0502020204030204" pitchFamily="34" charset="0"/>
                <a:ea typeface="Calibri" panose="020F0502020204030204" pitchFamily="34" charset="0"/>
                <a:cs typeface="Calibri" panose="020F0502020204030204" pitchFamily="34" charset="0"/>
              </a:rPr>
              <a:t>Github</a:t>
            </a:r>
            <a:r>
              <a:rPr lang="en-IN" sz="1800" b="1" dirty="0">
                <a:latin typeface="Calibri" panose="020F0502020204030204" pitchFamily="34" charset="0"/>
                <a:ea typeface="Calibri" panose="020F0502020204030204" pitchFamily="34" charset="0"/>
                <a:cs typeface="Calibri" panose="020F0502020204030204" pitchFamily="34" charset="0"/>
              </a:rPr>
              <a:t> url:</a:t>
            </a:r>
            <a:r>
              <a:rPr lang="en-IN" sz="1800" dirty="0">
                <a:latin typeface="Calibri" panose="020F0502020204030204" pitchFamily="34" charset="0"/>
                <a:ea typeface="Calibri" panose="020F0502020204030204" pitchFamily="34" charset="0"/>
                <a:cs typeface="Calibri" panose="020F0502020204030204" pitchFamily="34" charset="0"/>
              </a:rPr>
              <a:t> https://github.com/chaitu280901</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br>
              <a:rPr lang="en-IN" sz="2400" dirty="0"/>
            </a:b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C68E-7FE1-6A71-8990-E1635160C8D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6D97C5B-A686-ACE0-E582-39023F09716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4B24CD1-740A-21E2-DDD9-90C5A1604249}"/>
              </a:ext>
            </a:extLst>
          </p:cNvPr>
          <p:cNvPicPr>
            <a:picLocks noChangeAspect="1"/>
          </p:cNvPicPr>
          <p:nvPr/>
        </p:nvPicPr>
        <p:blipFill rotWithShape="1">
          <a:blip r:embed="rId2"/>
          <a:srcRect l="956" r="39779"/>
          <a:stretch/>
        </p:blipFill>
        <p:spPr>
          <a:xfrm>
            <a:off x="1" y="1"/>
            <a:ext cx="6096000" cy="6857999"/>
          </a:xfrm>
          <a:prstGeom prst="rect">
            <a:avLst/>
          </a:prstGeom>
        </p:spPr>
      </p:pic>
      <p:pic>
        <p:nvPicPr>
          <p:cNvPr id="6" name="Picture 5">
            <a:extLst>
              <a:ext uri="{FF2B5EF4-FFF2-40B4-BE49-F238E27FC236}">
                <a16:creationId xmlns:a16="http://schemas.microsoft.com/office/drawing/2014/main" id="{79BC9B82-E733-39F9-01E6-EC9B80E130BB}"/>
              </a:ext>
            </a:extLst>
          </p:cNvPr>
          <p:cNvPicPr>
            <a:picLocks noChangeAspect="1"/>
          </p:cNvPicPr>
          <p:nvPr/>
        </p:nvPicPr>
        <p:blipFill rotWithShape="1">
          <a:blip r:embed="rId3"/>
          <a:srcRect l="589" r="42794"/>
          <a:stretch/>
        </p:blipFill>
        <p:spPr>
          <a:xfrm>
            <a:off x="6096001" y="0"/>
            <a:ext cx="6096000" cy="6857999"/>
          </a:xfrm>
          <a:prstGeom prst="rect">
            <a:avLst/>
          </a:prstGeom>
        </p:spPr>
      </p:pic>
    </p:spTree>
    <p:extLst>
      <p:ext uri="{BB962C8B-B14F-4D97-AF65-F5344CB8AC3E}">
        <p14:creationId xmlns:p14="http://schemas.microsoft.com/office/powerpoint/2010/main" val="91823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2551-4EAC-7272-A18B-7691376ECCF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7D9451E-2A78-444B-3B84-9F5BB432B4C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E24B1E0-F251-2BC7-9867-2597CCC04243}"/>
              </a:ext>
            </a:extLst>
          </p:cNvPr>
          <p:cNvPicPr>
            <a:picLocks noChangeAspect="1"/>
          </p:cNvPicPr>
          <p:nvPr/>
        </p:nvPicPr>
        <p:blipFill>
          <a:blip r:embed="rId2"/>
          <a:stretch>
            <a:fillRect/>
          </a:stretch>
        </p:blipFill>
        <p:spPr>
          <a:xfrm>
            <a:off x="0" y="290955"/>
            <a:ext cx="12192000" cy="6276089"/>
          </a:xfrm>
          <a:prstGeom prst="rect">
            <a:avLst/>
          </a:prstGeom>
        </p:spPr>
      </p:pic>
    </p:spTree>
    <p:extLst>
      <p:ext uri="{BB962C8B-B14F-4D97-AF65-F5344CB8AC3E}">
        <p14:creationId xmlns:p14="http://schemas.microsoft.com/office/powerpoint/2010/main" val="3641833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B8E5-8DB5-57FB-DD10-3411EC5FCC6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42DCDA5-4F1E-9410-F5E0-8A2392A07D6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EA93E26-113B-5481-4541-361F8E93DF87}"/>
              </a:ext>
            </a:extLst>
          </p:cNvPr>
          <p:cNvPicPr>
            <a:picLocks noChangeAspect="1"/>
          </p:cNvPicPr>
          <p:nvPr/>
        </p:nvPicPr>
        <p:blipFill rotWithShape="1">
          <a:blip r:embed="rId2"/>
          <a:srcRect r="44441"/>
          <a:stretch/>
        </p:blipFill>
        <p:spPr>
          <a:xfrm>
            <a:off x="0" y="0"/>
            <a:ext cx="5692588" cy="6858000"/>
          </a:xfrm>
          <a:prstGeom prst="rect">
            <a:avLst/>
          </a:prstGeom>
        </p:spPr>
      </p:pic>
      <p:pic>
        <p:nvPicPr>
          <p:cNvPr id="7" name="Picture 6">
            <a:extLst>
              <a:ext uri="{FF2B5EF4-FFF2-40B4-BE49-F238E27FC236}">
                <a16:creationId xmlns:a16="http://schemas.microsoft.com/office/drawing/2014/main" id="{A305EBA0-C5B5-94CE-281F-62560B320CC6}"/>
              </a:ext>
            </a:extLst>
          </p:cNvPr>
          <p:cNvPicPr>
            <a:picLocks noChangeAspect="1"/>
          </p:cNvPicPr>
          <p:nvPr/>
        </p:nvPicPr>
        <p:blipFill rotWithShape="1">
          <a:blip r:embed="rId3"/>
          <a:srcRect r="41060" b="9931"/>
          <a:stretch/>
        </p:blipFill>
        <p:spPr>
          <a:xfrm>
            <a:off x="5692588" y="0"/>
            <a:ext cx="6499412" cy="6176963"/>
          </a:xfrm>
          <a:prstGeom prst="rect">
            <a:avLst/>
          </a:prstGeom>
        </p:spPr>
      </p:pic>
    </p:spTree>
    <p:extLst>
      <p:ext uri="{BB962C8B-B14F-4D97-AF65-F5344CB8AC3E}">
        <p14:creationId xmlns:p14="http://schemas.microsoft.com/office/powerpoint/2010/main" val="2166074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CAD383-3BD5-D748-8732-FF8464626638}"/>
              </a:ext>
            </a:extLst>
          </p:cNvPr>
          <p:cNvSpPr>
            <a:spLocks noGrp="1"/>
          </p:cNvSpPr>
          <p:nvPr>
            <p:ph type="body" idx="1"/>
          </p:nvPr>
        </p:nvSpPr>
        <p:spPr>
          <a:xfrm>
            <a:off x="838200" y="690282"/>
            <a:ext cx="10515600" cy="5486681"/>
          </a:xfrm>
        </p:spPr>
        <p:txBody>
          <a:bodyPr/>
          <a:lstStyle/>
          <a:p>
            <a:pPr algn="l">
              <a:buFont typeface="Arial" panose="020B0604020202020204" pitchFamily="34" charset="0"/>
              <a:buChar char="•"/>
            </a:pPr>
            <a:r>
              <a:rPr lang="en-US" b="0" i="0" dirty="0">
                <a:solidFill>
                  <a:srgbClr val="000000"/>
                </a:solidFill>
                <a:effectLst/>
                <a:latin typeface="Helvetica Neue"/>
              </a:rPr>
              <a:t>The above stacked bar graph is </a:t>
            </a:r>
            <a:r>
              <a:rPr lang="en-US" b="0" i="0" dirty="0" err="1">
                <a:solidFill>
                  <a:srgbClr val="000000"/>
                </a:solidFill>
                <a:effectLst/>
                <a:latin typeface="Helvetica Neue"/>
              </a:rPr>
              <a:t>visualised</a:t>
            </a:r>
            <a:r>
              <a:rPr lang="en-US" b="0" i="0" dirty="0">
                <a:solidFill>
                  <a:srgbClr val="000000"/>
                </a:solidFill>
                <a:effectLst/>
                <a:latin typeface="Helvetica Neue"/>
              </a:rPr>
              <a:t> to get the information between the two categorical values.</a:t>
            </a:r>
          </a:p>
          <a:p>
            <a:pPr algn="l">
              <a:buFont typeface="Arial" panose="020B0604020202020204" pitchFamily="34" charset="0"/>
              <a:buChar char="•"/>
            </a:pPr>
            <a:r>
              <a:rPr lang="en-US" b="0" i="0" dirty="0">
                <a:solidFill>
                  <a:srgbClr val="000000"/>
                </a:solidFill>
                <a:effectLst/>
                <a:latin typeface="Helvetica Neue"/>
              </a:rPr>
              <a:t>Here </a:t>
            </a:r>
            <a:r>
              <a:rPr lang="en-US" b="0" i="0" dirty="0" err="1">
                <a:solidFill>
                  <a:srgbClr val="000000"/>
                </a:solidFill>
                <a:effectLst/>
                <a:latin typeface="Helvetica Neue"/>
              </a:rPr>
              <a:t>i</a:t>
            </a:r>
            <a:r>
              <a:rPr lang="en-US" b="0" i="0" dirty="0">
                <a:solidFill>
                  <a:srgbClr val="000000"/>
                </a:solidFill>
                <a:effectLst/>
                <a:latin typeface="Helvetica Neue"/>
              </a:rPr>
              <a:t> considered gender with specialization to get the count of males and females </a:t>
            </a:r>
            <a:r>
              <a:rPr lang="en-US" b="0" i="0" dirty="0" err="1">
                <a:solidFill>
                  <a:srgbClr val="000000"/>
                </a:solidFill>
                <a:effectLst/>
                <a:latin typeface="Helvetica Neue"/>
              </a:rPr>
              <a:t>wrt</a:t>
            </a:r>
            <a:r>
              <a:rPr lang="en-US" b="0" i="0" dirty="0">
                <a:solidFill>
                  <a:srgbClr val="000000"/>
                </a:solidFill>
                <a:effectLst/>
                <a:latin typeface="Helvetica Neue"/>
              </a:rPr>
              <a:t> to specialization.</a:t>
            </a:r>
          </a:p>
          <a:p>
            <a:pPr algn="l">
              <a:buFont typeface="Arial" panose="020B0604020202020204" pitchFamily="34" charset="0"/>
              <a:buChar char="•"/>
            </a:pPr>
            <a:r>
              <a:rPr lang="en-US" b="0" i="0" dirty="0">
                <a:solidFill>
                  <a:srgbClr val="000000"/>
                </a:solidFill>
                <a:effectLst/>
                <a:latin typeface="Helvetica Neue"/>
              </a:rPr>
              <a:t>There are more number of males and females who studies CS next with ECE.</a:t>
            </a:r>
          </a:p>
          <a:p>
            <a:pPr algn="l">
              <a:buFont typeface="Arial" panose="020B0604020202020204" pitchFamily="34" charset="0"/>
              <a:buChar char="•"/>
            </a:pPr>
            <a:r>
              <a:rPr lang="en-US" b="0" i="0" dirty="0">
                <a:solidFill>
                  <a:srgbClr val="000000"/>
                </a:solidFill>
                <a:effectLst/>
                <a:latin typeface="Helvetica Neue"/>
              </a:rPr>
              <a:t>This Box plot gives the insights of salaries with specialization for both females and males.</a:t>
            </a:r>
          </a:p>
          <a:p>
            <a:pPr algn="l">
              <a:buFont typeface="Arial" panose="020B0604020202020204" pitchFamily="34" charset="0"/>
              <a:buChar char="•"/>
            </a:pPr>
            <a:r>
              <a:rPr lang="en-US" b="0" i="0" dirty="0">
                <a:solidFill>
                  <a:srgbClr val="000000"/>
                </a:solidFill>
                <a:effectLst/>
                <a:latin typeface="Helvetica Neue"/>
              </a:rPr>
              <a:t>There ae more number of outliers for CS and ECE graduates for both male and female.</a:t>
            </a:r>
          </a:p>
          <a:p>
            <a:endParaRPr lang="en-IN" dirty="0"/>
          </a:p>
        </p:txBody>
      </p:sp>
    </p:spTree>
    <p:extLst>
      <p:ext uri="{BB962C8B-B14F-4D97-AF65-F5344CB8AC3E}">
        <p14:creationId xmlns:p14="http://schemas.microsoft.com/office/powerpoint/2010/main" val="130710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89CA-6AE7-B2B8-ED10-D9DC87FA90E6}"/>
              </a:ext>
            </a:extLst>
          </p:cNvPr>
          <p:cNvSpPr>
            <a:spLocks noGrp="1"/>
          </p:cNvSpPr>
          <p:nvPr>
            <p:ph type="title"/>
          </p:nvPr>
        </p:nvSpPr>
        <p:spPr>
          <a:xfrm>
            <a:off x="62753" y="80682"/>
            <a:ext cx="10515600" cy="238406"/>
          </a:xfrm>
        </p:spPr>
        <p:txBody>
          <a:bodyPr>
            <a:noAutofit/>
          </a:bodyPr>
          <a:lstStyle/>
          <a:p>
            <a:r>
              <a:rPr lang="en-IN" sz="2500" dirty="0"/>
              <a:t>Step – 5:</a:t>
            </a:r>
          </a:p>
        </p:txBody>
      </p:sp>
      <p:sp>
        <p:nvSpPr>
          <p:cNvPr id="3" name="Text Placeholder 2">
            <a:extLst>
              <a:ext uri="{FF2B5EF4-FFF2-40B4-BE49-F238E27FC236}">
                <a16:creationId xmlns:a16="http://schemas.microsoft.com/office/drawing/2014/main" id="{DF6BCF31-B133-D087-F47A-5D223D931253}"/>
              </a:ext>
            </a:extLst>
          </p:cNvPr>
          <p:cNvSpPr>
            <a:spLocks noGrp="1"/>
          </p:cNvSpPr>
          <p:nvPr>
            <p:ph type="body" idx="1"/>
          </p:nvPr>
        </p:nvSpPr>
        <p:spPr>
          <a:xfrm>
            <a:off x="-1" y="319088"/>
            <a:ext cx="12192001" cy="5857875"/>
          </a:xfrm>
        </p:spPr>
        <p:txBody>
          <a:bodyPr/>
          <a:lstStyle/>
          <a:p>
            <a:pPr>
              <a:buFont typeface="Wingdings" panose="05000000000000000000" pitchFamily="2" charset="2"/>
              <a:buChar char="Ø"/>
            </a:pPr>
            <a:r>
              <a:rPr lang="en-IN" sz="1800" b="1" i="0" u="none" strike="noStrike" dirty="0">
                <a:solidFill>
                  <a:srgbClr val="000000"/>
                </a:solidFill>
                <a:effectLst/>
                <a:latin typeface="Arial" panose="020B0604020202020204" pitchFamily="34" charset="0"/>
              </a:rPr>
              <a:t>Research Questions:</a:t>
            </a:r>
            <a:endParaRPr lang="en-IN" dirty="0"/>
          </a:p>
        </p:txBody>
      </p:sp>
      <p:pic>
        <p:nvPicPr>
          <p:cNvPr id="5" name="Picture 4">
            <a:extLst>
              <a:ext uri="{FF2B5EF4-FFF2-40B4-BE49-F238E27FC236}">
                <a16:creationId xmlns:a16="http://schemas.microsoft.com/office/drawing/2014/main" id="{B2ACCD36-230F-9031-478F-092C7B3EB610}"/>
              </a:ext>
            </a:extLst>
          </p:cNvPr>
          <p:cNvPicPr>
            <a:picLocks noChangeAspect="1"/>
          </p:cNvPicPr>
          <p:nvPr/>
        </p:nvPicPr>
        <p:blipFill>
          <a:blip r:embed="rId2"/>
          <a:stretch>
            <a:fillRect/>
          </a:stretch>
        </p:blipFill>
        <p:spPr>
          <a:xfrm>
            <a:off x="0" y="681036"/>
            <a:ext cx="12192000" cy="6176963"/>
          </a:xfrm>
          <a:prstGeom prst="rect">
            <a:avLst/>
          </a:prstGeom>
        </p:spPr>
      </p:pic>
    </p:spTree>
    <p:extLst>
      <p:ext uri="{BB962C8B-B14F-4D97-AF65-F5344CB8AC3E}">
        <p14:creationId xmlns:p14="http://schemas.microsoft.com/office/powerpoint/2010/main" val="1504112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7AF938-0CF2-5C4C-EECA-0A4BCECE27A9}"/>
              </a:ext>
            </a:extLst>
          </p:cNvPr>
          <p:cNvSpPr>
            <a:spLocks noGrp="1"/>
          </p:cNvSpPr>
          <p:nvPr>
            <p:ph type="body" idx="1"/>
          </p:nvPr>
        </p:nvSpPr>
        <p:spPr>
          <a:xfrm>
            <a:off x="838200" y="833718"/>
            <a:ext cx="10515600" cy="5343245"/>
          </a:xfrm>
        </p:spPr>
        <p:txBody>
          <a:bodyPr/>
          <a:lstStyle/>
          <a:p>
            <a:r>
              <a:rPr lang="en-IN" dirty="0"/>
              <a:t>In the above slide we can see that I have used fuzzy wuzzy which is used to correct the spelling mistakes from the list of words.</a:t>
            </a:r>
          </a:p>
          <a:p>
            <a:r>
              <a:rPr lang="en-IN" dirty="0"/>
              <a:t>Target word is what we want to correct and the correct spelling which refers to that target word must be  given in the choices.</a:t>
            </a:r>
          </a:p>
          <a:p>
            <a:r>
              <a:rPr lang="en-IN" dirty="0"/>
              <a:t>After that we use lambda function to apply the changes for the particular column and it creates the new column with the updated spellings.</a:t>
            </a:r>
          </a:p>
          <a:p>
            <a:r>
              <a:rPr lang="en-IN" dirty="0"/>
              <a:t>In the given research question they asked for freshers so we must consider the period also which refers to the experience.</a:t>
            </a:r>
          </a:p>
          <a:p>
            <a:r>
              <a:rPr lang="en-IN" dirty="0"/>
              <a:t>From that period we must </a:t>
            </a:r>
            <a:r>
              <a:rPr lang="en-IN" dirty="0" err="1"/>
              <a:t>conside</a:t>
            </a:r>
            <a:r>
              <a:rPr lang="en-IN" dirty="0"/>
              <a:t> ‘0’ because freshers will not have any experience.</a:t>
            </a:r>
          </a:p>
        </p:txBody>
      </p:sp>
    </p:spTree>
    <p:extLst>
      <p:ext uri="{BB962C8B-B14F-4D97-AF65-F5344CB8AC3E}">
        <p14:creationId xmlns:p14="http://schemas.microsoft.com/office/powerpoint/2010/main" val="212011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908F-361F-D62A-E3C6-9E7A23033E3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CA3329E-B543-34E1-AE48-9385D5B535BF}"/>
              </a:ext>
            </a:extLst>
          </p:cNvPr>
          <p:cNvSpPr>
            <a:spLocks noGrp="1"/>
          </p:cNvSpPr>
          <p:nvPr>
            <p:ph type="body" idx="1"/>
          </p:nvPr>
        </p:nvSpPr>
        <p:spPr/>
        <p:txBody>
          <a:bodyPr/>
          <a:lstStyle/>
          <a:p>
            <a:endParaRPr lang="en-IN"/>
          </a:p>
        </p:txBody>
      </p:sp>
      <p:pic>
        <p:nvPicPr>
          <p:cNvPr id="7" name="Picture 6">
            <a:extLst>
              <a:ext uri="{FF2B5EF4-FFF2-40B4-BE49-F238E27FC236}">
                <a16:creationId xmlns:a16="http://schemas.microsoft.com/office/drawing/2014/main" id="{9655BA7A-7F4A-3B64-DE60-BF2421A9470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73443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319564-99C7-C04D-C866-EBC9C26DB32F}"/>
              </a:ext>
            </a:extLst>
          </p:cNvPr>
          <p:cNvSpPr>
            <a:spLocks noGrp="1"/>
          </p:cNvSpPr>
          <p:nvPr>
            <p:ph type="body" idx="1"/>
          </p:nvPr>
        </p:nvSpPr>
        <p:spPr>
          <a:xfrm>
            <a:off x="838200" y="645459"/>
            <a:ext cx="10515600" cy="5531504"/>
          </a:xfrm>
        </p:spPr>
        <p:txBody>
          <a:bodyPr/>
          <a:lstStyle/>
          <a:p>
            <a:r>
              <a:rPr lang="en-IN" dirty="0"/>
              <a:t>From newly added column we must search for the designations given in the research question. For that I have used .</a:t>
            </a:r>
            <a:r>
              <a:rPr lang="en-IN" dirty="0" err="1"/>
              <a:t>isin</a:t>
            </a:r>
            <a:r>
              <a:rPr lang="en-IN" dirty="0"/>
              <a:t> which finds the given list of words from the newly added column.</a:t>
            </a:r>
          </a:p>
          <a:p>
            <a:r>
              <a:rPr lang="en-IN" dirty="0"/>
              <a:t> And we must extract the experience which has period 0 and the given jobs with their respective salaries.</a:t>
            </a:r>
          </a:p>
          <a:p>
            <a:r>
              <a:rPr lang="en-IN" dirty="0"/>
              <a:t>This gives the desired output as shown in the above slide.</a:t>
            </a:r>
          </a:p>
        </p:txBody>
      </p:sp>
    </p:spTree>
    <p:extLst>
      <p:ext uri="{BB962C8B-B14F-4D97-AF65-F5344CB8AC3E}">
        <p14:creationId xmlns:p14="http://schemas.microsoft.com/office/powerpoint/2010/main" val="3166492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AFDF-BA20-78DD-29EC-F3A06869419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22279E5-B1E5-FE13-303C-C16F8B00C58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A05295C-7890-A718-2940-1862BF0566ED}"/>
              </a:ext>
            </a:extLst>
          </p:cNvPr>
          <p:cNvPicPr>
            <a:picLocks noChangeAspect="1"/>
          </p:cNvPicPr>
          <p:nvPr/>
        </p:nvPicPr>
        <p:blipFill>
          <a:blip r:embed="rId2"/>
          <a:stretch>
            <a:fillRect/>
          </a:stretch>
        </p:blipFill>
        <p:spPr>
          <a:xfrm>
            <a:off x="0" y="104312"/>
            <a:ext cx="12192000" cy="6649376"/>
          </a:xfrm>
          <a:prstGeom prst="rect">
            <a:avLst/>
          </a:prstGeom>
        </p:spPr>
      </p:pic>
    </p:spTree>
    <p:extLst>
      <p:ext uri="{BB962C8B-B14F-4D97-AF65-F5344CB8AC3E}">
        <p14:creationId xmlns:p14="http://schemas.microsoft.com/office/powerpoint/2010/main" val="1519054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21086-9A65-65F0-B369-0D6B45DEF294}"/>
              </a:ext>
            </a:extLst>
          </p:cNvPr>
          <p:cNvSpPr>
            <a:spLocks noGrp="1"/>
          </p:cNvSpPr>
          <p:nvPr>
            <p:ph type="body" idx="1"/>
          </p:nvPr>
        </p:nvSpPr>
        <p:spPr>
          <a:xfrm>
            <a:off x="838200" y="654424"/>
            <a:ext cx="10515600" cy="5522539"/>
          </a:xfrm>
        </p:spPr>
        <p:txBody>
          <a:bodyPr>
            <a:normAutofit lnSpcReduction="10000"/>
          </a:bodyPr>
          <a:lstStyle/>
          <a:p>
            <a:r>
              <a:rPr lang="en-IN" dirty="0"/>
              <a:t>From the above slide we can see that I have calculated mean for the salaries.</a:t>
            </a:r>
          </a:p>
          <a:p>
            <a:r>
              <a:rPr lang="en-IN" dirty="0"/>
              <a:t>The given mean for freshers in the research question is in between 2.5 lakhs to 3 lakhs and the calculated mean from the data I got is 2,51,743.</a:t>
            </a:r>
          </a:p>
          <a:p>
            <a:r>
              <a:rPr lang="en-IN" dirty="0"/>
              <a:t>To test the given data we need standard deviation. To get standard deviation from the data we must use .std(), we will get standard deviation and we must consider alpha as 0.05.</a:t>
            </a:r>
          </a:p>
          <a:p>
            <a:r>
              <a:rPr lang="en-IN" dirty="0"/>
              <a:t>Applying all the values in the code which is above slide we get the output.</a:t>
            </a:r>
          </a:p>
          <a:p>
            <a:r>
              <a:rPr lang="en-IN" dirty="0"/>
              <a:t>The salary we got is in between the given mean range so we must reject the alternate hypothesis which means failed to reject null hypothesis.</a:t>
            </a:r>
          </a:p>
        </p:txBody>
      </p:sp>
    </p:spTree>
    <p:extLst>
      <p:ext uri="{BB962C8B-B14F-4D97-AF65-F5344CB8AC3E}">
        <p14:creationId xmlns:p14="http://schemas.microsoft.com/office/powerpoint/2010/main" val="93514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84880" y="417266"/>
            <a:ext cx="10515600" cy="1325563"/>
          </a:xfrm>
          <a:prstGeom prst="rect">
            <a:avLst/>
          </a:prstGeom>
          <a:noFill/>
          <a:ln>
            <a:noFill/>
          </a:ln>
        </p:spPr>
        <p:txBody>
          <a:bodyPr spcFirstLastPara="1" wrap="square" lIns="91425" tIns="45700" rIns="91425" bIns="45700" anchor="ctr" anchorCtr="0">
            <a:normAutofit fontScale="90000"/>
          </a:bodyPr>
          <a:lstStyle/>
          <a:p>
            <a:pPr algn="l"/>
            <a:r>
              <a:rPr lang="en-IN" sz="3100" b="1" dirty="0">
                <a:solidFill>
                  <a:srgbClr val="FF0000"/>
                </a:solidFill>
              </a:rPr>
              <a:t>Problem Statement: </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b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there a relationship between gender and specialization? (i.e. Does the preference of Specialization depend on the Gender?)</a:t>
            </a:r>
            <a:b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sz="2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0" indent="0">
              <a:buSzPct val="100000"/>
              <a:buNone/>
            </a:pPr>
            <a:r>
              <a:rPr lang="en-IN" b="1" dirty="0">
                <a:solidFill>
                  <a:srgbClr val="FF0000"/>
                </a:solidFill>
              </a:rPr>
              <a:t>Objective:</a:t>
            </a:r>
            <a:r>
              <a:rPr lang="en-IN" sz="5100" b="1" dirty="0">
                <a:solidFill>
                  <a:srgbClr val="FF0000"/>
                </a:solidFill>
              </a:rPr>
              <a:t>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test and find if there is any relationship between gender and specialization? (i.e. Does the preference of Specialization depend on the Gender?)</a:t>
            </a:r>
          </a:p>
          <a:p>
            <a:pPr marL="0" indent="0">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pic>
        <p:nvPicPr>
          <p:cNvPr id="5" name="Picture 4">
            <a:extLst>
              <a:ext uri="{FF2B5EF4-FFF2-40B4-BE49-F238E27FC236}">
                <a16:creationId xmlns:a16="http://schemas.microsoft.com/office/drawing/2014/main" id="{3268C845-AA99-D793-B1C7-7DB8B233E650}"/>
              </a:ext>
            </a:extLst>
          </p:cNvPr>
          <p:cNvPicPr>
            <a:picLocks noChangeAspect="1"/>
          </p:cNvPicPr>
          <p:nvPr/>
        </p:nvPicPr>
        <p:blipFill>
          <a:blip r:embed="rId3"/>
          <a:stretch>
            <a:fillRect/>
          </a:stretch>
        </p:blipFill>
        <p:spPr>
          <a:xfrm>
            <a:off x="2275942" y="3393417"/>
            <a:ext cx="7640116" cy="287695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EC74-D3BB-4543-AC0B-A23F57879D54}"/>
              </a:ext>
            </a:extLst>
          </p:cNvPr>
          <p:cNvSpPr>
            <a:spLocks noGrp="1"/>
          </p:cNvSpPr>
          <p:nvPr>
            <p:ph type="title"/>
          </p:nvPr>
        </p:nvSpPr>
        <p:spPr>
          <a:xfrm>
            <a:off x="838200" y="53498"/>
            <a:ext cx="10515600" cy="323801"/>
          </a:xfrm>
        </p:spPr>
        <p:txBody>
          <a:bodyPr>
            <a:noAutofit/>
          </a:bodyPr>
          <a:lstStyle/>
          <a:p>
            <a:r>
              <a:rPr lang="en-IN" sz="3200" dirty="0">
                <a:solidFill>
                  <a:srgbClr val="FF0000"/>
                </a:solidFill>
              </a:rPr>
              <a:t>Exploratory Data Analysis:</a:t>
            </a:r>
          </a:p>
        </p:txBody>
      </p:sp>
      <p:sp>
        <p:nvSpPr>
          <p:cNvPr id="3" name="Text Placeholder 2">
            <a:extLst>
              <a:ext uri="{FF2B5EF4-FFF2-40B4-BE49-F238E27FC236}">
                <a16:creationId xmlns:a16="http://schemas.microsoft.com/office/drawing/2014/main" id="{53AFC60D-B11D-8F0E-6893-98316308C5E0}"/>
              </a:ext>
            </a:extLst>
          </p:cNvPr>
          <p:cNvSpPr>
            <a:spLocks noGrp="1"/>
          </p:cNvSpPr>
          <p:nvPr>
            <p:ph type="body" idx="1"/>
          </p:nvPr>
        </p:nvSpPr>
        <p:spPr>
          <a:xfrm>
            <a:off x="838200" y="358332"/>
            <a:ext cx="10515600" cy="5872785"/>
          </a:xfrm>
        </p:spPr>
        <p:txBody>
          <a:bodyPr/>
          <a:lstStyle/>
          <a:p>
            <a:r>
              <a:rPr lang="en-IN" dirty="0"/>
              <a:t>Step -2:</a:t>
            </a:r>
          </a:p>
          <a:p>
            <a:endParaRPr lang="en-IN" dirty="0"/>
          </a:p>
        </p:txBody>
      </p:sp>
      <p:pic>
        <p:nvPicPr>
          <p:cNvPr id="5" name="Picture 4">
            <a:extLst>
              <a:ext uri="{FF2B5EF4-FFF2-40B4-BE49-F238E27FC236}">
                <a16:creationId xmlns:a16="http://schemas.microsoft.com/office/drawing/2014/main" id="{7201EB4C-B0DF-65B2-72C7-C39584E44F6A}"/>
              </a:ext>
            </a:extLst>
          </p:cNvPr>
          <p:cNvPicPr>
            <a:picLocks noChangeAspect="1"/>
          </p:cNvPicPr>
          <p:nvPr/>
        </p:nvPicPr>
        <p:blipFill>
          <a:blip r:embed="rId2"/>
          <a:stretch>
            <a:fillRect/>
          </a:stretch>
        </p:blipFill>
        <p:spPr>
          <a:xfrm>
            <a:off x="0" y="881066"/>
            <a:ext cx="12192000" cy="4360578"/>
          </a:xfrm>
          <a:prstGeom prst="rect">
            <a:avLst/>
          </a:prstGeom>
        </p:spPr>
      </p:pic>
      <p:pic>
        <p:nvPicPr>
          <p:cNvPr id="7" name="Picture 6">
            <a:extLst>
              <a:ext uri="{FF2B5EF4-FFF2-40B4-BE49-F238E27FC236}">
                <a16:creationId xmlns:a16="http://schemas.microsoft.com/office/drawing/2014/main" id="{336A90E1-7E2E-786C-5DBA-2089DCA1711C}"/>
              </a:ext>
            </a:extLst>
          </p:cNvPr>
          <p:cNvPicPr>
            <a:picLocks noChangeAspect="1"/>
          </p:cNvPicPr>
          <p:nvPr/>
        </p:nvPicPr>
        <p:blipFill>
          <a:blip r:embed="rId3"/>
          <a:stretch>
            <a:fillRect/>
          </a:stretch>
        </p:blipFill>
        <p:spPr>
          <a:xfrm>
            <a:off x="0" y="5395995"/>
            <a:ext cx="12192000" cy="680771"/>
          </a:xfrm>
          <a:prstGeom prst="rect">
            <a:avLst/>
          </a:prstGeom>
        </p:spPr>
      </p:pic>
    </p:spTree>
    <p:extLst>
      <p:ext uri="{BB962C8B-B14F-4D97-AF65-F5344CB8AC3E}">
        <p14:creationId xmlns:p14="http://schemas.microsoft.com/office/powerpoint/2010/main" val="335477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C49B-88DF-BB86-E26A-A13DF68D6DE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5E7C2E8-306D-648F-56B6-C2198874042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BBC0E3A-6E6C-6D43-562F-52DF43E3A0EA}"/>
              </a:ext>
            </a:extLst>
          </p:cNvPr>
          <p:cNvPicPr>
            <a:picLocks noChangeAspect="1"/>
          </p:cNvPicPr>
          <p:nvPr/>
        </p:nvPicPr>
        <p:blipFill>
          <a:blip r:embed="rId2"/>
          <a:stretch>
            <a:fillRect/>
          </a:stretch>
        </p:blipFill>
        <p:spPr>
          <a:xfrm>
            <a:off x="0" y="1"/>
            <a:ext cx="12192000" cy="2790334"/>
          </a:xfrm>
          <a:prstGeom prst="rect">
            <a:avLst/>
          </a:prstGeom>
        </p:spPr>
      </p:pic>
      <p:pic>
        <p:nvPicPr>
          <p:cNvPr id="7" name="Picture 6">
            <a:extLst>
              <a:ext uri="{FF2B5EF4-FFF2-40B4-BE49-F238E27FC236}">
                <a16:creationId xmlns:a16="http://schemas.microsoft.com/office/drawing/2014/main" id="{1BD72958-952C-B8C7-066D-FB5010A206A1}"/>
              </a:ext>
            </a:extLst>
          </p:cNvPr>
          <p:cNvPicPr>
            <a:picLocks noChangeAspect="1"/>
          </p:cNvPicPr>
          <p:nvPr/>
        </p:nvPicPr>
        <p:blipFill>
          <a:blip r:embed="rId3"/>
          <a:stretch>
            <a:fillRect/>
          </a:stretch>
        </p:blipFill>
        <p:spPr>
          <a:xfrm>
            <a:off x="0" y="2790335"/>
            <a:ext cx="12192000" cy="4067665"/>
          </a:xfrm>
          <a:prstGeom prst="rect">
            <a:avLst/>
          </a:prstGeom>
        </p:spPr>
      </p:pic>
    </p:spTree>
    <p:extLst>
      <p:ext uri="{BB962C8B-B14F-4D97-AF65-F5344CB8AC3E}">
        <p14:creationId xmlns:p14="http://schemas.microsoft.com/office/powerpoint/2010/main" val="54413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57C7-D1BA-21C2-4D18-FB180B49D02B}"/>
              </a:ext>
            </a:extLst>
          </p:cNvPr>
          <p:cNvSpPr>
            <a:spLocks noGrp="1"/>
          </p:cNvSpPr>
          <p:nvPr>
            <p:ph type="title"/>
          </p:nvPr>
        </p:nvSpPr>
        <p:spPr>
          <a:xfrm>
            <a:off x="838200" y="179109"/>
            <a:ext cx="10515600" cy="361509"/>
          </a:xfrm>
        </p:spPr>
        <p:txBody>
          <a:bodyPr>
            <a:normAutofit fontScale="90000"/>
          </a:bodyPr>
          <a:lstStyle/>
          <a:p>
            <a:pPr marL="457200" indent="-457200">
              <a:buFont typeface="Arial" panose="020B0604020202020204" pitchFamily="34" charset="0"/>
              <a:buChar char="•"/>
            </a:pPr>
            <a:r>
              <a:rPr lang="en-IN" sz="2800" dirty="0"/>
              <a:t>Step-3:</a:t>
            </a:r>
          </a:p>
        </p:txBody>
      </p:sp>
      <p:sp>
        <p:nvSpPr>
          <p:cNvPr id="3" name="Text Placeholder 2">
            <a:extLst>
              <a:ext uri="{FF2B5EF4-FFF2-40B4-BE49-F238E27FC236}">
                <a16:creationId xmlns:a16="http://schemas.microsoft.com/office/drawing/2014/main" id="{914A0355-43DC-9BEE-9A8D-C977A672A8F5}"/>
              </a:ext>
            </a:extLst>
          </p:cNvPr>
          <p:cNvSpPr>
            <a:spLocks noGrp="1"/>
          </p:cNvSpPr>
          <p:nvPr>
            <p:ph type="body" idx="1"/>
          </p:nvPr>
        </p:nvSpPr>
        <p:spPr>
          <a:xfrm>
            <a:off x="838200" y="413796"/>
            <a:ext cx="10515600" cy="5636345"/>
          </a:xfrm>
        </p:spPr>
        <p:txBody>
          <a:bodyPr/>
          <a:lstStyle/>
          <a:p>
            <a:pPr>
              <a:buFont typeface="Wingdings" panose="05000000000000000000" pitchFamily="2" charset="2"/>
              <a:buChar char="Ø"/>
            </a:pPr>
            <a:r>
              <a:rPr lang="en-IN" sz="1800" b="1" i="0" u="sng" strike="noStrike" dirty="0">
                <a:solidFill>
                  <a:srgbClr val="000000"/>
                </a:solidFill>
                <a:effectLst/>
                <a:latin typeface="Arial" panose="020B0604020202020204" pitchFamily="34" charset="0"/>
              </a:rPr>
              <a:t>Univariate Analysis:</a:t>
            </a:r>
          </a:p>
        </p:txBody>
      </p:sp>
      <p:pic>
        <p:nvPicPr>
          <p:cNvPr id="5" name="Picture 4">
            <a:extLst>
              <a:ext uri="{FF2B5EF4-FFF2-40B4-BE49-F238E27FC236}">
                <a16:creationId xmlns:a16="http://schemas.microsoft.com/office/drawing/2014/main" id="{93CB069D-ECE9-A0EF-D6ED-44192200E64A}"/>
              </a:ext>
            </a:extLst>
          </p:cNvPr>
          <p:cNvPicPr>
            <a:picLocks noChangeAspect="1"/>
          </p:cNvPicPr>
          <p:nvPr/>
        </p:nvPicPr>
        <p:blipFill>
          <a:blip r:embed="rId2"/>
          <a:stretch>
            <a:fillRect/>
          </a:stretch>
        </p:blipFill>
        <p:spPr>
          <a:xfrm>
            <a:off x="0" y="807859"/>
            <a:ext cx="12192000" cy="2183117"/>
          </a:xfrm>
          <a:prstGeom prst="rect">
            <a:avLst/>
          </a:prstGeom>
        </p:spPr>
      </p:pic>
      <p:pic>
        <p:nvPicPr>
          <p:cNvPr id="7" name="Picture 6">
            <a:extLst>
              <a:ext uri="{FF2B5EF4-FFF2-40B4-BE49-F238E27FC236}">
                <a16:creationId xmlns:a16="http://schemas.microsoft.com/office/drawing/2014/main" id="{D599D6A6-0AC3-E6A6-2DAB-0E121EC4F046}"/>
              </a:ext>
            </a:extLst>
          </p:cNvPr>
          <p:cNvPicPr>
            <a:picLocks noChangeAspect="1"/>
          </p:cNvPicPr>
          <p:nvPr/>
        </p:nvPicPr>
        <p:blipFill>
          <a:blip r:embed="rId3"/>
          <a:stretch>
            <a:fillRect/>
          </a:stretch>
        </p:blipFill>
        <p:spPr>
          <a:xfrm>
            <a:off x="0" y="2894028"/>
            <a:ext cx="12192000" cy="3951615"/>
          </a:xfrm>
          <a:prstGeom prst="rect">
            <a:avLst/>
          </a:prstGeom>
        </p:spPr>
      </p:pic>
    </p:spTree>
    <p:extLst>
      <p:ext uri="{BB962C8B-B14F-4D97-AF65-F5344CB8AC3E}">
        <p14:creationId xmlns:p14="http://schemas.microsoft.com/office/powerpoint/2010/main" val="415317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55A3-226F-AE7A-98E0-7FC2DE3929B7}"/>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81690A9-C3E1-F66B-9584-614C1BC36C7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666AF72-165B-9E3B-4FA5-E399FA98A044}"/>
              </a:ext>
            </a:extLst>
          </p:cNvPr>
          <p:cNvPicPr>
            <a:picLocks noChangeAspect="1"/>
          </p:cNvPicPr>
          <p:nvPr/>
        </p:nvPicPr>
        <p:blipFill>
          <a:blip r:embed="rId2"/>
          <a:stretch>
            <a:fillRect/>
          </a:stretch>
        </p:blipFill>
        <p:spPr>
          <a:xfrm>
            <a:off x="0" y="0"/>
            <a:ext cx="12192000" cy="6266329"/>
          </a:xfrm>
          <a:prstGeom prst="rect">
            <a:avLst/>
          </a:prstGeom>
        </p:spPr>
      </p:pic>
    </p:spTree>
    <p:extLst>
      <p:ext uri="{BB962C8B-B14F-4D97-AF65-F5344CB8AC3E}">
        <p14:creationId xmlns:p14="http://schemas.microsoft.com/office/powerpoint/2010/main" val="197108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500B-D4E9-7CB5-A50C-5733E585C95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A888CB7-1E0F-F35F-7592-E07CF36F30C3}"/>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915CBCF-EF4B-709D-F58B-8963CFCA5740}"/>
              </a:ext>
            </a:extLst>
          </p:cNvPr>
          <p:cNvPicPr>
            <a:picLocks noChangeAspect="1"/>
          </p:cNvPicPr>
          <p:nvPr/>
        </p:nvPicPr>
        <p:blipFill>
          <a:blip r:embed="rId2"/>
          <a:stretch>
            <a:fillRect/>
          </a:stretch>
        </p:blipFill>
        <p:spPr>
          <a:xfrm>
            <a:off x="0" y="0"/>
            <a:ext cx="12192000" cy="6275294"/>
          </a:xfrm>
          <a:prstGeom prst="rect">
            <a:avLst/>
          </a:prstGeom>
        </p:spPr>
      </p:pic>
    </p:spTree>
    <p:extLst>
      <p:ext uri="{BB962C8B-B14F-4D97-AF65-F5344CB8AC3E}">
        <p14:creationId xmlns:p14="http://schemas.microsoft.com/office/powerpoint/2010/main" val="226831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7612-5124-721A-1531-B786A0B5706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6D2FEF8-DD97-32F6-6809-E76FE8F47F3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9344A06-1915-F20D-A43D-C0F8842811D1}"/>
              </a:ext>
            </a:extLst>
          </p:cNvPr>
          <p:cNvPicPr>
            <a:picLocks noChangeAspect="1"/>
          </p:cNvPicPr>
          <p:nvPr/>
        </p:nvPicPr>
        <p:blipFill>
          <a:blip r:embed="rId2"/>
          <a:stretch>
            <a:fillRect/>
          </a:stretch>
        </p:blipFill>
        <p:spPr>
          <a:xfrm>
            <a:off x="0" y="0"/>
            <a:ext cx="12191999" cy="6284259"/>
          </a:xfrm>
          <a:prstGeom prst="rect">
            <a:avLst/>
          </a:prstGeom>
        </p:spPr>
      </p:pic>
    </p:spTree>
    <p:extLst>
      <p:ext uri="{BB962C8B-B14F-4D97-AF65-F5344CB8AC3E}">
        <p14:creationId xmlns:p14="http://schemas.microsoft.com/office/powerpoint/2010/main" val="30513383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988</Words>
  <Application>Microsoft Office PowerPoint</Application>
  <PresentationFormat>Widescreen</PresentationFormat>
  <Paragraphs>54</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Libre Baskerville</vt:lpstr>
      <vt:lpstr>Wingdings</vt:lpstr>
      <vt:lpstr>Helvetica Neue</vt:lpstr>
      <vt:lpstr>Lato Black</vt:lpstr>
      <vt:lpstr>Calibri</vt:lpstr>
      <vt:lpstr>Arial</vt:lpstr>
      <vt:lpstr>Office Theme</vt:lpstr>
      <vt:lpstr>PowerPoint Presentation</vt:lpstr>
      <vt:lpstr>PowerPoint Presentation</vt:lpstr>
      <vt:lpstr>Problem Statement: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Is there a relationship between gender and specialization? (i.e. Does the preference of Specialization depend on the Gender?) </vt:lpstr>
      <vt:lpstr>Exploratory Data Analysis:</vt:lpstr>
      <vt:lpstr>PowerPoint Presentation</vt:lpstr>
      <vt:lpstr>Step-3:</vt:lpstr>
      <vt:lpstr>PowerPoint Presentation</vt:lpstr>
      <vt:lpstr>PowerPoint Presentation</vt:lpstr>
      <vt:lpstr>PowerPoint Presentation</vt:lpstr>
      <vt:lpstr>PowerPoint Presentation</vt:lpstr>
      <vt:lpstr>Box Plot:</vt:lpstr>
      <vt:lpstr>PowerPoint Presentation</vt:lpstr>
      <vt:lpstr>PowerPoint Presentation</vt:lpstr>
      <vt:lpstr>PowerPoint Presentation</vt:lpstr>
      <vt:lpstr>PowerPoint Presentation</vt:lpstr>
      <vt:lpstr>PowerPoint Presentation</vt:lpstr>
      <vt:lpstr>Step - 4:</vt:lpstr>
      <vt:lpstr>Hexbin plot:</vt:lpstr>
      <vt:lpstr>PowerPoint Presentation</vt:lpstr>
      <vt:lpstr>PowerPoint Presentation</vt:lpstr>
      <vt:lpstr>PowerPoint Presentation</vt:lpstr>
      <vt:lpstr>PowerPoint Presentation</vt:lpstr>
      <vt:lpstr>PowerPoint Presentation</vt:lpstr>
      <vt:lpstr>Step – 5:</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Tadicharla Rama Chaitanya</cp:lastModifiedBy>
  <cp:revision>2</cp:revision>
  <dcterms:created xsi:type="dcterms:W3CDTF">2021-02-16T05:19:01Z</dcterms:created>
  <dcterms:modified xsi:type="dcterms:W3CDTF">2024-02-23T09:16:40Z</dcterms:modified>
</cp:coreProperties>
</file>