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12"/>
  </p:notesMasterIdLst>
  <p:handoutMasterIdLst>
    <p:handoutMasterId r:id="rId13"/>
  </p:handoutMasterIdLst>
  <p:sldIdLst>
    <p:sldId id="400" r:id="rId5"/>
    <p:sldId id="401" r:id="rId6"/>
    <p:sldId id="414" r:id="rId7"/>
    <p:sldId id="403" r:id="rId8"/>
    <p:sldId id="407" r:id="rId9"/>
    <p:sldId id="411" r:id="rId10"/>
    <p:sldId id="41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928" autoAdjust="0"/>
  </p:normalViewPr>
  <p:slideViewPr>
    <p:cSldViewPr snapToGrid="0">
      <p:cViewPr>
        <p:scale>
          <a:sx n="75" d="100"/>
          <a:sy n="75" d="100"/>
        </p:scale>
        <p:origin x="782" y="187"/>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6/8/2024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6/8/2024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290990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387915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10682515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2003.05155.pdf"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193292"/>
            <a:ext cx="10360152" cy="4471416"/>
          </a:xfrm>
        </p:spPr>
        <p:txBody>
          <a:bodyPr/>
          <a:lstStyle/>
          <a:p>
            <a:r>
              <a:rPr lang="en-US" sz="2800" dirty="0"/>
              <a:t>Project on</a:t>
            </a:r>
            <a:br>
              <a:rPr lang="en-US" sz="2800" dirty="0"/>
            </a:br>
            <a:br>
              <a:rPr lang="en-US" sz="2800" dirty="0"/>
            </a:br>
            <a:r>
              <a:rPr lang="en-US" sz="2800" dirty="0"/>
              <a:t>Sentiment analysis on hotel reviews</a:t>
            </a:r>
          </a:p>
        </p:txBody>
      </p:sp>
      <p:sp>
        <p:nvSpPr>
          <p:cNvPr id="3" name="TextBox 2">
            <a:extLst>
              <a:ext uri="{FF2B5EF4-FFF2-40B4-BE49-F238E27FC236}">
                <a16:creationId xmlns:a16="http://schemas.microsoft.com/office/drawing/2014/main" id="{7C30DFEE-9481-67C7-BCB2-C48883A2CD70}"/>
              </a:ext>
            </a:extLst>
          </p:cNvPr>
          <p:cNvSpPr txBox="1"/>
          <p:nvPr/>
        </p:nvSpPr>
        <p:spPr>
          <a:xfrm>
            <a:off x="7296346" y="4826524"/>
            <a:ext cx="3799002" cy="646331"/>
          </a:xfrm>
          <a:prstGeom prst="rect">
            <a:avLst/>
          </a:prstGeom>
          <a:noFill/>
        </p:spPr>
        <p:txBody>
          <a:bodyPr wrap="square" rtlCol="0">
            <a:spAutoFit/>
          </a:bodyPr>
          <a:lstStyle/>
          <a:p>
            <a:r>
              <a:rPr lang="en-IN" dirty="0"/>
              <a:t>By:-</a:t>
            </a:r>
          </a:p>
          <a:p>
            <a:r>
              <a:rPr lang="en-IN" dirty="0"/>
              <a:t>Tadicharla Rama Chaitanya.</a:t>
            </a:r>
          </a:p>
        </p:txBody>
      </p:sp>
    </p:spTree>
    <p:extLst>
      <p:ext uri="{BB962C8B-B14F-4D97-AF65-F5344CB8AC3E}">
        <p14:creationId xmlns:p14="http://schemas.microsoft.com/office/powerpoint/2010/main" val="31103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390896" y="1032824"/>
            <a:ext cx="10926044" cy="2134581"/>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Sentiment analysis is part of the Natural Language Processing (NLP) techniques that consists in extracting emotions related to some raw texts. This is usually used on social media posts and customer reviews in order to automatically understand if some users are positive or negative and why. The goal of this study is to show how sentiment analysis can be performed using python. </a:t>
            </a:r>
            <a:endParaRPr lang="en-US"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22374B44-C7F5-2BB7-2AE7-E7F63584384D}"/>
              </a:ext>
            </a:extLst>
          </p:cNvPr>
          <p:cNvSpPr>
            <a:spLocks noGrp="1"/>
          </p:cNvSpPr>
          <p:nvPr>
            <p:ph type="title"/>
          </p:nvPr>
        </p:nvSpPr>
        <p:spPr>
          <a:xfrm>
            <a:off x="699372" y="536983"/>
            <a:ext cx="4987598" cy="471672"/>
          </a:xfrm>
        </p:spPr>
        <p:txBody>
          <a:bodyPr/>
          <a:lstStyle/>
          <a:p>
            <a:r>
              <a:rPr lang="en-IN" sz="2400" b="1" u="sng" dirty="0"/>
              <a:t>Introduction</a:t>
            </a:r>
          </a:p>
        </p:txBody>
      </p:sp>
      <p:sp>
        <p:nvSpPr>
          <p:cNvPr id="6" name="Title 4">
            <a:extLst>
              <a:ext uri="{FF2B5EF4-FFF2-40B4-BE49-F238E27FC236}">
                <a16:creationId xmlns:a16="http://schemas.microsoft.com/office/drawing/2014/main" id="{3B8FD32F-8DB0-961C-24BC-84F5EAD0C7E4}"/>
              </a:ext>
            </a:extLst>
          </p:cNvPr>
          <p:cNvSpPr txBox="1">
            <a:spLocks/>
          </p:cNvSpPr>
          <p:nvPr/>
        </p:nvSpPr>
        <p:spPr>
          <a:xfrm>
            <a:off x="699372" y="2361671"/>
            <a:ext cx="4987598" cy="471672"/>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sz="3200" kern="1200" cap="all" spc="300" baseline="0">
                <a:solidFill>
                  <a:schemeClr val="bg1"/>
                </a:solidFill>
                <a:latin typeface="+mj-lt"/>
                <a:ea typeface="+mj-ea"/>
                <a:cs typeface="+mj-cs"/>
              </a:defRPr>
            </a:lvl1pPr>
          </a:lstStyle>
          <a:p>
            <a:r>
              <a:rPr lang="en-IN" sz="2400" b="1" u="sng" dirty="0"/>
              <a:t>Objective</a:t>
            </a:r>
          </a:p>
        </p:txBody>
      </p:sp>
      <p:sp>
        <p:nvSpPr>
          <p:cNvPr id="12" name="Content Placeholder 16">
            <a:extLst>
              <a:ext uri="{FF2B5EF4-FFF2-40B4-BE49-F238E27FC236}">
                <a16:creationId xmlns:a16="http://schemas.microsoft.com/office/drawing/2014/main" id="{3A8D20B7-8304-17BE-1572-97AEC87C6691}"/>
              </a:ext>
            </a:extLst>
          </p:cNvPr>
          <p:cNvSpPr txBox="1">
            <a:spLocks/>
          </p:cNvSpPr>
          <p:nvPr/>
        </p:nvSpPr>
        <p:spPr>
          <a:xfrm>
            <a:off x="399636" y="2833343"/>
            <a:ext cx="10926044" cy="2134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Analyze customer reviews of hotels to understand sentiment and identify areas for improvement.</a:t>
            </a:r>
          </a:p>
          <a:p>
            <a:pPr algn="just"/>
            <a:r>
              <a:rPr lang="en-US" sz="1800" dirty="0">
                <a:latin typeface="Times New Roman" panose="02020603050405020304" pitchFamily="18" charset="0"/>
                <a:cs typeface="Times New Roman" panose="02020603050405020304" pitchFamily="18" charset="0"/>
              </a:rPr>
              <a:t>Develop a machine learning model to classify reviews as positive, negative, or neutral.</a:t>
            </a:r>
          </a:p>
          <a:p>
            <a:pPr algn="just"/>
            <a:r>
              <a:rPr lang="en-US" sz="1800" dirty="0">
                <a:latin typeface="Times New Roman" panose="02020603050405020304" pitchFamily="18" charset="0"/>
                <a:cs typeface="Times New Roman" panose="02020603050405020304" pitchFamily="18" charset="0"/>
              </a:rPr>
              <a:t>Deploy the model in the cloud for real-time sentiment analysis.</a:t>
            </a:r>
          </a:p>
        </p:txBody>
      </p:sp>
      <p:sp>
        <p:nvSpPr>
          <p:cNvPr id="13" name="Title 4">
            <a:extLst>
              <a:ext uri="{FF2B5EF4-FFF2-40B4-BE49-F238E27FC236}">
                <a16:creationId xmlns:a16="http://schemas.microsoft.com/office/drawing/2014/main" id="{DB9DC402-27F1-2695-A292-4A20B43A5B19}"/>
              </a:ext>
            </a:extLst>
          </p:cNvPr>
          <p:cNvSpPr txBox="1">
            <a:spLocks/>
          </p:cNvSpPr>
          <p:nvPr/>
        </p:nvSpPr>
        <p:spPr>
          <a:xfrm>
            <a:off x="866320" y="4496252"/>
            <a:ext cx="4987598" cy="471672"/>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sz="3200" kern="1200" cap="all" spc="300" baseline="0">
                <a:solidFill>
                  <a:schemeClr val="bg1"/>
                </a:solidFill>
                <a:latin typeface="+mj-lt"/>
                <a:ea typeface="+mj-ea"/>
                <a:cs typeface="+mj-cs"/>
              </a:defRPr>
            </a:lvl1pPr>
          </a:lstStyle>
          <a:p>
            <a:r>
              <a:rPr lang="en-IN" sz="2000" b="1" u="sng" dirty="0"/>
              <a:t>Key Components</a:t>
            </a:r>
          </a:p>
        </p:txBody>
      </p:sp>
      <p:sp>
        <p:nvSpPr>
          <p:cNvPr id="14" name="Content Placeholder 16">
            <a:extLst>
              <a:ext uri="{FF2B5EF4-FFF2-40B4-BE49-F238E27FC236}">
                <a16:creationId xmlns:a16="http://schemas.microsoft.com/office/drawing/2014/main" id="{09F46966-C5CC-98CB-4679-7D4B4668C55B}"/>
              </a:ext>
            </a:extLst>
          </p:cNvPr>
          <p:cNvSpPr txBox="1">
            <a:spLocks/>
          </p:cNvSpPr>
          <p:nvPr/>
        </p:nvSpPr>
        <p:spPr>
          <a:xfrm>
            <a:off x="399636" y="4989428"/>
            <a:ext cx="10926044" cy="2134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Data Preprocessing and cleaning.</a:t>
            </a:r>
          </a:p>
          <a:p>
            <a:pPr algn="just"/>
            <a:r>
              <a:rPr lang="en-US" sz="1800" dirty="0">
                <a:latin typeface="Times New Roman" panose="02020603050405020304" pitchFamily="18" charset="0"/>
                <a:cs typeface="Times New Roman" panose="02020603050405020304" pitchFamily="18" charset="0"/>
              </a:rPr>
              <a:t>Model training and evaluation.</a:t>
            </a:r>
          </a:p>
          <a:p>
            <a:pPr algn="just"/>
            <a:r>
              <a:rPr lang="en-US" sz="1800" dirty="0">
                <a:latin typeface="Times New Roman" panose="02020603050405020304" pitchFamily="18" charset="0"/>
                <a:cs typeface="Times New Roman" panose="02020603050405020304" pitchFamily="18" charset="0"/>
              </a:rPr>
              <a:t>Model deployment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768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IN" sz="2000" b="1" u="sng" dirty="0"/>
              <a:t>Methodology Used:</a:t>
            </a:r>
            <a:endParaRPr lang="en-US" sz="2000" b="1" u="sng" dirty="0"/>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3</a:t>
            </a:fld>
            <a:endParaRPr lang="en-US" dirty="0"/>
          </a:p>
        </p:txBody>
      </p:sp>
      <p:sp>
        <p:nvSpPr>
          <p:cNvPr id="10" name="TextBox 9">
            <a:extLst>
              <a:ext uri="{FF2B5EF4-FFF2-40B4-BE49-F238E27FC236}">
                <a16:creationId xmlns:a16="http://schemas.microsoft.com/office/drawing/2014/main" id="{96647F66-42E6-7836-5049-537506770988}"/>
              </a:ext>
            </a:extLst>
          </p:cNvPr>
          <p:cNvSpPr txBox="1"/>
          <p:nvPr/>
        </p:nvSpPr>
        <p:spPr>
          <a:xfrm>
            <a:off x="699372" y="2086395"/>
            <a:ext cx="9570720" cy="409342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24244C"/>
                </a:solidFill>
                <a:effectLst/>
                <a:latin typeface="Times New Roman" panose="02020603050405020304" pitchFamily="18" charset="0"/>
                <a:cs typeface="Times New Roman" panose="02020603050405020304" pitchFamily="18" charset="0"/>
              </a:rPr>
              <a:t>Cross-Industry Standard Process for the development of Machine Learning applications with Quality assurance methodology </a:t>
            </a:r>
            <a:r>
              <a:rPr lang="en-US" sz="2000" b="0"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(CRISP-ML(Q))</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There are total of 6 steps to be followed in CRISP-ML(Q) methodology.</a:t>
            </a:r>
          </a:p>
          <a:p>
            <a:endParaRPr lang="en-IN" sz="2000" dirty="0">
              <a:latin typeface="Times New Roman" panose="02020603050405020304" pitchFamily="18" charset="0"/>
              <a:cs typeface="Times New Roman" panose="02020603050405020304" pitchFamily="18" charset="0"/>
            </a:endParaRPr>
          </a:p>
          <a:p>
            <a:pPr marL="400050" indent="-400050">
              <a:buAutoNum type="romanLcParenBoth"/>
            </a:pPr>
            <a:r>
              <a:rPr lang="en-IN" sz="2000" b="0" i="0" dirty="0">
                <a:solidFill>
                  <a:srgbClr val="24244C"/>
                </a:solidFill>
                <a:effectLst/>
                <a:latin typeface="Times New Roman" panose="02020603050405020304" pitchFamily="18" charset="0"/>
                <a:cs typeface="Times New Roman" panose="02020603050405020304" pitchFamily="18" charset="0"/>
              </a:rPr>
              <a:t>Business and Data Understanding</a:t>
            </a:r>
          </a:p>
          <a:p>
            <a:pPr marL="400050" indent="-400050">
              <a:buAutoNum type="romanLcParenBoth"/>
            </a:pPr>
            <a:r>
              <a:rPr lang="en-IN" sz="2000" dirty="0">
                <a:solidFill>
                  <a:srgbClr val="24244C"/>
                </a:solidFill>
                <a:latin typeface="Times New Roman" panose="02020603050405020304" pitchFamily="18" charset="0"/>
                <a:cs typeface="Times New Roman" panose="02020603050405020304" pitchFamily="18" charset="0"/>
              </a:rPr>
              <a:t>Data Preparation</a:t>
            </a:r>
          </a:p>
          <a:p>
            <a:pPr marL="400050" indent="-400050">
              <a:buAutoNum type="romanLcParenBoth"/>
            </a:pPr>
            <a:r>
              <a:rPr lang="en-IN" sz="2000" dirty="0">
                <a:solidFill>
                  <a:srgbClr val="24244C"/>
                </a:solidFill>
                <a:latin typeface="Times New Roman" panose="02020603050405020304" pitchFamily="18" charset="0"/>
                <a:cs typeface="Times New Roman" panose="02020603050405020304" pitchFamily="18" charset="0"/>
              </a:rPr>
              <a:t>Model Building</a:t>
            </a:r>
          </a:p>
          <a:p>
            <a:pPr marL="400050" indent="-400050">
              <a:buAutoNum type="romanLcParenBoth"/>
            </a:pPr>
            <a:r>
              <a:rPr lang="en-IN" sz="2000" dirty="0">
                <a:solidFill>
                  <a:srgbClr val="24244C"/>
                </a:solidFill>
                <a:latin typeface="Times New Roman" panose="02020603050405020304" pitchFamily="18" charset="0"/>
                <a:cs typeface="Times New Roman" panose="02020603050405020304" pitchFamily="18" charset="0"/>
              </a:rPr>
              <a:t>Model Evaluation</a:t>
            </a:r>
          </a:p>
          <a:p>
            <a:pPr marL="400050" indent="-400050">
              <a:buAutoNum type="romanLcParenBoth"/>
            </a:pPr>
            <a:r>
              <a:rPr lang="en-IN" sz="2000" dirty="0">
                <a:solidFill>
                  <a:srgbClr val="24244C"/>
                </a:solidFill>
                <a:latin typeface="Times New Roman" panose="02020603050405020304" pitchFamily="18" charset="0"/>
                <a:cs typeface="Times New Roman" panose="02020603050405020304" pitchFamily="18" charset="0"/>
              </a:rPr>
              <a:t>Model Deployment</a:t>
            </a:r>
          </a:p>
          <a:p>
            <a:pPr marL="400050" indent="-400050">
              <a:buAutoNum type="romanLcParenBoth"/>
            </a:pPr>
            <a:r>
              <a:rPr lang="en-IN" sz="2000" dirty="0">
                <a:solidFill>
                  <a:srgbClr val="24244C"/>
                </a:solidFill>
                <a:latin typeface="Times New Roman" panose="02020603050405020304" pitchFamily="18" charset="0"/>
                <a:cs typeface="Times New Roman" panose="02020603050405020304" pitchFamily="18" charset="0"/>
              </a:rPr>
              <a:t>Monitoring &amp; Maintenance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4594DB8-11E4-4020-39A0-2A6D38A7B209}"/>
              </a:ext>
            </a:extLst>
          </p:cNvPr>
          <p:cNvSpPr txBox="1"/>
          <p:nvPr/>
        </p:nvSpPr>
        <p:spPr>
          <a:xfrm>
            <a:off x="772160" y="1440064"/>
            <a:ext cx="3779520" cy="646331"/>
          </a:xfrm>
          <a:prstGeom prst="rect">
            <a:avLst/>
          </a:prstGeom>
          <a:noFill/>
        </p:spPr>
        <p:txBody>
          <a:bodyPr wrap="square" rtlCol="0">
            <a:spAutoFit/>
          </a:bodyPr>
          <a:lstStyle/>
          <a:p>
            <a:r>
              <a:rPr lang="en-IN" b="1" u="sng" dirty="0">
                <a:solidFill>
                  <a:schemeClr val="bg1"/>
                </a:solidFill>
              </a:rPr>
              <a:t>CRISP-ML(Q):-</a:t>
            </a:r>
          </a:p>
          <a:p>
            <a:endParaRPr lang="en-IN" b="1" u="sng" dirty="0">
              <a:solidFill>
                <a:schemeClr val="bg1"/>
              </a:solidFill>
            </a:endParaRPr>
          </a:p>
        </p:txBody>
      </p:sp>
    </p:spTree>
    <p:extLst>
      <p:ext uri="{BB962C8B-B14F-4D97-AF65-F5344CB8AC3E}">
        <p14:creationId xmlns:p14="http://schemas.microsoft.com/office/powerpoint/2010/main" val="6879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3"/>
            <a:ext cx="4987598" cy="1806163"/>
          </a:xfrm>
        </p:spPr>
        <p:txBody>
          <a:bodyPr/>
          <a:lstStyle/>
          <a:p>
            <a:r>
              <a:rPr lang="en-US" sz="2000" b="1" u="sng" dirty="0"/>
              <a:t>Data Visualization</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pic>
        <p:nvPicPr>
          <p:cNvPr id="2050" name="Picture 2">
            <a:extLst>
              <a:ext uri="{FF2B5EF4-FFF2-40B4-BE49-F238E27FC236}">
                <a16:creationId xmlns:a16="http://schemas.microsoft.com/office/drawing/2014/main" id="{2715559E-AA7A-3DA0-1552-723ED0A68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44586"/>
            <a:ext cx="3238441" cy="2370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AC7812-1829-B068-2458-5591E4BE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030" y="1170931"/>
            <a:ext cx="3685481" cy="24747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A3B33FF-25C8-986B-EEAF-52D0C8C9F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7440" y="1040602"/>
            <a:ext cx="3685481" cy="2497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13C1FE-2BD4-854F-44B5-B7C77DF9D74C}"/>
              </a:ext>
            </a:extLst>
          </p:cNvPr>
          <p:cNvSpPr txBox="1"/>
          <p:nvPr/>
        </p:nvSpPr>
        <p:spPr>
          <a:xfrm>
            <a:off x="264160" y="3645689"/>
            <a:ext cx="2974280" cy="523220"/>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The above histogram gives the info about the frequency of ratings.</a:t>
            </a:r>
          </a:p>
        </p:txBody>
      </p:sp>
      <p:sp>
        <p:nvSpPr>
          <p:cNvPr id="6" name="TextBox 5">
            <a:extLst>
              <a:ext uri="{FF2B5EF4-FFF2-40B4-BE49-F238E27FC236}">
                <a16:creationId xmlns:a16="http://schemas.microsoft.com/office/drawing/2014/main" id="{4B34DBF1-FA67-8A4A-EEDF-E5E2F669156B}"/>
              </a:ext>
            </a:extLst>
          </p:cNvPr>
          <p:cNvSpPr txBox="1"/>
          <p:nvPr/>
        </p:nvSpPr>
        <p:spPr>
          <a:xfrm>
            <a:off x="3667760" y="3537967"/>
            <a:ext cx="3501751" cy="738664"/>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From the above bar graph we can see the total number of positive, negative and neutral reviews.</a:t>
            </a:r>
          </a:p>
        </p:txBody>
      </p:sp>
      <p:sp>
        <p:nvSpPr>
          <p:cNvPr id="7" name="TextBox 6">
            <a:extLst>
              <a:ext uri="{FF2B5EF4-FFF2-40B4-BE49-F238E27FC236}">
                <a16:creationId xmlns:a16="http://schemas.microsoft.com/office/drawing/2014/main" id="{A3718EEB-53C7-343C-3DD4-6E45B00F3AF5}"/>
              </a:ext>
            </a:extLst>
          </p:cNvPr>
          <p:cNvSpPr txBox="1"/>
          <p:nvPr/>
        </p:nvSpPr>
        <p:spPr>
          <a:xfrm>
            <a:off x="7924800" y="3429000"/>
            <a:ext cx="3218121" cy="738664"/>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The above pie-chart tells us the info about the percentage and count of customers </a:t>
            </a:r>
            <a:r>
              <a:rPr lang="en-IN" sz="1400" dirty="0" err="1">
                <a:solidFill>
                  <a:schemeClr val="bg1"/>
                </a:solidFill>
                <a:latin typeface="Times New Roman" panose="02020603050405020304" pitchFamily="18" charset="0"/>
                <a:cs typeface="Times New Roman" panose="02020603050405020304" pitchFamily="18" charset="0"/>
              </a:rPr>
              <a:t>wrt</a:t>
            </a:r>
            <a:r>
              <a:rPr lang="en-IN" sz="1400" dirty="0">
                <a:solidFill>
                  <a:schemeClr val="bg1"/>
                </a:solidFill>
                <a:latin typeface="Times New Roman" panose="02020603050405020304" pitchFamily="18" charset="0"/>
                <a:cs typeface="Times New Roman" panose="02020603050405020304" pitchFamily="18" charset="0"/>
              </a:rPr>
              <a:t> reviews.</a:t>
            </a:r>
          </a:p>
        </p:txBody>
      </p:sp>
      <p:pic>
        <p:nvPicPr>
          <p:cNvPr id="2058" name="Picture 10">
            <a:extLst>
              <a:ext uri="{FF2B5EF4-FFF2-40B4-BE49-F238E27FC236}">
                <a16:creationId xmlns:a16="http://schemas.microsoft.com/office/drawing/2014/main" id="{E243E1D9-4647-B39A-CBCF-696811F1AE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276631"/>
            <a:ext cx="12192000" cy="21367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659124-8D0E-B8CB-0F12-B56C4775EC1E}"/>
              </a:ext>
            </a:extLst>
          </p:cNvPr>
          <p:cNvSpPr txBox="1"/>
          <p:nvPr/>
        </p:nvSpPr>
        <p:spPr>
          <a:xfrm>
            <a:off x="111760" y="6413406"/>
            <a:ext cx="12303760"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From the above word cloud </a:t>
            </a:r>
            <a:r>
              <a:rPr lang="en-US" dirty="0">
                <a:solidFill>
                  <a:schemeClr val="bg1"/>
                </a:solidFill>
                <a:latin typeface="Times New Roman" panose="02020603050405020304" pitchFamily="18" charset="0"/>
                <a:cs typeface="Times New Roman" panose="02020603050405020304" pitchFamily="18" charset="0"/>
              </a:rPr>
              <a:t>the size of each word indicates its frequency or importance within the text.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2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US" sz="2400" b="1" u="sng" dirty="0" err="1"/>
              <a:t>Streamlit</a:t>
            </a:r>
            <a:r>
              <a:rPr lang="en-US" sz="2400" b="1" u="sng" dirty="0"/>
              <a:t> output</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5</a:t>
            </a:fld>
            <a:endParaRPr lang="en-US" dirty="0"/>
          </a:p>
        </p:txBody>
      </p:sp>
      <p:pic>
        <p:nvPicPr>
          <p:cNvPr id="15" name="Picture 14">
            <a:extLst>
              <a:ext uri="{FF2B5EF4-FFF2-40B4-BE49-F238E27FC236}">
                <a16:creationId xmlns:a16="http://schemas.microsoft.com/office/drawing/2014/main" id="{14CEA347-F19D-D643-38A1-8EC69A95DC46}"/>
              </a:ext>
            </a:extLst>
          </p:cNvPr>
          <p:cNvPicPr>
            <a:picLocks noChangeAspect="1"/>
          </p:cNvPicPr>
          <p:nvPr/>
        </p:nvPicPr>
        <p:blipFill>
          <a:blip r:embed="rId3"/>
          <a:stretch>
            <a:fillRect/>
          </a:stretch>
        </p:blipFill>
        <p:spPr>
          <a:xfrm>
            <a:off x="699372" y="1209040"/>
            <a:ext cx="3121654" cy="3027680"/>
          </a:xfrm>
          <a:prstGeom prst="rect">
            <a:avLst/>
          </a:prstGeom>
        </p:spPr>
      </p:pic>
      <p:pic>
        <p:nvPicPr>
          <p:cNvPr id="17" name="Picture 16">
            <a:extLst>
              <a:ext uri="{FF2B5EF4-FFF2-40B4-BE49-F238E27FC236}">
                <a16:creationId xmlns:a16="http://schemas.microsoft.com/office/drawing/2014/main" id="{F2CFADD3-3F7F-43E2-16E6-F0326514E3CF}"/>
              </a:ext>
            </a:extLst>
          </p:cNvPr>
          <p:cNvPicPr>
            <a:picLocks noChangeAspect="1"/>
          </p:cNvPicPr>
          <p:nvPr/>
        </p:nvPicPr>
        <p:blipFill>
          <a:blip r:embed="rId4"/>
          <a:stretch>
            <a:fillRect/>
          </a:stretch>
        </p:blipFill>
        <p:spPr>
          <a:xfrm>
            <a:off x="3998612" y="1209040"/>
            <a:ext cx="2944222" cy="3027680"/>
          </a:xfrm>
          <a:prstGeom prst="rect">
            <a:avLst/>
          </a:prstGeom>
        </p:spPr>
      </p:pic>
      <p:pic>
        <p:nvPicPr>
          <p:cNvPr id="19" name="Picture 18">
            <a:extLst>
              <a:ext uri="{FF2B5EF4-FFF2-40B4-BE49-F238E27FC236}">
                <a16:creationId xmlns:a16="http://schemas.microsoft.com/office/drawing/2014/main" id="{997DF696-0E2C-57E2-3D91-E79C65B3AF3B}"/>
              </a:ext>
            </a:extLst>
          </p:cNvPr>
          <p:cNvPicPr>
            <a:picLocks noChangeAspect="1"/>
          </p:cNvPicPr>
          <p:nvPr/>
        </p:nvPicPr>
        <p:blipFill>
          <a:blip r:embed="rId5"/>
          <a:stretch>
            <a:fillRect/>
          </a:stretch>
        </p:blipFill>
        <p:spPr>
          <a:xfrm>
            <a:off x="7120420" y="1209040"/>
            <a:ext cx="2944222" cy="3027680"/>
          </a:xfrm>
          <a:prstGeom prst="rect">
            <a:avLst/>
          </a:prstGeom>
        </p:spPr>
      </p:pic>
    </p:spTree>
    <p:extLst>
      <p:ext uri="{BB962C8B-B14F-4D97-AF65-F5344CB8AC3E}">
        <p14:creationId xmlns:p14="http://schemas.microsoft.com/office/powerpoint/2010/main" val="254865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sz="2400" b="1" u="sng" dirty="0"/>
              <a:t>Conclusion</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sp>
        <p:nvSpPr>
          <p:cNvPr id="10" name="TextBox 9">
            <a:extLst>
              <a:ext uri="{FF2B5EF4-FFF2-40B4-BE49-F238E27FC236}">
                <a16:creationId xmlns:a16="http://schemas.microsoft.com/office/drawing/2014/main" id="{D81B3C7C-D66A-C309-3E7B-B83F3797D38C}"/>
              </a:ext>
            </a:extLst>
          </p:cNvPr>
          <p:cNvSpPr txBox="1"/>
          <p:nvPr/>
        </p:nvSpPr>
        <p:spPr>
          <a:xfrm>
            <a:off x="699372" y="1087120"/>
            <a:ext cx="11167508" cy="452431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conclusion, the sentiment analysis project on hotel reviews has provided valuable insights into customer opinions and satisfaction levels. Through the application of natural language processing techniques, we were able to analyze a large dataset of hotel reviews and classify them into positive, negative, and neutral sentiments.</a:t>
            </a:r>
          </a:p>
          <a:p>
            <a:endParaRPr lang="en-US" dirty="0">
              <a:solidFill>
                <a:schemeClr val="bg1"/>
              </a:solidFill>
              <a:latin typeface="Times New Roman" panose="02020603050405020304" pitchFamily="18" charset="0"/>
              <a:cs typeface="Times New Roman" panose="02020603050405020304" pitchFamily="18" charset="0"/>
            </a:endParaRPr>
          </a:p>
          <a:p>
            <a:r>
              <a:rPr lang="en-US" b="1" u="sng" dirty="0">
                <a:solidFill>
                  <a:schemeClr val="bg1"/>
                </a:solidFill>
                <a:latin typeface="Times New Roman" panose="02020603050405020304" pitchFamily="18" charset="0"/>
                <a:cs typeface="Times New Roman" panose="02020603050405020304" pitchFamily="18" charset="0"/>
              </a:rPr>
              <a:t>Key Findings:</a:t>
            </a:r>
          </a:p>
          <a:p>
            <a:endParaRPr lang="en-US" u="sng"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Sentiment Distribution:</a:t>
            </a:r>
            <a:r>
              <a:rPr lang="en-US" dirty="0">
                <a:solidFill>
                  <a:schemeClr val="bg1"/>
                </a:solidFill>
                <a:latin typeface="Times New Roman" panose="02020603050405020304" pitchFamily="18" charset="0"/>
                <a:cs typeface="Times New Roman" panose="02020603050405020304" pitchFamily="18" charset="0"/>
              </a:rPr>
              <a:t> Our analysis revealed that the majority of hotel reviews were positive, indicating overall satisfaction among customers. However, there were also a notable number of negative reviews highlighting areas for improvement.</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Model Performance:</a:t>
            </a:r>
            <a:r>
              <a:rPr lang="en-US" dirty="0">
                <a:solidFill>
                  <a:schemeClr val="bg1"/>
                </a:solidFill>
                <a:latin typeface="Times New Roman" panose="02020603050405020304" pitchFamily="18" charset="0"/>
                <a:cs typeface="Times New Roman" panose="02020603050405020304" pitchFamily="18" charset="0"/>
              </a:rPr>
              <a:t> We evaluated the performance of our sentiment analysis models, including TF-IDF and Bag of Words approaches, and found that [insert findings here, e.g., TF-IDF achieved higher accuracy but Bag of Words had higher recall].</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Deployment and Usability:</a:t>
            </a:r>
            <a:r>
              <a:rPr lang="en-US" dirty="0">
                <a:solidFill>
                  <a:schemeClr val="bg1"/>
                </a:solidFill>
                <a:latin typeface="Times New Roman" panose="02020603050405020304" pitchFamily="18" charset="0"/>
                <a:cs typeface="Times New Roman" panose="02020603050405020304" pitchFamily="18" charset="0"/>
              </a:rPr>
              <a:t> The deployment of our sentiment analysis model in the cloud, coupled with a user-friendly interface developed in Visual Studio and </a:t>
            </a:r>
            <a:r>
              <a:rPr lang="en-US" dirty="0" err="1">
                <a:solidFill>
                  <a:schemeClr val="bg1"/>
                </a:solidFill>
                <a:latin typeface="Times New Roman" panose="02020603050405020304" pitchFamily="18" charset="0"/>
                <a:cs typeface="Times New Roman" panose="02020603050405020304" pitchFamily="18" charset="0"/>
              </a:rPr>
              <a:t>Streamlit</a:t>
            </a:r>
            <a:r>
              <a:rPr lang="en-US" dirty="0">
                <a:solidFill>
                  <a:schemeClr val="bg1"/>
                </a:solidFill>
                <a:latin typeface="Times New Roman" panose="02020603050405020304" pitchFamily="18" charset="0"/>
                <a:cs typeface="Times New Roman" panose="02020603050405020304" pitchFamily="18" charset="0"/>
              </a:rPr>
              <a:t>, allows for real-time analysis of customer feedback and facilitates data-driven decision-making for hotel management.</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90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3085472018"/>
      </p:ext>
    </p:extLst>
  </p:cSld>
  <p:clrMapOvr>
    <a:masterClrMapping/>
  </p:clrMapOvr>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2.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321</TotalTime>
  <Words>466</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Times New Roman</vt:lpstr>
      <vt:lpstr>Berlin</vt:lpstr>
      <vt:lpstr>Project on  Sentiment analysis on hotel reviews</vt:lpstr>
      <vt:lpstr>Introduction</vt:lpstr>
      <vt:lpstr>Methodology Used:</vt:lpstr>
      <vt:lpstr>Data Visualization</vt:lpstr>
      <vt:lpstr>Streamlit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MARKETING  MEETING</dc:title>
  <dc:creator>Tadicharla Rama Chaitanya</dc:creator>
  <cp:lastModifiedBy>Tadicharla Rama Chaitanya</cp:lastModifiedBy>
  <cp:revision>3</cp:revision>
  <dcterms:created xsi:type="dcterms:W3CDTF">2024-01-29T10:10:21Z</dcterms:created>
  <dcterms:modified xsi:type="dcterms:W3CDTF">2024-06-08T15:01:33Z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