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0e6f9094c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0e6f9094c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0e6f9094c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0e6f9094c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e6f9094c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e6f9094c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e6f9094c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e6f9094c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e6f9094c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e6f9094c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e6f9094c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e6f9094c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0e6f9094c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0e6f9094c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e6f9094c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e6f9094c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e6f9094c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e6f9094c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e6f9094c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e6f9094c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e6f9094c9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e6f9094c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achinelearningmastery.com/naive-bayes-for-machine-learning/" TargetMode="External"/><Relationship Id="rId4" Type="http://schemas.openxmlformats.org/officeDocument/2006/relationships/hyperlink" Target="https://www.analyticsvidhya.com/blog/2017/09/naive-bayes-explain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urses.analyticsvidhya.com/courses/naive-bayes?utm_source=blog&amp;utm_medium=naive-bayes-explain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Naive Bayes</a:t>
            </a:r>
            <a:endParaRPr/>
          </a:p>
          <a:p>
            <a:pPr indent="0" lvl="0" marL="0" rtl="0" algn="l">
              <a:spcBef>
                <a:spcPts val="0"/>
              </a:spcBef>
              <a:spcAft>
                <a:spcPts val="0"/>
              </a:spcAft>
              <a:buNone/>
            </a:pPr>
            <a:r>
              <a:rPr lang="en"/>
              <a:t>Algorithm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Chaithanya pavankumar Chenna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nvSpPr>
        <p:spPr>
          <a:xfrm>
            <a:off x="305125" y="276075"/>
            <a:ext cx="8716500" cy="31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50">
                <a:solidFill>
                  <a:srgbClr val="222222"/>
                </a:solidFill>
                <a:highlight>
                  <a:srgbClr val="FFFFFF"/>
                </a:highlight>
              </a:rPr>
              <a:t>Problem</a:t>
            </a:r>
            <a:r>
              <a:rPr lang="en" sz="1350">
                <a:solidFill>
                  <a:srgbClr val="222222"/>
                </a:solidFill>
                <a:highlight>
                  <a:srgbClr val="FFFFFF"/>
                </a:highlight>
              </a:rPr>
              <a:t>: Players will play if the weather is sunny. Is this statement correct?</a:t>
            </a:r>
            <a:endParaRPr sz="1350">
              <a:solidFill>
                <a:srgbClr val="222222"/>
              </a:solidFill>
              <a:highlight>
                <a:srgbClr val="FFFFFF"/>
              </a:highlight>
            </a:endParaRPr>
          </a:p>
          <a:p>
            <a:pPr indent="0" lvl="0" marL="0" rtl="0" algn="l">
              <a:lnSpc>
                <a:spcPct val="115000"/>
              </a:lnSpc>
              <a:spcBef>
                <a:spcPts val="1200"/>
              </a:spcBef>
              <a:spcAft>
                <a:spcPts val="0"/>
              </a:spcAft>
              <a:buNone/>
            </a:pPr>
            <a:r>
              <a:rPr lang="en" sz="1350">
                <a:solidFill>
                  <a:srgbClr val="222222"/>
                </a:solidFill>
                <a:highlight>
                  <a:srgbClr val="FFFFFF"/>
                </a:highlight>
              </a:rPr>
              <a:t>            We can solve it using the above-discussed method of posterior probability.</a:t>
            </a:r>
            <a:endParaRPr sz="1350">
              <a:solidFill>
                <a:srgbClr val="222222"/>
              </a:solidFill>
              <a:highlight>
                <a:srgbClr val="FFFFFF"/>
              </a:highlight>
            </a:endParaRPr>
          </a:p>
          <a:p>
            <a:pPr indent="0" lvl="0" marL="0" rtl="0" algn="l">
              <a:lnSpc>
                <a:spcPct val="115000"/>
              </a:lnSpc>
              <a:spcBef>
                <a:spcPts val="1200"/>
              </a:spcBef>
              <a:spcAft>
                <a:spcPts val="0"/>
              </a:spcAft>
              <a:buNone/>
            </a:pPr>
            <a:r>
              <a:rPr lang="en" sz="1350">
                <a:solidFill>
                  <a:srgbClr val="222222"/>
                </a:solidFill>
                <a:highlight>
                  <a:srgbClr val="FFFFFF"/>
                </a:highlight>
              </a:rPr>
              <a:t>             P(Yes | Sunny) = P( Sunny | Yes) * P(Yes) / P (Sunny)</a:t>
            </a:r>
            <a:endParaRPr sz="1350">
              <a:solidFill>
                <a:srgbClr val="222222"/>
              </a:solidFill>
              <a:highlight>
                <a:srgbClr val="FFFFFF"/>
              </a:highlight>
            </a:endParaRPr>
          </a:p>
          <a:p>
            <a:pPr indent="0" lvl="0" marL="0" rtl="0" algn="l">
              <a:lnSpc>
                <a:spcPct val="115000"/>
              </a:lnSpc>
              <a:spcBef>
                <a:spcPts val="1200"/>
              </a:spcBef>
              <a:spcAft>
                <a:spcPts val="0"/>
              </a:spcAft>
              <a:buNone/>
            </a:pPr>
            <a:r>
              <a:rPr lang="en" sz="1350">
                <a:solidFill>
                  <a:srgbClr val="222222"/>
                </a:solidFill>
                <a:highlight>
                  <a:srgbClr val="FFFFFF"/>
                </a:highlight>
              </a:rPr>
              <a:t>             Here P( Sunny | Yes) * P(Yes) is in the numerator, and P (Sunny) is in the denominator.</a:t>
            </a:r>
            <a:endParaRPr sz="1350">
              <a:solidFill>
                <a:srgbClr val="222222"/>
              </a:solidFill>
              <a:highlight>
                <a:srgbClr val="FFFFFF"/>
              </a:highlight>
            </a:endParaRPr>
          </a:p>
          <a:p>
            <a:pPr indent="0" lvl="0" marL="0" rtl="0" algn="l">
              <a:lnSpc>
                <a:spcPct val="115000"/>
              </a:lnSpc>
              <a:spcBef>
                <a:spcPts val="1200"/>
              </a:spcBef>
              <a:spcAft>
                <a:spcPts val="0"/>
              </a:spcAft>
              <a:buNone/>
            </a:pPr>
            <a:r>
              <a:rPr lang="en" sz="1350">
                <a:solidFill>
                  <a:srgbClr val="222222"/>
                </a:solidFill>
                <a:highlight>
                  <a:srgbClr val="FFFFFF"/>
                </a:highlight>
              </a:rPr>
              <a:t>             Here we have P (Sunny |Yes) = 3/9 = 0.33, P(Sunny) = 5/14 = 0.36, P( Yes)= 9/14 = 0.64</a:t>
            </a:r>
            <a:endParaRPr sz="1350">
              <a:solidFill>
                <a:srgbClr val="222222"/>
              </a:solidFill>
              <a:highlight>
                <a:srgbClr val="FFFFFF"/>
              </a:highlight>
            </a:endParaRPr>
          </a:p>
          <a:p>
            <a:pPr indent="0" lvl="0" marL="0" rtl="0" algn="l">
              <a:lnSpc>
                <a:spcPct val="200000"/>
              </a:lnSpc>
              <a:spcBef>
                <a:spcPts val="1200"/>
              </a:spcBef>
              <a:spcAft>
                <a:spcPts val="0"/>
              </a:spcAft>
              <a:buNone/>
            </a:pPr>
            <a:r>
              <a:rPr lang="en" sz="1350">
                <a:solidFill>
                  <a:srgbClr val="222222"/>
                </a:solidFill>
                <a:highlight>
                  <a:srgbClr val="FFFFFF"/>
                </a:highlight>
              </a:rPr>
              <a:t>             Now, P (Yes | Sunny) = 0.33 * 0.64 / 0.36 = 0.60, which has higher probability.</a:t>
            </a:r>
            <a:endParaRPr sz="1350">
              <a:solidFill>
                <a:srgbClr val="222222"/>
              </a:solidFill>
              <a:highlight>
                <a:srgbClr val="FFFFFF"/>
              </a:highlight>
            </a:endParaRPr>
          </a:p>
          <a:p>
            <a:pPr indent="0" lvl="0" marL="0" rtl="0" algn="l">
              <a:lnSpc>
                <a:spcPct val="115000"/>
              </a:lnSpc>
              <a:spcBef>
                <a:spcPts val="1200"/>
              </a:spcBef>
              <a:spcAft>
                <a:spcPts val="1200"/>
              </a:spcAft>
              <a:buNone/>
            </a:pPr>
            <a:r>
              <a:rPr lang="en" sz="1350">
                <a:solidFill>
                  <a:srgbClr val="222222"/>
                </a:solidFill>
                <a:highlight>
                  <a:srgbClr val="FFFFFF"/>
                </a:highlight>
              </a:rPr>
              <a:t>           The Naive Bayes uses a similar method to predict the probability of different class based on various      attributes. This algorithm is mostly used in text classification (nlp) and with problems having multiple classes.</a:t>
            </a:r>
            <a:endParaRPr sz="135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2900"/>
              </a:spcBef>
              <a:spcAft>
                <a:spcPts val="2900"/>
              </a:spcAft>
              <a:buNone/>
            </a:pPr>
            <a:r>
              <a:rPr lang="en" sz="2917">
                <a:solidFill>
                  <a:srgbClr val="599191"/>
                </a:solidFill>
                <a:latin typeface="Times New Roman"/>
                <a:ea typeface="Times New Roman"/>
                <a:cs typeface="Times New Roman"/>
                <a:sym typeface="Times New Roman"/>
              </a:rPr>
              <a:t>Conclusion</a:t>
            </a:r>
            <a:endParaRPr>
              <a:solidFill>
                <a:srgbClr val="599191"/>
              </a:solidFill>
            </a:endParaRPr>
          </a:p>
        </p:txBody>
      </p:sp>
      <p:sp>
        <p:nvSpPr>
          <p:cNvPr id="339" name="Google Shape;339;p23"/>
          <p:cNvSpPr txBox="1"/>
          <p:nvPr>
            <p:ph idx="1" type="body"/>
          </p:nvPr>
        </p:nvSpPr>
        <p:spPr>
          <a:xfrm>
            <a:off x="893575" y="1692175"/>
            <a:ext cx="7440600" cy="1329900"/>
          </a:xfrm>
          <a:prstGeom prst="rect">
            <a:avLst/>
          </a:prstGeom>
        </p:spPr>
        <p:txBody>
          <a:bodyPr anchorCtr="0" anchor="t" bIns="91425" lIns="91425" spcFirstLastPara="1" rIns="91425" wrap="square" tIns="91425">
            <a:normAutofit/>
          </a:bodyPr>
          <a:lstStyle/>
          <a:p>
            <a:pPr indent="0" lvl="0" marL="457200" rtl="0" algn="l">
              <a:spcBef>
                <a:spcPts val="2900"/>
              </a:spcBef>
              <a:spcAft>
                <a:spcPts val="0"/>
              </a:spcAft>
              <a:buNone/>
            </a:pPr>
            <a:r>
              <a:rPr lang="en">
                <a:solidFill>
                  <a:srgbClr val="374151"/>
                </a:solidFill>
                <a:highlight>
                  <a:srgbClr val="F7F7F8"/>
                </a:highlight>
                <a:latin typeface="Times New Roman"/>
                <a:ea typeface="Times New Roman"/>
                <a:cs typeface="Times New Roman"/>
                <a:sym typeface="Times New Roman"/>
              </a:rPr>
              <a:t>Naive Bayes has some limitations. It assumes that the features are independent, which may not be true for some real-world problems. It also requires a large amount of data to accurately estimate the probabilities.</a:t>
            </a:r>
            <a:endParaRPr>
              <a:solidFill>
                <a:srgbClr val="374151"/>
              </a:solidFill>
              <a:highlight>
                <a:srgbClr val="F7F7F8"/>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599191"/>
                </a:solidFill>
                <a:latin typeface="Times New Roman"/>
                <a:ea typeface="Times New Roman"/>
                <a:cs typeface="Times New Roman"/>
                <a:sym typeface="Times New Roman"/>
              </a:rPr>
              <a:t>References</a:t>
            </a:r>
            <a:endParaRPr>
              <a:solidFill>
                <a:srgbClr val="599191"/>
              </a:solidFill>
              <a:latin typeface="Times New Roman"/>
              <a:ea typeface="Times New Roman"/>
              <a:cs typeface="Times New Roman"/>
              <a:sym typeface="Times New Roman"/>
            </a:endParaRPr>
          </a:p>
        </p:txBody>
      </p:sp>
      <p:sp>
        <p:nvSpPr>
          <p:cNvPr id="345" name="Google Shape;345;p2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en" u="sng">
                <a:solidFill>
                  <a:schemeClr val="hlink"/>
                </a:solidFill>
                <a:hlinkClick r:id="rId3"/>
              </a:rPr>
              <a:t>https://machinelearningmastery.com/naive-bayes-for-machine-learning/</a:t>
            </a:r>
            <a:endParaRPr/>
          </a:p>
          <a:p>
            <a:pPr indent="-311150" lvl="0" marL="457200" rtl="0" algn="l">
              <a:lnSpc>
                <a:spcPct val="150000"/>
              </a:lnSpc>
              <a:spcBef>
                <a:spcPts val="0"/>
              </a:spcBef>
              <a:spcAft>
                <a:spcPts val="0"/>
              </a:spcAft>
              <a:buSzPts val="1300"/>
              <a:buAutoNum type="arabicPeriod"/>
            </a:pPr>
            <a:r>
              <a:rPr lang="en" u="sng">
                <a:solidFill>
                  <a:schemeClr val="hlink"/>
                </a:solidFill>
                <a:hlinkClick r:id="rId4"/>
              </a:rPr>
              <a:t>https://www.analyticsvidhya.com/blog/2017/09/naive-bayes-explained/</a:t>
            </a:r>
            <a:r>
              <a:rPr lang="en"/>
              <a:t> </a:t>
            </a:r>
            <a:endParaRPr/>
          </a:p>
          <a:p>
            <a:pPr indent="-311150" lvl="0" marL="457200" rtl="0" algn="l">
              <a:lnSpc>
                <a:spcPct val="150000"/>
              </a:lnSpc>
              <a:spcBef>
                <a:spcPts val="0"/>
              </a:spcBef>
              <a:spcAft>
                <a:spcPts val="0"/>
              </a:spcAft>
              <a:buSzPts val="1300"/>
              <a:buAutoNum type="arabicPeriod"/>
            </a:pPr>
            <a:r>
              <a:rPr lang="en"/>
              <a:t>http://stats.stackexchange.com/ 151 33.3. Contact the Author 152  Stack Overflow:</a:t>
            </a:r>
            <a:endParaRPr/>
          </a:p>
          <a:p>
            <a:pPr indent="-311150" lvl="0" marL="457200" rtl="0" algn="l">
              <a:lnSpc>
                <a:spcPct val="150000"/>
              </a:lnSpc>
              <a:spcBef>
                <a:spcPts val="0"/>
              </a:spcBef>
              <a:spcAft>
                <a:spcPts val="0"/>
              </a:spcAft>
              <a:buSzPts val="1300"/>
              <a:buAutoNum type="arabicPeriod"/>
            </a:pPr>
            <a:r>
              <a:rPr lang="en"/>
              <a:t> http://stackoverflow.com/questions/tagged/machine-learning  Data Science: </a:t>
            </a:r>
            <a:endParaRPr/>
          </a:p>
          <a:p>
            <a:pPr indent="-311150" lvl="0" marL="457200" rtl="0" algn="l">
              <a:lnSpc>
                <a:spcPct val="150000"/>
              </a:lnSpc>
              <a:spcBef>
                <a:spcPts val="0"/>
              </a:spcBef>
              <a:spcAft>
                <a:spcPts val="0"/>
              </a:spcAft>
              <a:buSzPts val="1300"/>
              <a:buAutoNum type="arabicPeriod"/>
            </a:pPr>
            <a:r>
              <a:rPr lang="en"/>
              <a:t>http://datascience.stackexchange.com/  Reddit Machine Learning:</a:t>
            </a:r>
            <a:endParaRPr/>
          </a:p>
          <a:p>
            <a:pPr indent="-311150" lvl="0" marL="457200" rtl="0" algn="l">
              <a:lnSpc>
                <a:spcPct val="150000"/>
              </a:lnSpc>
              <a:spcBef>
                <a:spcPts val="0"/>
              </a:spcBef>
              <a:spcAft>
                <a:spcPts val="0"/>
              </a:spcAft>
              <a:buSzPts val="1300"/>
              <a:buAutoNum type="arabicPeriod"/>
            </a:pPr>
            <a:r>
              <a:rPr lang="en"/>
              <a:t>http://www.reddit.com/r/machinelearning  Quora Machine Learning</a:t>
            </a:r>
            <a:endParaRPr/>
          </a:p>
          <a:p>
            <a:pPr indent="-311150" lvl="0" marL="457200" rtl="0" algn="l">
              <a:lnSpc>
                <a:spcPct val="150000"/>
              </a:lnSpc>
              <a:spcBef>
                <a:spcPts val="0"/>
              </a:spcBef>
              <a:spcAft>
                <a:spcPts val="0"/>
              </a:spcAft>
              <a:buSzPts val="1300"/>
              <a:buAutoNum type="arabicPeriod"/>
            </a:pPr>
            <a:r>
              <a:rPr lang="en"/>
              <a:t>https://www.quora.com/topic/Machine-Learning/top_stories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18275" y="6425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solidFill>
                  <a:srgbClr val="599191"/>
                </a:solidFill>
                <a:latin typeface="Times New Roman"/>
                <a:ea typeface="Times New Roman"/>
                <a:cs typeface="Times New Roman"/>
                <a:sym typeface="Times New Roman"/>
              </a:rPr>
              <a:t>Index</a:t>
            </a:r>
            <a:endParaRPr sz="3355">
              <a:solidFill>
                <a:srgbClr val="59919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373025" y="1423900"/>
            <a:ext cx="6465600" cy="3080400"/>
          </a:xfrm>
          <a:prstGeom prst="rect">
            <a:avLst/>
          </a:prstGeom>
        </p:spPr>
        <p:txBody>
          <a:bodyPr anchorCtr="0" anchor="t" bIns="91425" lIns="91425" spcFirstLastPara="1" rIns="91425" wrap="square" tIns="91425">
            <a:normAutofit fontScale="85000" lnSpcReduction="20000"/>
          </a:bodyPr>
          <a:lstStyle/>
          <a:p>
            <a:pPr indent="-367549" lvl="0" marL="457200" rtl="0" algn="l">
              <a:spcBef>
                <a:spcPts val="2900"/>
              </a:spcBef>
              <a:spcAft>
                <a:spcPts val="0"/>
              </a:spcAft>
              <a:buClr>
                <a:srgbClr val="000000"/>
              </a:buClr>
              <a:buSzPct val="100000"/>
              <a:buFont typeface="Times New Roman"/>
              <a:buAutoNum type="arabicPeriod"/>
            </a:pPr>
            <a:r>
              <a:rPr lang="en" sz="2574">
                <a:solidFill>
                  <a:srgbClr val="000000"/>
                </a:solidFill>
                <a:latin typeface="Times New Roman"/>
                <a:ea typeface="Times New Roman"/>
                <a:cs typeface="Times New Roman"/>
                <a:sym typeface="Times New Roman"/>
              </a:rPr>
              <a:t>Introduction</a:t>
            </a:r>
            <a:endParaRPr sz="2574">
              <a:solidFill>
                <a:srgbClr val="000000"/>
              </a:solidFill>
              <a:latin typeface="Times New Roman"/>
              <a:ea typeface="Times New Roman"/>
              <a:cs typeface="Times New Roman"/>
              <a:sym typeface="Times New Roman"/>
            </a:endParaRPr>
          </a:p>
          <a:p>
            <a:pPr indent="-367549" lvl="0" marL="457200" rtl="0" algn="l">
              <a:spcBef>
                <a:spcPts val="0"/>
              </a:spcBef>
              <a:spcAft>
                <a:spcPts val="0"/>
              </a:spcAft>
              <a:buClr>
                <a:srgbClr val="000000"/>
              </a:buClr>
              <a:buSzPct val="100000"/>
              <a:buFont typeface="Times New Roman"/>
              <a:buAutoNum type="arabicPeriod" startAt="2"/>
            </a:pPr>
            <a:r>
              <a:rPr lang="en" sz="2574">
                <a:solidFill>
                  <a:srgbClr val="000000"/>
                </a:solidFill>
                <a:latin typeface="Times New Roman"/>
                <a:ea typeface="Times New Roman"/>
                <a:cs typeface="Times New Roman"/>
                <a:sym typeface="Times New Roman"/>
              </a:rPr>
              <a:t>Bayes' Theorem</a:t>
            </a:r>
            <a:endParaRPr sz="2574">
              <a:solidFill>
                <a:srgbClr val="000000"/>
              </a:solidFill>
              <a:latin typeface="Times New Roman"/>
              <a:ea typeface="Times New Roman"/>
              <a:cs typeface="Times New Roman"/>
              <a:sym typeface="Times New Roman"/>
            </a:endParaRPr>
          </a:p>
          <a:p>
            <a:pPr indent="-367549" lvl="0" marL="457200" rtl="0" algn="l">
              <a:spcBef>
                <a:spcPts val="0"/>
              </a:spcBef>
              <a:spcAft>
                <a:spcPts val="0"/>
              </a:spcAft>
              <a:buClr>
                <a:srgbClr val="000000"/>
              </a:buClr>
              <a:buSzPct val="100000"/>
              <a:buFont typeface="Times New Roman"/>
              <a:buAutoNum type="arabicPeriod" startAt="3"/>
            </a:pPr>
            <a:r>
              <a:rPr lang="en" sz="2574">
                <a:solidFill>
                  <a:srgbClr val="000000"/>
                </a:solidFill>
                <a:latin typeface="Times New Roman"/>
                <a:ea typeface="Times New Roman"/>
                <a:cs typeface="Times New Roman"/>
                <a:sym typeface="Times New Roman"/>
              </a:rPr>
              <a:t>Types of Naive Bayes</a:t>
            </a:r>
            <a:endParaRPr sz="2574">
              <a:solidFill>
                <a:srgbClr val="000000"/>
              </a:solidFill>
              <a:latin typeface="Times New Roman"/>
              <a:ea typeface="Times New Roman"/>
              <a:cs typeface="Times New Roman"/>
              <a:sym typeface="Times New Roman"/>
            </a:endParaRPr>
          </a:p>
          <a:p>
            <a:pPr indent="-367549" lvl="0" marL="457200" rtl="0" algn="l">
              <a:spcBef>
                <a:spcPts val="0"/>
              </a:spcBef>
              <a:spcAft>
                <a:spcPts val="0"/>
              </a:spcAft>
              <a:buClr>
                <a:srgbClr val="000000"/>
              </a:buClr>
              <a:buSzPct val="100000"/>
              <a:buFont typeface="Times New Roman"/>
              <a:buAutoNum type="arabicPeriod" startAt="4"/>
            </a:pPr>
            <a:r>
              <a:rPr lang="en" sz="2574">
                <a:solidFill>
                  <a:srgbClr val="000000"/>
                </a:solidFill>
                <a:latin typeface="Times New Roman"/>
                <a:ea typeface="Times New Roman"/>
                <a:cs typeface="Times New Roman"/>
                <a:sym typeface="Times New Roman"/>
              </a:rPr>
              <a:t>How Naive Bayes Works</a:t>
            </a:r>
            <a:endParaRPr sz="2574">
              <a:solidFill>
                <a:srgbClr val="000000"/>
              </a:solidFill>
              <a:latin typeface="Times New Roman"/>
              <a:ea typeface="Times New Roman"/>
              <a:cs typeface="Times New Roman"/>
              <a:sym typeface="Times New Roman"/>
            </a:endParaRPr>
          </a:p>
          <a:p>
            <a:pPr indent="-367549" lvl="0" marL="457200" rtl="0" algn="l">
              <a:spcBef>
                <a:spcPts val="0"/>
              </a:spcBef>
              <a:spcAft>
                <a:spcPts val="0"/>
              </a:spcAft>
              <a:buClr>
                <a:srgbClr val="000000"/>
              </a:buClr>
              <a:buSzPct val="100000"/>
              <a:buFont typeface="Times New Roman"/>
              <a:buAutoNum type="arabicPeriod" startAt="5"/>
            </a:pPr>
            <a:r>
              <a:rPr lang="en" sz="2574">
                <a:solidFill>
                  <a:srgbClr val="000000"/>
                </a:solidFill>
                <a:latin typeface="Times New Roman"/>
                <a:ea typeface="Times New Roman"/>
                <a:cs typeface="Times New Roman"/>
                <a:sym typeface="Times New Roman"/>
              </a:rPr>
              <a:t>Advantages and Disadvantages of Naive Bayes</a:t>
            </a:r>
            <a:endParaRPr sz="2574">
              <a:solidFill>
                <a:srgbClr val="000000"/>
              </a:solidFill>
              <a:latin typeface="Times New Roman"/>
              <a:ea typeface="Times New Roman"/>
              <a:cs typeface="Times New Roman"/>
              <a:sym typeface="Times New Roman"/>
            </a:endParaRPr>
          </a:p>
          <a:p>
            <a:pPr indent="-367549" lvl="0" marL="457200" rtl="0" algn="l">
              <a:spcBef>
                <a:spcPts val="0"/>
              </a:spcBef>
              <a:spcAft>
                <a:spcPts val="0"/>
              </a:spcAft>
              <a:buClr>
                <a:srgbClr val="000000"/>
              </a:buClr>
              <a:buSzPct val="100000"/>
              <a:buFont typeface="Times New Roman"/>
              <a:buAutoNum type="arabicPeriod" startAt="6"/>
            </a:pPr>
            <a:r>
              <a:rPr lang="en" sz="2574">
                <a:solidFill>
                  <a:srgbClr val="000000"/>
                </a:solidFill>
                <a:latin typeface="Times New Roman"/>
                <a:ea typeface="Times New Roman"/>
                <a:cs typeface="Times New Roman"/>
                <a:sym typeface="Times New Roman"/>
              </a:rPr>
              <a:t>Implementation of Naive Bayes</a:t>
            </a:r>
            <a:endParaRPr sz="2574">
              <a:solidFill>
                <a:srgbClr val="000000"/>
              </a:solidFill>
              <a:latin typeface="Times New Roman"/>
              <a:ea typeface="Times New Roman"/>
              <a:cs typeface="Times New Roman"/>
              <a:sym typeface="Times New Roman"/>
            </a:endParaRPr>
          </a:p>
          <a:p>
            <a:pPr indent="-367549" lvl="0" marL="457200" rtl="0" algn="l">
              <a:spcBef>
                <a:spcPts val="0"/>
              </a:spcBef>
              <a:spcAft>
                <a:spcPts val="0"/>
              </a:spcAft>
              <a:buClr>
                <a:srgbClr val="000000"/>
              </a:buClr>
              <a:buSzPct val="100000"/>
              <a:buFont typeface="Times New Roman"/>
              <a:buAutoNum type="arabicPeriod" startAt="7"/>
            </a:pPr>
            <a:r>
              <a:rPr lang="en" sz="2574">
                <a:solidFill>
                  <a:srgbClr val="000000"/>
                </a:solidFill>
                <a:latin typeface="Times New Roman"/>
                <a:ea typeface="Times New Roman"/>
                <a:cs typeface="Times New Roman"/>
                <a:sym typeface="Times New Roman"/>
              </a:rPr>
              <a:t>Conclusion</a:t>
            </a:r>
            <a:endParaRPr sz="2574">
              <a:solidFill>
                <a:srgbClr val="000000"/>
              </a:solidFill>
              <a:latin typeface="Times New Roman"/>
              <a:ea typeface="Times New Roman"/>
              <a:cs typeface="Times New Roman"/>
              <a:sym typeface="Times New Roman"/>
            </a:endParaRPr>
          </a:p>
          <a:p>
            <a:pPr indent="0" lvl="0" marL="0" rtl="0" algn="l">
              <a:spcBef>
                <a:spcPts val="29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5719250" y="1300250"/>
            <a:ext cx="2850975" cy="137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2900"/>
              </a:spcBef>
              <a:spcAft>
                <a:spcPts val="2900"/>
              </a:spcAft>
              <a:buNone/>
            </a:pPr>
            <a:r>
              <a:rPr lang="en" sz="2917">
                <a:solidFill>
                  <a:srgbClr val="599191"/>
                </a:solidFill>
                <a:latin typeface="Times New Roman"/>
                <a:ea typeface="Times New Roman"/>
                <a:cs typeface="Times New Roman"/>
                <a:sym typeface="Times New Roman"/>
              </a:rPr>
              <a:t>Introduction</a:t>
            </a:r>
            <a:endParaRPr>
              <a:solidFill>
                <a:srgbClr val="599191"/>
              </a:solidFill>
            </a:endParaRPr>
          </a:p>
        </p:txBody>
      </p:sp>
      <p:sp>
        <p:nvSpPr>
          <p:cNvPr id="291" name="Google Shape;291;p15"/>
          <p:cNvSpPr txBox="1"/>
          <p:nvPr>
            <p:ph idx="1" type="body"/>
          </p:nvPr>
        </p:nvSpPr>
        <p:spPr>
          <a:xfrm>
            <a:off x="969625" y="1597875"/>
            <a:ext cx="4958400" cy="33423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4242"/>
              <a:t>What is Naive Bayes </a:t>
            </a:r>
            <a:r>
              <a:rPr lang="en" sz="4007"/>
              <a:t>?</a:t>
            </a:r>
            <a:endParaRPr sz="4007"/>
          </a:p>
          <a:p>
            <a:pPr indent="0" lvl="0" marL="457200" rtl="0" algn="l">
              <a:lnSpc>
                <a:spcPct val="150000"/>
              </a:lnSpc>
              <a:spcBef>
                <a:spcPts val="1200"/>
              </a:spcBef>
              <a:spcAft>
                <a:spcPts val="0"/>
              </a:spcAft>
              <a:buNone/>
            </a:pPr>
            <a:r>
              <a:rPr b="1" lang="en" sz="4533">
                <a:solidFill>
                  <a:srgbClr val="374151"/>
                </a:solidFill>
                <a:highlight>
                  <a:srgbClr val="F7F7F8"/>
                </a:highlight>
                <a:latin typeface="Times New Roman"/>
                <a:ea typeface="Times New Roman"/>
                <a:cs typeface="Times New Roman"/>
                <a:sym typeface="Times New Roman"/>
              </a:rPr>
              <a:t>Naive Bayes</a:t>
            </a:r>
            <a:r>
              <a:rPr lang="en" sz="4533">
                <a:solidFill>
                  <a:srgbClr val="374151"/>
                </a:solidFill>
                <a:highlight>
                  <a:srgbClr val="F7F7F8"/>
                </a:highlight>
                <a:latin typeface="Times New Roman"/>
                <a:ea typeface="Times New Roman"/>
                <a:cs typeface="Times New Roman"/>
                <a:sym typeface="Times New Roman"/>
              </a:rPr>
              <a:t>: Naive Bayes is a classification algorithm that is used to make predictions based on probability theory.</a:t>
            </a:r>
            <a:endParaRPr sz="4533">
              <a:solidFill>
                <a:srgbClr val="374151"/>
              </a:solidFill>
              <a:highlight>
                <a:srgbClr val="F7F7F8"/>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sz="4533">
                <a:solidFill>
                  <a:srgbClr val="374151"/>
                </a:solidFill>
                <a:highlight>
                  <a:srgbClr val="F7F7F8"/>
                </a:highlight>
                <a:latin typeface="Times New Roman"/>
                <a:ea typeface="Times New Roman"/>
                <a:cs typeface="Times New Roman"/>
                <a:sym typeface="Times New Roman"/>
              </a:rPr>
              <a:t>Importance:</a:t>
            </a:r>
            <a:r>
              <a:rPr lang="en" sz="4533">
                <a:solidFill>
                  <a:srgbClr val="374151"/>
                </a:solidFill>
                <a:highlight>
                  <a:srgbClr val="F7F7F8"/>
                </a:highlight>
                <a:latin typeface="Times New Roman"/>
                <a:ea typeface="Times New Roman"/>
                <a:cs typeface="Times New Roman"/>
                <a:sym typeface="Times New Roman"/>
              </a:rPr>
              <a:t> Naive Bayes is widely used in natural language processing, text classification, spam filtering, sentiment analysis, and many other applications.</a:t>
            </a:r>
            <a:endParaRPr sz="4533">
              <a:solidFill>
                <a:srgbClr val="374151"/>
              </a:solidFill>
              <a:highlight>
                <a:srgbClr val="F7F7F8"/>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 sz="4533">
                <a:solidFill>
                  <a:srgbClr val="374151"/>
                </a:solidFill>
                <a:highlight>
                  <a:srgbClr val="F7F7F8"/>
                </a:highlight>
                <a:latin typeface="Times New Roman"/>
                <a:ea typeface="Times New Roman"/>
                <a:cs typeface="Times New Roman"/>
                <a:sym typeface="Times New Roman"/>
              </a:rPr>
              <a:t>Applications</a:t>
            </a:r>
            <a:r>
              <a:rPr lang="en" sz="4533">
                <a:solidFill>
                  <a:srgbClr val="374151"/>
                </a:solidFill>
                <a:highlight>
                  <a:srgbClr val="F7F7F8"/>
                </a:highlight>
                <a:latin typeface="Times New Roman"/>
                <a:ea typeface="Times New Roman"/>
                <a:cs typeface="Times New Roman"/>
                <a:sym typeface="Times New Roman"/>
              </a:rPr>
              <a:t>: Naive Bayes can be used for various tasks like sentiment analysis, spam detection, text classification, recommendation systems, and more.</a:t>
            </a:r>
            <a:endParaRPr sz="4533">
              <a:solidFill>
                <a:srgbClr val="374151"/>
              </a:solidFill>
              <a:highlight>
                <a:srgbClr val="F7F7F8"/>
              </a:highlight>
              <a:latin typeface="Times New Roman"/>
              <a:ea typeface="Times New Roman"/>
              <a:cs typeface="Times New Roman"/>
              <a:sym typeface="Times New Roman"/>
            </a:endParaRPr>
          </a:p>
          <a:p>
            <a:pPr indent="0" lvl="0" marL="0" rtl="0" algn="l">
              <a:spcBef>
                <a:spcPts val="29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6240500" y="1815650"/>
            <a:ext cx="2308124" cy="1877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2900"/>
              </a:spcBef>
              <a:spcAft>
                <a:spcPts val="2900"/>
              </a:spcAft>
              <a:buNone/>
            </a:pPr>
            <a:r>
              <a:rPr lang="en" sz="2917">
                <a:solidFill>
                  <a:srgbClr val="599191"/>
                </a:solidFill>
                <a:latin typeface="Times New Roman"/>
                <a:ea typeface="Times New Roman"/>
                <a:cs typeface="Times New Roman"/>
                <a:sym typeface="Times New Roman"/>
              </a:rPr>
              <a:t>Bayes' Theorem</a:t>
            </a:r>
            <a:endParaRPr>
              <a:solidFill>
                <a:srgbClr val="599191"/>
              </a:solidFill>
            </a:endParaRPr>
          </a:p>
        </p:txBody>
      </p:sp>
      <p:sp>
        <p:nvSpPr>
          <p:cNvPr id="298" name="Google Shape;298;p16"/>
          <p:cNvSpPr txBox="1"/>
          <p:nvPr>
            <p:ph idx="1" type="body"/>
          </p:nvPr>
        </p:nvSpPr>
        <p:spPr>
          <a:xfrm>
            <a:off x="1303800" y="1387575"/>
            <a:ext cx="7486800" cy="31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374151"/>
                </a:solidFill>
                <a:highlight>
                  <a:srgbClr val="F7F7F8"/>
                </a:highlight>
                <a:latin typeface="Roboto"/>
                <a:ea typeface="Roboto"/>
                <a:cs typeface="Roboto"/>
                <a:sym typeface="Roboto"/>
              </a:rPr>
              <a:t>Bayes' Theorem</a:t>
            </a:r>
            <a:r>
              <a:rPr lang="en" sz="1200">
                <a:solidFill>
                  <a:srgbClr val="374151"/>
                </a:solidFill>
                <a:highlight>
                  <a:srgbClr val="F7F7F8"/>
                </a:highlight>
                <a:latin typeface="Roboto"/>
                <a:ea typeface="Roboto"/>
                <a:cs typeface="Roboto"/>
                <a:sym typeface="Roboto"/>
              </a:rPr>
              <a:t>: Bayes' theorem is a formula that calculates the probability of an event occurring, based on prior knowledge of conditions that might be related to the event.</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200">
                <a:solidFill>
                  <a:srgbClr val="374151"/>
                </a:solidFill>
                <a:highlight>
                  <a:srgbClr val="F7F7F8"/>
                </a:highlight>
                <a:latin typeface="Roboto"/>
                <a:ea typeface="Roboto"/>
                <a:cs typeface="Roboto"/>
                <a:sym typeface="Roboto"/>
              </a:rPr>
              <a:t>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rPr b="1" lang="en" sz="1200">
                <a:solidFill>
                  <a:srgbClr val="374151"/>
                </a:solidFill>
                <a:highlight>
                  <a:srgbClr val="F7F7F8"/>
                </a:highlight>
                <a:latin typeface="Roboto"/>
                <a:ea typeface="Roboto"/>
                <a:cs typeface="Roboto"/>
                <a:sym typeface="Roboto"/>
              </a:rPr>
              <a:t>Use in Naive Bayes</a:t>
            </a:r>
            <a:r>
              <a:rPr lang="en" sz="1200">
                <a:solidFill>
                  <a:srgbClr val="374151"/>
                </a:solidFill>
                <a:highlight>
                  <a:srgbClr val="F7F7F8"/>
                </a:highlight>
                <a:latin typeface="Roboto"/>
                <a:ea typeface="Roboto"/>
                <a:cs typeface="Roboto"/>
                <a:sym typeface="Roboto"/>
              </a:rPr>
              <a:t>: Naive Bayes uses Bayes' theorem to calculate the probability of each class given the features of the input data.</a:t>
            </a:r>
            <a:endParaRPr sz="1200">
              <a:solidFill>
                <a:srgbClr val="374151"/>
              </a:solidFill>
              <a:highlight>
                <a:srgbClr val="F7F7F8"/>
              </a:highlight>
              <a:latin typeface="Roboto"/>
              <a:ea typeface="Roboto"/>
              <a:cs typeface="Roboto"/>
              <a:sym typeface="Roboto"/>
            </a:endParaRPr>
          </a:p>
        </p:txBody>
      </p:sp>
      <p:pic>
        <p:nvPicPr>
          <p:cNvPr id="299" name="Google Shape;299;p16"/>
          <p:cNvPicPr preferRelativeResize="0"/>
          <p:nvPr/>
        </p:nvPicPr>
        <p:blipFill>
          <a:blip r:embed="rId3">
            <a:alphaModFix/>
          </a:blip>
          <a:stretch>
            <a:fillRect/>
          </a:stretch>
        </p:blipFill>
        <p:spPr>
          <a:xfrm>
            <a:off x="2316325" y="1946975"/>
            <a:ext cx="4598626" cy="126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2900"/>
              </a:spcBef>
              <a:spcAft>
                <a:spcPts val="2900"/>
              </a:spcAft>
              <a:buNone/>
            </a:pPr>
            <a:r>
              <a:rPr lang="en" sz="2917">
                <a:solidFill>
                  <a:srgbClr val="599191"/>
                </a:solidFill>
                <a:latin typeface="Times New Roman"/>
                <a:ea typeface="Times New Roman"/>
                <a:cs typeface="Times New Roman"/>
                <a:sym typeface="Times New Roman"/>
              </a:rPr>
              <a:t>Types of Naive Bayes</a:t>
            </a:r>
            <a:endParaRPr>
              <a:solidFill>
                <a:srgbClr val="599191"/>
              </a:solidFill>
            </a:endParaRPr>
          </a:p>
        </p:txBody>
      </p:sp>
      <p:sp>
        <p:nvSpPr>
          <p:cNvPr id="305" name="Google Shape;305;p17"/>
          <p:cNvSpPr txBox="1"/>
          <p:nvPr>
            <p:ph idx="1" type="body"/>
          </p:nvPr>
        </p:nvSpPr>
        <p:spPr>
          <a:xfrm>
            <a:off x="1303800" y="1496550"/>
            <a:ext cx="7030500" cy="30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highlight>
                  <a:srgbClr val="F7F7F8"/>
                </a:highlight>
                <a:latin typeface="Times New Roman"/>
                <a:ea typeface="Times New Roman"/>
                <a:cs typeface="Times New Roman"/>
                <a:sym typeface="Times New Roman"/>
              </a:rPr>
              <a:t>There are three types of Naive Bayes: Gaussian, Multinomial, and Bernoulli.</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374151"/>
                </a:solidFill>
                <a:highlight>
                  <a:srgbClr val="F7F7F8"/>
                </a:highlight>
                <a:latin typeface="Times New Roman"/>
                <a:ea typeface="Times New Roman"/>
                <a:cs typeface="Times New Roman"/>
                <a:sym typeface="Times New Roman"/>
              </a:rPr>
              <a:t>Gaussian Naive Bayes</a:t>
            </a:r>
            <a:r>
              <a:rPr lang="en" sz="1200">
                <a:solidFill>
                  <a:srgbClr val="374151"/>
                </a:solidFill>
                <a:highlight>
                  <a:srgbClr val="F7F7F8"/>
                </a:highlight>
                <a:latin typeface="Times New Roman"/>
                <a:ea typeface="Times New Roman"/>
                <a:cs typeface="Times New Roman"/>
                <a:sym typeface="Times New Roman"/>
              </a:rPr>
              <a:t> : Naive Bayes can be extended to real-valued attributes, most commonly by assuming a Gaussian distribution. This extension of naive Bayes is called Gaussian Naive Bayes.</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374151"/>
                </a:solidFill>
                <a:highlight>
                  <a:srgbClr val="F7F7F8"/>
                </a:highlight>
                <a:latin typeface="Times New Roman"/>
                <a:ea typeface="Times New Roman"/>
                <a:cs typeface="Times New Roman"/>
                <a:sym typeface="Times New Roman"/>
              </a:rPr>
              <a:t>Multinomial Naive Bayes</a:t>
            </a:r>
            <a:r>
              <a:rPr lang="en" sz="1200">
                <a:solidFill>
                  <a:srgbClr val="374151"/>
                </a:solidFill>
                <a:highlight>
                  <a:srgbClr val="F7F7F8"/>
                </a:highlight>
                <a:latin typeface="Times New Roman"/>
                <a:ea typeface="Times New Roman"/>
                <a:cs typeface="Times New Roman"/>
                <a:sym typeface="Times New Roman"/>
              </a:rPr>
              <a:t> : It is a type of Naive Bayes algorithm that is used for classification tasks on discrete data. It is commonly used for text classification tasks, such as email spam filtering, sentiment analysis, and topic classification.</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1200"/>
              </a:spcAft>
              <a:buNone/>
            </a:pPr>
            <a:r>
              <a:rPr b="1" lang="en" sz="1200">
                <a:solidFill>
                  <a:srgbClr val="374151"/>
                </a:solidFill>
                <a:highlight>
                  <a:srgbClr val="F7F7F8"/>
                </a:highlight>
                <a:latin typeface="Times New Roman"/>
                <a:ea typeface="Times New Roman"/>
                <a:cs typeface="Times New Roman"/>
                <a:sym typeface="Times New Roman"/>
              </a:rPr>
              <a:t>Bernoulli Naive Bayes</a:t>
            </a:r>
            <a:r>
              <a:rPr lang="en" sz="1200">
                <a:solidFill>
                  <a:srgbClr val="374151"/>
                </a:solidFill>
                <a:highlight>
                  <a:srgbClr val="F7F7F8"/>
                </a:highlight>
                <a:latin typeface="Times New Roman"/>
                <a:ea typeface="Times New Roman"/>
                <a:cs typeface="Times New Roman"/>
                <a:sym typeface="Times New Roman"/>
              </a:rPr>
              <a:t> : It is another type of Naive Bayes algorithm that is used for classification tasks on binary or boolean data. It is commonly used for text classification tasks, where the input data is represented as a binary vector,indicating whether each term in the document vocabulary occurs in the document or not.</a:t>
            </a:r>
            <a:endParaRPr sz="12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2900"/>
              </a:spcBef>
              <a:spcAft>
                <a:spcPts val="2900"/>
              </a:spcAft>
              <a:buNone/>
            </a:pPr>
            <a:r>
              <a:rPr lang="en" sz="2917">
                <a:solidFill>
                  <a:srgbClr val="599191"/>
                </a:solidFill>
                <a:latin typeface="Times New Roman"/>
                <a:ea typeface="Times New Roman"/>
                <a:cs typeface="Times New Roman"/>
                <a:sym typeface="Times New Roman"/>
              </a:rPr>
              <a:t>How Naive Bayes Works</a:t>
            </a:r>
            <a:endParaRPr>
              <a:solidFill>
                <a:srgbClr val="599191"/>
              </a:solidFill>
              <a:latin typeface="Times New Roman"/>
              <a:ea typeface="Times New Roman"/>
              <a:cs typeface="Times New Roman"/>
              <a:sym typeface="Times New Roman"/>
            </a:endParaRPr>
          </a:p>
        </p:txBody>
      </p:sp>
      <p:sp>
        <p:nvSpPr>
          <p:cNvPr id="311" name="Google Shape;311;p18"/>
          <p:cNvSpPr txBox="1"/>
          <p:nvPr>
            <p:ph idx="1" type="body"/>
          </p:nvPr>
        </p:nvSpPr>
        <p:spPr>
          <a:xfrm>
            <a:off x="1303800" y="1663650"/>
            <a:ext cx="7030500" cy="28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374151"/>
                </a:solidFill>
                <a:highlight>
                  <a:srgbClr val="F7F7F8"/>
                </a:highlight>
                <a:latin typeface="Times New Roman"/>
                <a:ea typeface="Times New Roman"/>
                <a:cs typeface="Times New Roman"/>
                <a:sym typeface="Times New Roman"/>
              </a:rPr>
              <a:t>Predictions</a:t>
            </a:r>
            <a:r>
              <a:rPr lang="en" sz="1200">
                <a:solidFill>
                  <a:srgbClr val="374151"/>
                </a:solidFill>
                <a:highlight>
                  <a:srgbClr val="F7F7F8"/>
                </a:highlight>
                <a:latin typeface="Times New Roman"/>
                <a:ea typeface="Times New Roman"/>
                <a:cs typeface="Times New Roman"/>
                <a:sym typeface="Times New Roman"/>
              </a:rPr>
              <a:t>: Naive Bayes makes predictions by calculating the probability of each class given the input features and selecting the class with the highest probability.</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374151"/>
                </a:solidFill>
                <a:highlight>
                  <a:srgbClr val="F7F7F8"/>
                </a:highlight>
                <a:latin typeface="Times New Roman"/>
                <a:ea typeface="Times New Roman"/>
                <a:cs typeface="Times New Roman"/>
                <a:sym typeface="Times New Roman"/>
              </a:rPr>
              <a:t>Naive assumption</a:t>
            </a:r>
            <a:r>
              <a:rPr lang="en" sz="1200">
                <a:solidFill>
                  <a:srgbClr val="374151"/>
                </a:solidFill>
                <a:highlight>
                  <a:srgbClr val="F7F7F8"/>
                </a:highlight>
                <a:latin typeface="Times New Roman"/>
                <a:ea typeface="Times New Roman"/>
                <a:cs typeface="Times New Roman"/>
                <a:sym typeface="Times New Roman"/>
              </a:rPr>
              <a:t>: The "naive" assumption in Naive Bayes is that all features are independent and contribute equally to the class probability.</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1200"/>
              </a:spcAft>
              <a:buNone/>
            </a:pPr>
            <a:r>
              <a:rPr b="1" lang="en" sz="1200">
                <a:solidFill>
                  <a:srgbClr val="374151"/>
                </a:solidFill>
                <a:highlight>
                  <a:srgbClr val="F7F7F8"/>
                </a:highlight>
                <a:latin typeface="Times New Roman"/>
                <a:ea typeface="Times New Roman"/>
                <a:cs typeface="Times New Roman"/>
                <a:sym typeface="Times New Roman"/>
              </a:rPr>
              <a:t>Probability</a:t>
            </a:r>
            <a:r>
              <a:rPr lang="en" sz="1200">
                <a:solidFill>
                  <a:srgbClr val="374151"/>
                </a:solidFill>
                <a:highlight>
                  <a:srgbClr val="F7F7F8"/>
                </a:highlight>
                <a:latin typeface="Times New Roman"/>
                <a:ea typeface="Times New Roman"/>
                <a:cs typeface="Times New Roman"/>
                <a:sym typeface="Times New Roman"/>
              </a:rPr>
              <a:t>: Probability plays a critical role in Naive Bayes, as it is used to calculate the likelihood of the data given the class and the prior probability of the class.</a:t>
            </a:r>
            <a:endParaRPr sz="12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900"/>
              </a:spcBef>
              <a:spcAft>
                <a:spcPts val="0"/>
              </a:spcAft>
              <a:buNone/>
            </a:pPr>
            <a:r>
              <a:rPr lang="en" sz="2917">
                <a:solidFill>
                  <a:srgbClr val="599191"/>
                </a:solidFill>
                <a:latin typeface="Times New Roman"/>
                <a:ea typeface="Times New Roman"/>
                <a:cs typeface="Times New Roman"/>
                <a:sym typeface="Times New Roman"/>
              </a:rPr>
              <a:t>Advantages and Disadvantages of Naive Bayes</a:t>
            </a:r>
            <a:endParaRPr sz="2917">
              <a:solidFill>
                <a:srgbClr val="599191"/>
              </a:solidFill>
              <a:latin typeface="Times New Roman"/>
              <a:ea typeface="Times New Roman"/>
              <a:cs typeface="Times New Roman"/>
              <a:sym typeface="Times New Roman"/>
            </a:endParaRPr>
          </a:p>
          <a:p>
            <a:pPr indent="0" lvl="0" marL="0" rtl="0" algn="l">
              <a:spcBef>
                <a:spcPts val="2900"/>
              </a:spcBef>
              <a:spcAft>
                <a:spcPts val="0"/>
              </a:spcAft>
              <a:buNone/>
            </a:pPr>
            <a:r>
              <a:t/>
            </a:r>
            <a:endParaRPr/>
          </a:p>
        </p:txBody>
      </p:sp>
      <p:sp>
        <p:nvSpPr>
          <p:cNvPr id="317" name="Google Shape;317;p19"/>
          <p:cNvSpPr txBox="1"/>
          <p:nvPr>
            <p:ph idx="1" type="body"/>
          </p:nvPr>
        </p:nvSpPr>
        <p:spPr>
          <a:xfrm>
            <a:off x="1303800" y="1474750"/>
            <a:ext cx="7030500" cy="305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solidFill>
                  <a:srgbClr val="374151"/>
                </a:solidFill>
                <a:highlight>
                  <a:srgbClr val="F7F7F8"/>
                </a:highlight>
                <a:latin typeface="Times New Roman"/>
                <a:ea typeface="Times New Roman"/>
                <a:cs typeface="Times New Roman"/>
                <a:sym typeface="Times New Roman"/>
              </a:rPr>
              <a:t>Advantages</a:t>
            </a:r>
            <a:r>
              <a:rPr lang="en" sz="1200">
                <a:solidFill>
                  <a:srgbClr val="374151"/>
                </a:solidFill>
                <a:highlight>
                  <a:srgbClr val="F7F7F8"/>
                </a:highlight>
                <a:latin typeface="Times New Roman"/>
                <a:ea typeface="Times New Roman"/>
                <a:cs typeface="Times New Roman"/>
                <a:sym typeface="Times New Roman"/>
              </a:rPr>
              <a:t>:  </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374151"/>
                </a:solidFill>
                <a:highlight>
                  <a:srgbClr val="F7F7F8"/>
                </a:highlight>
                <a:latin typeface="Times New Roman"/>
                <a:ea typeface="Times New Roman"/>
                <a:cs typeface="Times New Roman"/>
                <a:sym typeface="Times New Roman"/>
              </a:rPr>
              <a:t>Naive Bayes is easy to implement.</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374151"/>
                </a:solidFill>
                <a:highlight>
                  <a:srgbClr val="F7F7F8"/>
                </a:highlight>
                <a:latin typeface="Times New Roman"/>
                <a:ea typeface="Times New Roman"/>
                <a:cs typeface="Times New Roman"/>
                <a:sym typeface="Times New Roman"/>
              </a:rPr>
              <a:t>It is fast, and can work well with a small amount of data. </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374151"/>
                </a:solidFill>
                <a:highlight>
                  <a:srgbClr val="F7F7F8"/>
                </a:highlight>
                <a:latin typeface="Times New Roman"/>
                <a:ea typeface="Times New Roman"/>
                <a:cs typeface="Times New Roman"/>
                <a:sym typeface="Times New Roman"/>
              </a:rPr>
              <a:t>It also performs well on high-dimensional data and is resistant to overfitting.</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374151"/>
                </a:solidFill>
                <a:highlight>
                  <a:srgbClr val="F7F7F8"/>
                </a:highlight>
                <a:latin typeface="Times New Roman"/>
                <a:ea typeface="Times New Roman"/>
                <a:cs typeface="Times New Roman"/>
                <a:sym typeface="Times New Roman"/>
              </a:rPr>
              <a:t>Disadvantages</a:t>
            </a:r>
            <a:r>
              <a:rPr lang="en" sz="1200">
                <a:solidFill>
                  <a:srgbClr val="374151"/>
                </a:solidFill>
                <a:highlight>
                  <a:srgbClr val="F7F7F8"/>
                </a:highlight>
                <a:latin typeface="Times New Roman"/>
                <a:ea typeface="Times New Roman"/>
                <a:cs typeface="Times New Roman"/>
                <a:sym typeface="Times New Roman"/>
              </a:rPr>
              <a:t>: </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374151"/>
                </a:solidFill>
                <a:highlight>
                  <a:srgbClr val="F7F7F8"/>
                </a:highlight>
                <a:latin typeface="Times New Roman"/>
                <a:ea typeface="Times New Roman"/>
                <a:cs typeface="Times New Roman"/>
                <a:sym typeface="Times New Roman"/>
              </a:rPr>
              <a:t>Naive Bayes assumes that all features are independent and that the data is randomly sampled. </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374151"/>
                </a:solidFill>
                <a:highlight>
                  <a:srgbClr val="F7F7F8"/>
                </a:highlight>
                <a:latin typeface="Times New Roman"/>
                <a:ea typeface="Times New Roman"/>
                <a:cs typeface="Times New Roman"/>
                <a:sym typeface="Times New Roman"/>
              </a:rPr>
              <a:t>It may not perform well when these assumptions are violated, and it can suffer from the problem of zero frequency.</a:t>
            </a:r>
            <a:endParaRPr sz="1200">
              <a:solidFill>
                <a:srgbClr val="374151"/>
              </a:solidFill>
              <a:highlight>
                <a:srgbClr val="F7F7F8"/>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900"/>
              </a:spcBef>
              <a:spcAft>
                <a:spcPts val="0"/>
              </a:spcAft>
              <a:buNone/>
            </a:pPr>
            <a:r>
              <a:rPr lang="en" sz="2917">
                <a:solidFill>
                  <a:srgbClr val="599191"/>
                </a:solidFill>
                <a:latin typeface="Times New Roman"/>
                <a:ea typeface="Times New Roman"/>
                <a:cs typeface="Times New Roman"/>
                <a:sym typeface="Times New Roman"/>
              </a:rPr>
              <a:t>Implementation of Naive Bayes</a:t>
            </a:r>
            <a:endParaRPr sz="2917">
              <a:solidFill>
                <a:srgbClr val="599191"/>
              </a:solidFill>
              <a:latin typeface="Times New Roman"/>
              <a:ea typeface="Times New Roman"/>
              <a:cs typeface="Times New Roman"/>
              <a:sym typeface="Times New Roman"/>
            </a:endParaRPr>
          </a:p>
          <a:p>
            <a:pPr indent="0" lvl="0" marL="0" rtl="0" algn="l">
              <a:spcBef>
                <a:spcPts val="2900"/>
              </a:spcBef>
              <a:spcAft>
                <a:spcPts val="0"/>
              </a:spcAft>
              <a:buNone/>
            </a:pPr>
            <a:r>
              <a:t/>
            </a:r>
            <a:endParaRPr/>
          </a:p>
        </p:txBody>
      </p:sp>
      <p:sp>
        <p:nvSpPr>
          <p:cNvPr id="323" name="Google Shape;323;p20"/>
          <p:cNvSpPr txBox="1"/>
          <p:nvPr>
            <p:ph idx="1" type="body"/>
          </p:nvPr>
        </p:nvSpPr>
        <p:spPr>
          <a:xfrm>
            <a:off x="1383700" y="1467475"/>
            <a:ext cx="70305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17">
                <a:solidFill>
                  <a:srgbClr val="374151"/>
                </a:solidFill>
                <a:highlight>
                  <a:srgbClr val="F7F7F8"/>
                </a:highlight>
                <a:latin typeface="Times New Roman"/>
                <a:ea typeface="Times New Roman"/>
                <a:cs typeface="Times New Roman"/>
                <a:sym typeface="Times New Roman"/>
              </a:rPr>
              <a:t>Implementation</a:t>
            </a:r>
            <a:r>
              <a:rPr lang="en" sz="1317">
                <a:solidFill>
                  <a:srgbClr val="374151"/>
                </a:solidFill>
                <a:highlight>
                  <a:srgbClr val="F7F7F8"/>
                </a:highlight>
                <a:latin typeface="Times New Roman"/>
                <a:ea typeface="Times New Roman"/>
                <a:cs typeface="Times New Roman"/>
                <a:sym typeface="Times New Roman"/>
              </a:rPr>
              <a:t>: To implement Naive Bayes, need to first train a model on labeled data, where both the features and the correct class label. Then use the model to make predictions on new, unlabeled data.</a:t>
            </a:r>
            <a:endParaRPr sz="1317">
              <a:solidFill>
                <a:srgbClr val="374151"/>
              </a:solidFill>
              <a:highlight>
                <a:srgbClr val="F7F7F8"/>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367">
                <a:solidFill>
                  <a:srgbClr val="222222"/>
                </a:solidFill>
                <a:highlight>
                  <a:srgbClr val="FFFFFF"/>
                </a:highlight>
                <a:latin typeface="Times New Roman"/>
                <a:ea typeface="Times New Roman"/>
                <a:cs typeface="Times New Roman"/>
                <a:sym typeface="Times New Roman"/>
              </a:rPr>
              <a:t>Step 1: Convert the data set into a frequency table</a:t>
            </a:r>
            <a:r>
              <a:rPr lang="en" sz="1467">
                <a:solidFill>
                  <a:srgbClr val="222222"/>
                </a:solidFill>
                <a:highlight>
                  <a:srgbClr val="FFFFFF"/>
                </a:highlight>
                <a:latin typeface="Times New Roman"/>
                <a:ea typeface="Times New Roman"/>
                <a:cs typeface="Times New Roman"/>
                <a:sym typeface="Times New Roman"/>
              </a:rPr>
              <a:t> </a:t>
            </a:r>
            <a:endParaRPr sz="1467">
              <a:solidFill>
                <a:srgbClr val="222222"/>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sz="1367">
                <a:solidFill>
                  <a:srgbClr val="222222"/>
                </a:solidFill>
                <a:highlight>
                  <a:srgbClr val="FFFFFF"/>
                </a:highlight>
                <a:latin typeface="Times New Roman"/>
                <a:ea typeface="Times New Roman"/>
                <a:cs typeface="Times New Roman"/>
                <a:sym typeface="Times New Roman"/>
              </a:rPr>
              <a:t>Step 2: Create Likelihood table by finding the probabilities like Overcast probability = 0.29 and probability of playing is 0.64.</a:t>
            </a:r>
            <a:endParaRPr sz="1367">
              <a:solidFill>
                <a:srgbClr val="222222"/>
              </a:solidFill>
              <a:highlight>
                <a:srgbClr val="FFFFFF"/>
              </a:highlight>
              <a:latin typeface="Times New Roman"/>
              <a:ea typeface="Times New Roman"/>
              <a:cs typeface="Times New Roman"/>
              <a:sym typeface="Times New Roman"/>
            </a:endParaRPr>
          </a:p>
          <a:p>
            <a:pPr indent="0" lvl="0" marL="0" rtl="0" algn="just">
              <a:lnSpc>
                <a:spcPct val="183333"/>
              </a:lnSpc>
              <a:spcBef>
                <a:spcPts val="1200"/>
              </a:spcBef>
              <a:spcAft>
                <a:spcPts val="1200"/>
              </a:spcAft>
              <a:buNone/>
            </a:pPr>
            <a:r>
              <a:rPr lang="en" sz="1350">
                <a:solidFill>
                  <a:srgbClr val="222222"/>
                </a:solidFill>
                <a:highlight>
                  <a:srgbClr val="FFFFFF"/>
                </a:highlight>
                <a:latin typeface="Times New Roman"/>
                <a:ea typeface="Times New Roman"/>
                <a:cs typeface="Times New Roman"/>
                <a:sym typeface="Times New Roman"/>
              </a:rPr>
              <a:t>Step 3: Now, use </a:t>
            </a:r>
            <a:r>
              <a:rPr lang="en" sz="1350">
                <a:solidFill>
                  <a:srgbClr val="007BFF"/>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Naive Bayesian</a:t>
            </a:r>
            <a:r>
              <a:rPr lang="en" sz="1350">
                <a:solidFill>
                  <a:srgbClr val="222222"/>
                </a:solidFill>
                <a:highlight>
                  <a:srgbClr val="FFFFFF"/>
                </a:highlight>
                <a:latin typeface="Times New Roman"/>
                <a:ea typeface="Times New Roman"/>
                <a:cs typeface="Times New Roman"/>
                <a:sym typeface="Times New Roman"/>
              </a:rPr>
              <a:t> equation to calculate the posterior probability for each class. The class with the highest posterior probability is the outcome of the prediction.</a:t>
            </a:r>
            <a:endParaRPr sz="12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21"/>
          <p:cNvPicPr preferRelativeResize="0"/>
          <p:nvPr/>
        </p:nvPicPr>
        <p:blipFill>
          <a:blip r:embed="rId3">
            <a:alphaModFix/>
          </a:blip>
          <a:stretch>
            <a:fillRect/>
          </a:stretch>
        </p:blipFill>
        <p:spPr>
          <a:xfrm>
            <a:off x="541125" y="588450"/>
            <a:ext cx="8242049" cy="390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