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77A12-30B1-41F7-BEF0-FE8D91BB80D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381590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7A12-30B1-41F7-BEF0-FE8D91BB80D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355119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7A12-30B1-41F7-BEF0-FE8D91BB80D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180312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77A12-30B1-41F7-BEF0-FE8D91BB80D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74478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277A12-30B1-41F7-BEF0-FE8D91BB80D9}"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83563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77A12-30B1-41F7-BEF0-FE8D91BB80D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125397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77A12-30B1-41F7-BEF0-FE8D91BB80D9}"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290328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77A12-30B1-41F7-BEF0-FE8D91BB80D9}"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99784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7A12-30B1-41F7-BEF0-FE8D91BB80D9}"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39502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277A12-30B1-41F7-BEF0-FE8D91BB80D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55818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277A12-30B1-41F7-BEF0-FE8D91BB80D9}"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023D3-EEAC-4960-ABE0-8E75839B2420}" type="slidenum">
              <a:rPr lang="en-US" smtClean="0"/>
              <a:t>‹#›</a:t>
            </a:fld>
            <a:endParaRPr lang="en-US"/>
          </a:p>
        </p:txBody>
      </p:sp>
    </p:spTree>
    <p:extLst>
      <p:ext uri="{BB962C8B-B14F-4D97-AF65-F5344CB8AC3E}">
        <p14:creationId xmlns:p14="http://schemas.microsoft.com/office/powerpoint/2010/main" val="253917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77A12-30B1-41F7-BEF0-FE8D91BB80D9}"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023D3-EEAC-4960-ABE0-8E75839B2420}" type="slidenum">
              <a:rPr lang="en-US" smtClean="0"/>
              <a:t>‹#›</a:t>
            </a:fld>
            <a:endParaRPr lang="en-US"/>
          </a:p>
        </p:txBody>
      </p:sp>
    </p:spTree>
    <p:extLst>
      <p:ext uri="{BB962C8B-B14F-4D97-AF65-F5344CB8AC3E}">
        <p14:creationId xmlns:p14="http://schemas.microsoft.com/office/powerpoint/2010/main" val="862542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76052"/>
            <a:ext cx="9144000" cy="1191541"/>
          </a:xfrm>
        </p:spPr>
        <p:txBody>
          <a:bodyPr/>
          <a:lstStyle/>
          <a:p>
            <a:r>
              <a:rPr lang="en-US" b="1" dirty="0" smtClean="0">
                <a:solidFill>
                  <a:srgbClr val="0070C0"/>
                </a:solidFill>
                <a:effectLst>
                  <a:outerShdw blurRad="88900" dist="50800" dir="5400000" algn="ctr" rotWithShape="0">
                    <a:srgbClr val="000000">
                      <a:alpha val="0"/>
                    </a:srgbClr>
                  </a:outerShdw>
                </a:effectLst>
              </a:rPr>
              <a:t>Property Inspection</a:t>
            </a:r>
            <a:endParaRPr lang="en-US" b="1" dirty="0">
              <a:solidFill>
                <a:srgbClr val="0070C0"/>
              </a:solidFill>
              <a:effectLst>
                <a:outerShdw blurRad="88900" dist="50800" dir="5400000" algn="ctr" rotWithShape="0">
                  <a:srgbClr val="000000">
                    <a:alpha val="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983" y="414063"/>
            <a:ext cx="9535886" cy="3961990"/>
          </a:xfrm>
          <a:prstGeom prst="rect">
            <a:avLst/>
          </a:prstGeom>
        </p:spPr>
      </p:pic>
    </p:spTree>
    <p:extLst>
      <p:ext uri="{BB962C8B-B14F-4D97-AF65-F5344CB8AC3E}">
        <p14:creationId xmlns:p14="http://schemas.microsoft.com/office/powerpoint/2010/main" val="119043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6024" y="383856"/>
            <a:ext cx="5695405" cy="13496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244" y="1733550"/>
            <a:ext cx="6953250" cy="5124450"/>
          </a:xfrm>
          <a:prstGeom prst="rect">
            <a:avLst/>
          </a:prstGeom>
        </p:spPr>
      </p:pic>
    </p:spTree>
    <p:extLst>
      <p:ext uri="{BB962C8B-B14F-4D97-AF65-F5344CB8AC3E}">
        <p14:creationId xmlns:p14="http://schemas.microsoft.com/office/powerpoint/2010/main" val="199400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4" y="457200"/>
            <a:ext cx="10567850" cy="365760"/>
          </a:xfrm>
          <a:prstGeom prst="rect">
            <a:avLst/>
          </a:prstGeom>
          <a:noFill/>
        </p:spPr>
        <p:txBody>
          <a:bodyPr wrap="square" rtlCol="0">
            <a:spAutoFit/>
          </a:bodyPr>
          <a:lstStyle/>
          <a:p>
            <a:r>
              <a:rPr lang="en-US" dirty="0"/>
              <a:t>Apply normalization on "Hazard" values. Now the values are in the range 0.5 to 4.5.</a:t>
            </a:r>
          </a:p>
        </p:txBody>
      </p:sp>
      <p:pic>
        <p:nvPicPr>
          <p:cNvPr id="3" name="Picture 2"/>
          <p:cNvPicPr>
            <a:picLocks noChangeAspect="1"/>
          </p:cNvPicPr>
          <p:nvPr/>
        </p:nvPicPr>
        <p:blipFill>
          <a:blip r:embed="rId2"/>
          <a:stretch>
            <a:fillRect/>
          </a:stretch>
        </p:blipFill>
        <p:spPr>
          <a:xfrm>
            <a:off x="287384" y="982164"/>
            <a:ext cx="4994638" cy="13144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021" y="1639389"/>
            <a:ext cx="6800850" cy="5124450"/>
          </a:xfrm>
          <a:prstGeom prst="rect">
            <a:avLst/>
          </a:prstGeom>
        </p:spPr>
      </p:pic>
    </p:spTree>
    <p:extLst>
      <p:ext uri="{BB962C8B-B14F-4D97-AF65-F5344CB8AC3E}">
        <p14:creationId xmlns:p14="http://schemas.microsoft.com/office/powerpoint/2010/main" val="131669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365760"/>
            <a:ext cx="11142617" cy="646331"/>
          </a:xfrm>
          <a:prstGeom prst="rect">
            <a:avLst/>
          </a:prstGeom>
          <a:noFill/>
        </p:spPr>
        <p:txBody>
          <a:bodyPr wrap="square" rtlCol="0">
            <a:spAutoFit/>
          </a:bodyPr>
          <a:lstStyle/>
          <a:p>
            <a:r>
              <a:rPr lang="en-US" dirty="0"/>
              <a:t>There are categorical variables which has to convert into numerical to apply model and predict. One of the option used is LabelEncoder.</a:t>
            </a:r>
          </a:p>
        </p:txBody>
      </p:sp>
      <p:pic>
        <p:nvPicPr>
          <p:cNvPr id="3" name="Picture 2"/>
          <p:cNvPicPr>
            <a:picLocks noChangeAspect="1"/>
          </p:cNvPicPr>
          <p:nvPr/>
        </p:nvPicPr>
        <p:blipFill>
          <a:blip r:embed="rId2"/>
          <a:stretch>
            <a:fillRect/>
          </a:stretch>
        </p:blipFill>
        <p:spPr>
          <a:xfrm>
            <a:off x="699134" y="1271995"/>
            <a:ext cx="6393997" cy="3979274"/>
          </a:xfrm>
          <a:prstGeom prst="rect">
            <a:avLst/>
          </a:prstGeom>
        </p:spPr>
      </p:pic>
      <p:sp>
        <p:nvSpPr>
          <p:cNvPr id="4" name="TextBox 3"/>
          <p:cNvSpPr txBox="1"/>
          <p:nvPr/>
        </p:nvSpPr>
        <p:spPr>
          <a:xfrm>
            <a:off x="7550332" y="3383281"/>
            <a:ext cx="4258491" cy="923330"/>
          </a:xfrm>
          <a:prstGeom prst="rect">
            <a:avLst/>
          </a:prstGeom>
          <a:noFill/>
        </p:spPr>
        <p:txBody>
          <a:bodyPr wrap="square" rtlCol="0">
            <a:spAutoFit/>
          </a:bodyPr>
          <a:lstStyle/>
          <a:p>
            <a:r>
              <a:rPr lang="en-US" dirty="0" smtClean="0"/>
              <a:t>Check T1_V5 which is a categorical variable which converts into numerical after label encoding.</a:t>
            </a:r>
            <a:endParaRPr lang="en-US" dirty="0"/>
          </a:p>
        </p:txBody>
      </p:sp>
    </p:spTree>
    <p:extLst>
      <p:ext uri="{BB962C8B-B14F-4D97-AF65-F5344CB8AC3E}">
        <p14:creationId xmlns:p14="http://schemas.microsoft.com/office/powerpoint/2010/main" val="304298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3" y="248194"/>
            <a:ext cx="11469188" cy="646331"/>
          </a:xfrm>
          <a:prstGeom prst="rect">
            <a:avLst/>
          </a:prstGeom>
          <a:noFill/>
        </p:spPr>
        <p:txBody>
          <a:bodyPr wrap="square" rtlCol="0">
            <a:spAutoFit/>
          </a:bodyPr>
          <a:lstStyle/>
          <a:p>
            <a:r>
              <a:rPr lang="en-US" dirty="0"/>
              <a:t>Create two </a:t>
            </a:r>
            <a:r>
              <a:rPr lang="en-US" dirty="0" smtClean="0"/>
              <a:t>dataframes (X, Y) </a:t>
            </a:r>
            <a:r>
              <a:rPr lang="en-US" dirty="0"/>
              <a:t>with dependent variables into one dataframe and target variable into another dataframe to perform model evaluations.</a:t>
            </a:r>
          </a:p>
        </p:txBody>
      </p:sp>
      <p:pic>
        <p:nvPicPr>
          <p:cNvPr id="3" name="Picture 2"/>
          <p:cNvPicPr>
            <a:picLocks noChangeAspect="1"/>
          </p:cNvPicPr>
          <p:nvPr/>
        </p:nvPicPr>
        <p:blipFill>
          <a:blip r:embed="rId2"/>
          <a:stretch>
            <a:fillRect/>
          </a:stretch>
        </p:blipFill>
        <p:spPr>
          <a:xfrm>
            <a:off x="548641" y="868400"/>
            <a:ext cx="3265714" cy="829772"/>
          </a:xfrm>
          <a:prstGeom prst="rect">
            <a:avLst/>
          </a:prstGeom>
        </p:spPr>
      </p:pic>
      <p:pic>
        <p:nvPicPr>
          <p:cNvPr id="4" name="Picture 3"/>
          <p:cNvPicPr>
            <a:picLocks noChangeAspect="1"/>
          </p:cNvPicPr>
          <p:nvPr/>
        </p:nvPicPr>
        <p:blipFill>
          <a:blip r:embed="rId3"/>
          <a:stretch>
            <a:fillRect/>
          </a:stretch>
        </p:blipFill>
        <p:spPr>
          <a:xfrm>
            <a:off x="548641" y="1876696"/>
            <a:ext cx="7458890" cy="4876800"/>
          </a:xfrm>
          <a:prstGeom prst="rect">
            <a:avLst/>
          </a:prstGeom>
        </p:spPr>
      </p:pic>
      <p:pic>
        <p:nvPicPr>
          <p:cNvPr id="5" name="Picture 4"/>
          <p:cNvPicPr>
            <a:picLocks noChangeAspect="1"/>
          </p:cNvPicPr>
          <p:nvPr/>
        </p:nvPicPr>
        <p:blipFill>
          <a:blip r:embed="rId4"/>
          <a:stretch>
            <a:fillRect/>
          </a:stretch>
        </p:blipFill>
        <p:spPr>
          <a:xfrm>
            <a:off x="8568691" y="894525"/>
            <a:ext cx="3187880" cy="5427898"/>
          </a:xfrm>
          <a:prstGeom prst="rect">
            <a:avLst/>
          </a:prstGeom>
        </p:spPr>
      </p:pic>
    </p:spTree>
    <p:extLst>
      <p:ext uri="{BB962C8B-B14F-4D97-AF65-F5344CB8AC3E}">
        <p14:creationId xmlns:p14="http://schemas.microsoft.com/office/powerpoint/2010/main" val="367750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398" y="239878"/>
            <a:ext cx="3744459" cy="461665"/>
          </a:xfrm>
          <a:prstGeom prst="rect">
            <a:avLst/>
          </a:prstGeom>
        </p:spPr>
        <p:txBody>
          <a:bodyPr wrap="square">
            <a:spAutoFit/>
          </a:bodyPr>
          <a:lstStyle/>
          <a:p>
            <a:r>
              <a:rPr lang="en-US" sz="2400" b="1" dirty="0">
                <a:latin typeface="inherit"/>
              </a:rPr>
              <a:t>Model </a:t>
            </a:r>
            <a:r>
              <a:rPr lang="en-US" sz="2400" b="1" dirty="0" smtClean="0">
                <a:latin typeface="inherit"/>
              </a:rPr>
              <a:t>Evaluation</a:t>
            </a:r>
            <a:endParaRPr lang="en-US" sz="2400" dirty="0"/>
          </a:p>
        </p:txBody>
      </p:sp>
      <p:sp>
        <p:nvSpPr>
          <p:cNvPr id="3" name="Rectangle 2"/>
          <p:cNvSpPr/>
          <p:nvPr/>
        </p:nvSpPr>
        <p:spPr>
          <a:xfrm>
            <a:off x="587827" y="885149"/>
            <a:ext cx="9353007" cy="369332"/>
          </a:xfrm>
          <a:prstGeom prst="rect">
            <a:avLst/>
          </a:prstGeom>
        </p:spPr>
        <p:txBody>
          <a:bodyPr wrap="square">
            <a:spAutoFit/>
          </a:bodyPr>
          <a:lstStyle/>
          <a:p>
            <a:r>
              <a:rPr lang="en-US" dirty="0">
                <a:solidFill>
                  <a:srgbClr val="000000"/>
                </a:solidFill>
                <a:latin typeface="Helvetica Neue"/>
              </a:rPr>
              <a:t>Split the dataframe into train and test using </a:t>
            </a:r>
            <a:r>
              <a:rPr lang="en-US" dirty="0" err="1">
                <a:solidFill>
                  <a:srgbClr val="000000"/>
                </a:solidFill>
                <a:latin typeface="Helvetica Neue"/>
              </a:rPr>
              <a:t>train_test_split</a:t>
            </a:r>
            <a:r>
              <a:rPr lang="en-US" dirty="0">
                <a:solidFill>
                  <a:srgbClr val="000000"/>
                </a:solidFill>
                <a:latin typeface="Helvetica Neue"/>
              </a:rPr>
              <a:t> method with test size of 20%.</a:t>
            </a:r>
            <a:endParaRPr lang="en-US" dirty="0"/>
          </a:p>
        </p:txBody>
      </p:sp>
      <p:pic>
        <p:nvPicPr>
          <p:cNvPr id="4" name="Picture 3"/>
          <p:cNvPicPr>
            <a:picLocks noChangeAspect="1"/>
          </p:cNvPicPr>
          <p:nvPr/>
        </p:nvPicPr>
        <p:blipFill>
          <a:blip r:embed="rId2"/>
          <a:stretch>
            <a:fillRect/>
          </a:stretch>
        </p:blipFill>
        <p:spPr>
          <a:xfrm>
            <a:off x="1384663" y="1554480"/>
            <a:ext cx="7797437" cy="3526971"/>
          </a:xfrm>
          <a:prstGeom prst="rect">
            <a:avLst/>
          </a:prstGeom>
        </p:spPr>
      </p:pic>
    </p:spTree>
    <p:extLst>
      <p:ext uri="{BB962C8B-B14F-4D97-AF65-F5344CB8AC3E}">
        <p14:creationId xmlns:p14="http://schemas.microsoft.com/office/powerpoint/2010/main" val="50585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7829" y="1273900"/>
            <a:ext cx="6158865" cy="2096317"/>
          </a:xfrm>
          <a:prstGeom prst="rect">
            <a:avLst/>
          </a:prstGeom>
        </p:spPr>
      </p:pic>
      <p:sp>
        <p:nvSpPr>
          <p:cNvPr id="3" name="TextBox 2"/>
          <p:cNvSpPr txBox="1"/>
          <p:nvPr/>
        </p:nvSpPr>
        <p:spPr>
          <a:xfrm>
            <a:off x="587829" y="509451"/>
            <a:ext cx="10411097" cy="646331"/>
          </a:xfrm>
          <a:prstGeom prst="rect">
            <a:avLst/>
          </a:prstGeom>
          <a:noFill/>
        </p:spPr>
        <p:txBody>
          <a:bodyPr wrap="square" rtlCol="0">
            <a:spAutoFit/>
          </a:bodyPr>
          <a:lstStyle/>
          <a:p>
            <a:r>
              <a:rPr lang="en-US" dirty="0" smtClean="0"/>
              <a:t>Function to plot the importance of all the dependent variables with Target variables after fitting the data into the models.</a:t>
            </a:r>
            <a:endParaRPr lang="en-US" dirty="0"/>
          </a:p>
        </p:txBody>
      </p:sp>
      <p:sp>
        <p:nvSpPr>
          <p:cNvPr id="4" name="Rectangle 3"/>
          <p:cNvSpPr/>
          <p:nvPr/>
        </p:nvSpPr>
        <p:spPr>
          <a:xfrm>
            <a:off x="587829" y="3475267"/>
            <a:ext cx="10528662" cy="646331"/>
          </a:xfrm>
          <a:prstGeom prst="rect">
            <a:avLst/>
          </a:prstGeom>
        </p:spPr>
        <p:txBody>
          <a:bodyPr wrap="square">
            <a:spAutoFit/>
          </a:bodyPr>
          <a:lstStyle/>
          <a:p>
            <a:r>
              <a:rPr lang="en-US" dirty="0"/>
              <a:t>Using Random Forest Regressor with 25 estimators and plot the importance of all the dependent variables and identify the top 5 variables</a:t>
            </a:r>
          </a:p>
        </p:txBody>
      </p:sp>
      <p:pic>
        <p:nvPicPr>
          <p:cNvPr id="5" name="Picture 4"/>
          <p:cNvPicPr>
            <a:picLocks noChangeAspect="1"/>
          </p:cNvPicPr>
          <p:nvPr/>
        </p:nvPicPr>
        <p:blipFill>
          <a:blip r:embed="rId3"/>
          <a:stretch>
            <a:fillRect/>
          </a:stretch>
        </p:blipFill>
        <p:spPr>
          <a:xfrm>
            <a:off x="640080" y="4229098"/>
            <a:ext cx="10123713" cy="2472148"/>
          </a:xfrm>
          <a:prstGeom prst="rect">
            <a:avLst/>
          </a:prstGeom>
        </p:spPr>
      </p:pic>
    </p:spTree>
    <p:extLst>
      <p:ext uri="{BB962C8B-B14F-4D97-AF65-F5344CB8AC3E}">
        <p14:creationId xmlns:p14="http://schemas.microsoft.com/office/powerpoint/2010/main" val="353753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388" y="666208"/>
            <a:ext cx="2873829" cy="58782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082" y="169817"/>
            <a:ext cx="7245275" cy="6688183"/>
          </a:xfrm>
          <a:prstGeom prst="rect">
            <a:avLst/>
          </a:prstGeom>
        </p:spPr>
      </p:pic>
      <p:sp>
        <p:nvSpPr>
          <p:cNvPr id="4" name="TextBox 3"/>
          <p:cNvSpPr txBox="1"/>
          <p:nvPr/>
        </p:nvSpPr>
        <p:spPr>
          <a:xfrm>
            <a:off x="496388" y="1841863"/>
            <a:ext cx="2873829" cy="1200329"/>
          </a:xfrm>
          <a:prstGeom prst="rect">
            <a:avLst/>
          </a:prstGeom>
          <a:noFill/>
        </p:spPr>
        <p:txBody>
          <a:bodyPr wrap="square" rtlCol="0">
            <a:spAutoFit/>
          </a:bodyPr>
          <a:lstStyle/>
          <a:p>
            <a:r>
              <a:rPr lang="en-US" dirty="0"/>
              <a:t>T2_V1, T1_V2, T2_V9, T2_V2 and T2_V4 are the top 5 </a:t>
            </a:r>
            <a:r>
              <a:rPr lang="en-US" dirty="0" smtClean="0"/>
              <a:t>Variables </a:t>
            </a:r>
            <a:r>
              <a:rPr lang="en-US" dirty="0"/>
              <a:t>which gives more value to the </a:t>
            </a:r>
            <a:r>
              <a:rPr lang="en-US" dirty="0" smtClean="0"/>
              <a:t>model.</a:t>
            </a:r>
            <a:endParaRPr lang="en-US" dirty="0"/>
          </a:p>
        </p:txBody>
      </p:sp>
    </p:spTree>
    <p:extLst>
      <p:ext uri="{BB962C8B-B14F-4D97-AF65-F5344CB8AC3E}">
        <p14:creationId xmlns:p14="http://schemas.microsoft.com/office/powerpoint/2010/main" val="271412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587829"/>
            <a:ext cx="10868297" cy="646331"/>
          </a:xfrm>
          <a:prstGeom prst="rect">
            <a:avLst/>
          </a:prstGeom>
          <a:noFill/>
        </p:spPr>
        <p:txBody>
          <a:bodyPr wrap="square" rtlCol="0">
            <a:spAutoFit/>
          </a:bodyPr>
          <a:lstStyle/>
          <a:p>
            <a:r>
              <a:rPr lang="en-US" dirty="0"/>
              <a:t>. Increase the estimators to 500 and max_features as "log2" and plot the dependent variables importance.</a:t>
            </a:r>
          </a:p>
          <a:p>
            <a:endParaRPr lang="en-US" dirty="0"/>
          </a:p>
        </p:txBody>
      </p:sp>
      <p:pic>
        <p:nvPicPr>
          <p:cNvPr id="3" name="Picture 2"/>
          <p:cNvPicPr>
            <a:picLocks noChangeAspect="1"/>
          </p:cNvPicPr>
          <p:nvPr/>
        </p:nvPicPr>
        <p:blipFill>
          <a:blip r:embed="rId2"/>
          <a:stretch>
            <a:fillRect/>
          </a:stretch>
        </p:blipFill>
        <p:spPr>
          <a:xfrm>
            <a:off x="522513" y="1084217"/>
            <a:ext cx="10332721" cy="88827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8" y="2103120"/>
            <a:ext cx="7245275" cy="4754880"/>
          </a:xfrm>
          <a:prstGeom prst="rect">
            <a:avLst/>
          </a:prstGeom>
        </p:spPr>
      </p:pic>
      <p:sp>
        <p:nvSpPr>
          <p:cNvPr id="5" name="TextBox 4"/>
          <p:cNvSpPr txBox="1"/>
          <p:nvPr/>
        </p:nvSpPr>
        <p:spPr>
          <a:xfrm>
            <a:off x="8046720" y="2377440"/>
            <a:ext cx="33440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Again T2_V1, T1_V2, T2_V9, T2_V2 and T2_V4 are the top 5 dependent variables. </a:t>
            </a:r>
            <a:endParaRPr lang="en-US" dirty="0"/>
          </a:p>
        </p:txBody>
      </p:sp>
    </p:spTree>
    <p:extLst>
      <p:ext uri="{BB962C8B-B14F-4D97-AF65-F5344CB8AC3E}">
        <p14:creationId xmlns:p14="http://schemas.microsoft.com/office/powerpoint/2010/main" val="215299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287383"/>
            <a:ext cx="1112955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5 are same in both random forest models. Now try to apply </a:t>
            </a:r>
            <a:r>
              <a:rPr lang="en-US" dirty="0" err="1" smtClean="0"/>
              <a:t>Xgboost</a:t>
            </a:r>
            <a:r>
              <a:rPr lang="en-US" dirty="0" smtClean="0"/>
              <a:t> and plot the importance again.</a:t>
            </a:r>
          </a:p>
        </p:txBody>
      </p:sp>
      <p:pic>
        <p:nvPicPr>
          <p:cNvPr id="3" name="Picture 2"/>
          <p:cNvPicPr>
            <a:picLocks noChangeAspect="1"/>
          </p:cNvPicPr>
          <p:nvPr/>
        </p:nvPicPr>
        <p:blipFill>
          <a:blip r:embed="rId2"/>
          <a:stretch>
            <a:fillRect/>
          </a:stretch>
        </p:blipFill>
        <p:spPr>
          <a:xfrm>
            <a:off x="966651" y="770709"/>
            <a:ext cx="10267406" cy="5316582"/>
          </a:xfrm>
          <a:prstGeom prst="rect">
            <a:avLst/>
          </a:prstGeom>
        </p:spPr>
      </p:pic>
    </p:spTree>
    <p:extLst>
      <p:ext uri="{BB962C8B-B14F-4D97-AF65-F5344CB8AC3E}">
        <p14:creationId xmlns:p14="http://schemas.microsoft.com/office/powerpoint/2010/main" val="141303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7484" y="349160"/>
            <a:ext cx="4432527" cy="6566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765" y="0"/>
            <a:ext cx="6635335" cy="6858000"/>
          </a:xfrm>
          <a:prstGeom prst="rect">
            <a:avLst/>
          </a:prstGeom>
        </p:spPr>
      </p:pic>
      <p:sp>
        <p:nvSpPr>
          <p:cNvPr id="4" name="TextBox 3"/>
          <p:cNvSpPr txBox="1"/>
          <p:nvPr/>
        </p:nvSpPr>
        <p:spPr>
          <a:xfrm>
            <a:off x="796834" y="1449977"/>
            <a:ext cx="3500846"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Xgboost</a:t>
            </a:r>
            <a:r>
              <a:rPr lang="en-US" dirty="0"/>
              <a:t> gave T1_V2 is the most important dependent variable, But random forest gave T2_V1 is the </a:t>
            </a:r>
            <a:r>
              <a:rPr lang="en-US" dirty="0" smtClean="0"/>
              <a:t>important </a:t>
            </a:r>
            <a:r>
              <a:rPr lang="en-US" dirty="0"/>
              <a:t>variable and </a:t>
            </a:r>
            <a:r>
              <a:rPr lang="en-US" dirty="0" err="1"/>
              <a:t>Xgboost</a:t>
            </a:r>
            <a:r>
              <a:rPr lang="en-US" dirty="0"/>
              <a:t> gave similar list like random forest except T1_V15.</a:t>
            </a:r>
            <a:endParaRPr lang="en-US" dirty="0"/>
          </a:p>
        </p:txBody>
      </p:sp>
    </p:spTree>
    <p:extLst>
      <p:ext uri="{BB962C8B-B14F-4D97-AF65-F5344CB8AC3E}">
        <p14:creationId xmlns:p14="http://schemas.microsoft.com/office/powerpoint/2010/main" val="109416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838200" y="1815737"/>
            <a:ext cx="10515600" cy="4361226"/>
          </a:xfrm>
        </p:spPr>
        <p:txBody>
          <a:bodyPr/>
          <a:lstStyle/>
          <a:p>
            <a:r>
              <a:rPr lang="en-US" dirty="0"/>
              <a:t>An insurance company provided a wide range of insurance products and services designed to meet their customer needs for over 100 years.</a:t>
            </a:r>
          </a:p>
          <a:p>
            <a:r>
              <a:rPr lang="en-US" dirty="0"/>
              <a:t>Many insured properties </a:t>
            </a:r>
            <a:r>
              <a:rPr lang="en-US" dirty="0" smtClean="0"/>
              <a:t>receive </a:t>
            </a:r>
            <a:r>
              <a:rPr lang="en-US" dirty="0"/>
              <a:t>a home inspection. These inspections review the condition of key attributes of the property, including things like the foundation, roof, windows and sliding. The results of an inspection help the insurance company to insure.</a:t>
            </a:r>
          </a:p>
        </p:txBody>
      </p:sp>
    </p:spTree>
    <p:extLst>
      <p:ext uri="{BB962C8B-B14F-4D97-AF65-F5344CB8AC3E}">
        <p14:creationId xmlns:p14="http://schemas.microsoft.com/office/powerpoint/2010/main" val="112899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3567" y="1371599"/>
            <a:ext cx="6268946" cy="5068389"/>
          </a:xfrm>
          <a:prstGeom prst="rect">
            <a:avLst/>
          </a:prstGeom>
        </p:spPr>
      </p:pic>
      <p:sp>
        <p:nvSpPr>
          <p:cNvPr id="3" name="TextBox 2"/>
          <p:cNvSpPr txBox="1"/>
          <p:nvPr/>
        </p:nvSpPr>
        <p:spPr>
          <a:xfrm>
            <a:off x="574766" y="431074"/>
            <a:ext cx="9836331" cy="369332"/>
          </a:xfrm>
          <a:prstGeom prst="rect">
            <a:avLst/>
          </a:prstGeom>
          <a:noFill/>
        </p:spPr>
        <p:txBody>
          <a:bodyPr wrap="square" rtlCol="0">
            <a:spAutoFit/>
          </a:bodyPr>
          <a:lstStyle/>
          <a:p>
            <a:r>
              <a:rPr lang="en-US" dirty="0"/>
              <a:t>Now check </a:t>
            </a:r>
            <a:r>
              <a:rPr lang="en-US" dirty="0" smtClean="0"/>
              <a:t>the performance of </a:t>
            </a:r>
            <a:r>
              <a:rPr lang="en-US" dirty="0"/>
              <a:t>top </a:t>
            </a:r>
            <a:r>
              <a:rPr lang="en-US" dirty="0" smtClean="0"/>
              <a:t>variables by </a:t>
            </a:r>
            <a:r>
              <a:rPr lang="en-US" dirty="0"/>
              <a:t>applying </a:t>
            </a:r>
            <a:r>
              <a:rPr lang="en-US" dirty="0" err="1"/>
              <a:t>Xgboost</a:t>
            </a:r>
            <a:r>
              <a:rPr lang="en-US" dirty="0"/>
              <a:t> and Random forest.</a:t>
            </a:r>
            <a:endParaRPr lang="en-US" dirty="0"/>
          </a:p>
        </p:txBody>
      </p:sp>
    </p:spTree>
    <p:extLst>
      <p:ext uri="{BB962C8B-B14F-4D97-AF65-F5344CB8AC3E}">
        <p14:creationId xmlns:p14="http://schemas.microsoft.com/office/powerpoint/2010/main" val="374626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19349" y="875211"/>
            <a:ext cx="10006148" cy="3997235"/>
          </a:xfrm>
          <a:prstGeom prst="rect">
            <a:avLst/>
          </a:prstGeom>
        </p:spPr>
      </p:pic>
    </p:spTree>
    <p:extLst>
      <p:ext uri="{BB962C8B-B14F-4D97-AF65-F5344CB8AC3E}">
        <p14:creationId xmlns:p14="http://schemas.microsoft.com/office/powerpoint/2010/main" val="329096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589" y="1005840"/>
            <a:ext cx="10241280" cy="3997234"/>
          </a:xfrm>
          <a:prstGeom prst="rect">
            <a:avLst/>
          </a:prstGeom>
        </p:spPr>
      </p:pic>
      <p:sp>
        <p:nvSpPr>
          <p:cNvPr id="3" name="TextBox 2"/>
          <p:cNvSpPr txBox="1"/>
          <p:nvPr/>
        </p:nvSpPr>
        <p:spPr>
          <a:xfrm>
            <a:off x="822960" y="5512526"/>
            <a:ext cx="102151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gives good result. Lets increase the estimators to 1000 and check the RMSPE.</a:t>
            </a:r>
            <a:endParaRPr lang="en-US" dirty="0"/>
          </a:p>
        </p:txBody>
      </p:sp>
    </p:spTree>
    <p:extLst>
      <p:ext uri="{BB962C8B-B14F-4D97-AF65-F5344CB8AC3E}">
        <p14:creationId xmlns:p14="http://schemas.microsoft.com/office/powerpoint/2010/main" val="90952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9086" y="392021"/>
            <a:ext cx="10215154" cy="4441236"/>
          </a:xfrm>
          <a:prstGeom prst="rect">
            <a:avLst/>
          </a:prstGeom>
        </p:spPr>
      </p:pic>
      <p:pic>
        <p:nvPicPr>
          <p:cNvPr id="4" name="Picture 3"/>
          <p:cNvPicPr>
            <a:picLocks noChangeAspect="1"/>
          </p:cNvPicPr>
          <p:nvPr/>
        </p:nvPicPr>
        <p:blipFill>
          <a:blip r:embed="rId3"/>
          <a:stretch>
            <a:fillRect/>
          </a:stretch>
        </p:blipFill>
        <p:spPr>
          <a:xfrm>
            <a:off x="849086" y="5029063"/>
            <a:ext cx="5329646" cy="823097"/>
          </a:xfrm>
          <a:prstGeom prst="rect">
            <a:avLst/>
          </a:prstGeom>
        </p:spPr>
      </p:pic>
      <p:sp>
        <p:nvSpPr>
          <p:cNvPr id="5" name="TextBox 4"/>
          <p:cNvSpPr txBox="1"/>
          <p:nvPr/>
        </p:nvSpPr>
        <p:spPr>
          <a:xfrm>
            <a:off x="849086" y="6021977"/>
            <a:ext cx="88566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Still there is not much difference in RMSPE value. Lets check </a:t>
            </a:r>
            <a:r>
              <a:rPr lang="en-US" dirty="0" err="1"/>
              <a:t>Xgboost</a:t>
            </a:r>
            <a:r>
              <a:rPr lang="en-US" dirty="0"/>
              <a:t> results.</a:t>
            </a:r>
            <a:endParaRPr lang="en-US" dirty="0"/>
          </a:p>
        </p:txBody>
      </p:sp>
    </p:spTree>
    <p:extLst>
      <p:ext uri="{BB962C8B-B14F-4D97-AF65-F5344CB8AC3E}">
        <p14:creationId xmlns:p14="http://schemas.microsoft.com/office/powerpoint/2010/main" val="122100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589" y="927463"/>
            <a:ext cx="10345782" cy="4362994"/>
          </a:xfrm>
          <a:prstGeom prst="rect">
            <a:avLst/>
          </a:prstGeom>
        </p:spPr>
      </p:pic>
      <p:sp>
        <p:nvSpPr>
          <p:cNvPr id="3" name="TextBox 2"/>
          <p:cNvSpPr txBox="1"/>
          <p:nvPr/>
        </p:nvSpPr>
        <p:spPr>
          <a:xfrm>
            <a:off x="953589" y="5656217"/>
            <a:ext cx="10345782"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Xgboost</a:t>
            </a:r>
            <a:r>
              <a:rPr lang="en-US" dirty="0"/>
              <a:t> results also good, but RMSPE value is almost same like Random forest. Let's apply Gradient Boost Regressor and check the RMSPE value</a:t>
            </a:r>
            <a:endParaRPr lang="en-US" dirty="0"/>
          </a:p>
        </p:txBody>
      </p:sp>
    </p:spTree>
    <p:extLst>
      <p:ext uri="{BB962C8B-B14F-4D97-AF65-F5344CB8AC3E}">
        <p14:creationId xmlns:p14="http://schemas.microsoft.com/office/powerpoint/2010/main" val="465270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589" y="418011"/>
            <a:ext cx="9980023" cy="2991395"/>
          </a:xfrm>
          <a:prstGeom prst="rect">
            <a:avLst/>
          </a:prstGeom>
        </p:spPr>
      </p:pic>
      <p:sp>
        <p:nvSpPr>
          <p:cNvPr id="3" name="TextBox 2"/>
          <p:cNvSpPr txBox="1"/>
          <p:nvPr/>
        </p:nvSpPr>
        <p:spPr>
          <a:xfrm>
            <a:off x="953589" y="3762103"/>
            <a:ext cx="932688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Well, Gradient Boost Regressor also performs good.</a:t>
            </a:r>
            <a:endParaRPr lang="en-US" dirty="0"/>
          </a:p>
        </p:txBody>
      </p:sp>
    </p:spTree>
    <p:extLst>
      <p:ext uri="{BB962C8B-B14F-4D97-AF65-F5344CB8AC3E}">
        <p14:creationId xmlns:p14="http://schemas.microsoft.com/office/powerpoint/2010/main" val="10090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8726"/>
          </a:xfrm>
        </p:spPr>
        <p:txBody>
          <a:bodyPr/>
          <a:lstStyle/>
          <a:p>
            <a:pPr algn="ctr"/>
            <a:r>
              <a:rPr lang="en-US" b="1" dirty="0"/>
              <a:t>Import Packages</a:t>
            </a:r>
            <a:endParaRPr lang="en-US" dirty="0"/>
          </a:p>
        </p:txBody>
      </p:sp>
      <p:sp>
        <p:nvSpPr>
          <p:cNvPr id="3" name="Content Placeholder 2"/>
          <p:cNvSpPr>
            <a:spLocks noGrp="1"/>
          </p:cNvSpPr>
          <p:nvPr>
            <p:ph idx="1"/>
          </p:nvPr>
        </p:nvSpPr>
        <p:spPr>
          <a:xfrm>
            <a:off x="838200" y="1423852"/>
            <a:ext cx="10515600" cy="5185954"/>
          </a:xfrm>
        </p:spPr>
        <p:txBody>
          <a:bodyPr>
            <a:noAutofit/>
          </a:bodyPr>
          <a:lstStyle/>
          <a:p>
            <a:pPr marL="0" indent="0">
              <a:buNone/>
            </a:pPr>
            <a:r>
              <a:rPr lang="en-US" sz="1400" dirty="0" smtClean="0">
                <a:solidFill>
                  <a:srgbClr val="0070C0"/>
                </a:solidFill>
              </a:rPr>
              <a:t>import pandas as </a:t>
            </a:r>
            <a:r>
              <a:rPr lang="en-US" sz="1400" dirty="0" err="1" smtClean="0">
                <a:solidFill>
                  <a:srgbClr val="0070C0"/>
                </a:solidFill>
              </a:rPr>
              <a:t>pd</a:t>
            </a:r>
            <a:endParaRPr lang="en-US" sz="1400" dirty="0" smtClean="0">
              <a:solidFill>
                <a:srgbClr val="0070C0"/>
              </a:solidFill>
            </a:endParaRPr>
          </a:p>
          <a:p>
            <a:pPr marL="0" indent="0">
              <a:buNone/>
            </a:pPr>
            <a:r>
              <a:rPr lang="en-US" sz="1400" dirty="0" smtClean="0">
                <a:solidFill>
                  <a:srgbClr val="0070C0"/>
                </a:solidFill>
              </a:rPr>
              <a:t>import </a:t>
            </a:r>
            <a:r>
              <a:rPr lang="en-US" sz="1400" dirty="0" err="1" smtClean="0">
                <a:solidFill>
                  <a:srgbClr val="0070C0"/>
                </a:solidFill>
              </a:rPr>
              <a:t>matplotlib</a:t>
            </a:r>
            <a:r>
              <a:rPr lang="en-US" sz="1400" dirty="0" smtClean="0">
                <a:solidFill>
                  <a:srgbClr val="0070C0"/>
                </a:solidFill>
              </a:rPr>
              <a:t> as </a:t>
            </a:r>
            <a:r>
              <a:rPr lang="en-US" sz="1400" dirty="0" err="1" smtClean="0">
                <a:solidFill>
                  <a:srgbClr val="0070C0"/>
                </a:solidFill>
              </a:rPr>
              <a:t>mb</a:t>
            </a:r>
            <a:endParaRPr lang="en-US" sz="1400" dirty="0" smtClean="0">
              <a:solidFill>
                <a:srgbClr val="0070C0"/>
              </a:solidFill>
            </a:endParaRPr>
          </a:p>
          <a:p>
            <a:pPr marL="0" indent="0">
              <a:buNone/>
            </a:pPr>
            <a:r>
              <a:rPr lang="en-US" sz="1400" dirty="0" smtClean="0">
                <a:solidFill>
                  <a:srgbClr val="0070C0"/>
                </a:solidFill>
              </a:rPr>
              <a:t>import </a:t>
            </a:r>
            <a:r>
              <a:rPr lang="en-US" sz="1400" dirty="0" err="1" smtClean="0">
                <a:solidFill>
                  <a:srgbClr val="0070C0"/>
                </a:solidFill>
              </a:rPr>
              <a:t>matplotlib.pyplot</a:t>
            </a:r>
            <a:r>
              <a:rPr lang="en-US" sz="1400" dirty="0" smtClean="0">
                <a:solidFill>
                  <a:srgbClr val="0070C0"/>
                </a:solidFill>
              </a:rPr>
              <a:t> as </a:t>
            </a:r>
            <a:r>
              <a:rPr lang="en-US" sz="1400" dirty="0" err="1" smtClean="0">
                <a:solidFill>
                  <a:srgbClr val="0070C0"/>
                </a:solidFill>
              </a:rPr>
              <a:t>plt</a:t>
            </a:r>
            <a:endParaRPr lang="en-US" sz="1400" dirty="0" smtClean="0">
              <a:solidFill>
                <a:srgbClr val="0070C0"/>
              </a:solidFill>
            </a:endParaRPr>
          </a:p>
          <a:p>
            <a:pPr marL="0" indent="0">
              <a:buNone/>
            </a:pPr>
            <a:r>
              <a:rPr lang="en-US" sz="1400" dirty="0" smtClean="0">
                <a:solidFill>
                  <a:srgbClr val="0070C0"/>
                </a:solidFill>
              </a:rPr>
              <a:t>import </a:t>
            </a:r>
            <a:r>
              <a:rPr lang="en-US" sz="1400" dirty="0" err="1" smtClean="0">
                <a:solidFill>
                  <a:srgbClr val="0070C0"/>
                </a:solidFill>
              </a:rPr>
              <a:t>seaborn</a:t>
            </a:r>
            <a:r>
              <a:rPr lang="en-US" sz="1400" dirty="0" smtClean="0">
                <a:solidFill>
                  <a:srgbClr val="0070C0"/>
                </a:solidFill>
              </a:rPr>
              <a:t> as </a:t>
            </a:r>
            <a:r>
              <a:rPr lang="en-US" sz="1400" dirty="0" err="1" smtClean="0">
                <a:solidFill>
                  <a:srgbClr val="0070C0"/>
                </a:solidFill>
              </a:rPr>
              <a:t>sb</a:t>
            </a:r>
            <a:endParaRPr lang="en-US" sz="1400" dirty="0" smtClean="0">
              <a:solidFill>
                <a:srgbClr val="0070C0"/>
              </a:solidFill>
            </a:endParaRPr>
          </a:p>
          <a:p>
            <a:pPr marL="0" indent="0">
              <a:buNone/>
            </a:pPr>
            <a:r>
              <a:rPr lang="en-US" sz="1400" dirty="0" smtClean="0">
                <a:solidFill>
                  <a:srgbClr val="0070C0"/>
                </a:solidFill>
              </a:rPr>
              <a:t>import </a:t>
            </a:r>
            <a:r>
              <a:rPr lang="en-US" sz="1400" dirty="0" err="1" smtClean="0">
                <a:solidFill>
                  <a:srgbClr val="0070C0"/>
                </a:solidFill>
              </a:rPr>
              <a:t>numpy</a:t>
            </a:r>
            <a:r>
              <a:rPr lang="en-US" sz="1400" dirty="0" smtClean="0">
                <a:solidFill>
                  <a:srgbClr val="0070C0"/>
                </a:solidFill>
              </a:rPr>
              <a:t> as np</a:t>
            </a:r>
          </a:p>
          <a:p>
            <a:pPr marL="0" indent="0">
              <a:buNone/>
            </a:pPr>
            <a:r>
              <a:rPr lang="en-US" sz="1400" dirty="0" smtClean="0">
                <a:solidFill>
                  <a:srgbClr val="0070C0"/>
                </a:solidFill>
              </a:rPr>
              <a:t>from </a:t>
            </a:r>
            <a:r>
              <a:rPr lang="en-US" sz="1400" dirty="0" err="1" smtClean="0">
                <a:solidFill>
                  <a:srgbClr val="0070C0"/>
                </a:solidFill>
              </a:rPr>
              <a:t>scipy</a:t>
            </a:r>
            <a:r>
              <a:rPr lang="en-US" sz="1400" dirty="0" smtClean="0">
                <a:solidFill>
                  <a:srgbClr val="0070C0"/>
                </a:solidFill>
              </a:rPr>
              <a:t> import stats</a:t>
            </a:r>
          </a:p>
          <a:p>
            <a:pPr marL="0" indent="0">
              <a:buNone/>
            </a:pPr>
            <a:endParaRPr lang="en-US" sz="1400" dirty="0" smtClean="0">
              <a:solidFill>
                <a:srgbClr val="0070C0"/>
              </a:solidFill>
            </a:endParaRPr>
          </a:p>
          <a:p>
            <a:pPr marL="0" indent="0">
              <a:buNone/>
            </a:pPr>
            <a:r>
              <a:rPr lang="en-US" sz="1400" dirty="0" smtClean="0">
                <a:solidFill>
                  <a:srgbClr val="0070C0"/>
                </a:solidFill>
              </a:rPr>
              <a:t>from </a:t>
            </a:r>
            <a:r>
              <a:rPr lang="en-US" sz="1400" dirty="0" err="1" smtClean="0">
                <a:solidFill>
                  <a:srgbClr val="0070C0"/>
                </a:solidFill>
              </a:rPr>
              <a:t>sklearn.model_selection</a:t>
            </a:r>
            <a:r>
              <a:rPr lang="en-US" sz="1400" dirty="0" smtClean="0">
                <a:solidFill>
                  <a:srgbClr val="0070C0"/>
                </a:solidFill>
              </a:rPr>
              <a:t> import </a:t>
            </a:r>
            <a:r>
              <a:rPr lang="en-US" sz="1400" dirty="0" err="1" smtClean="0">
                <a:solidFill>
                  <a:srgbClr val="0070C0"/>
                </a:solidFill>
              </a:rPr>
              <a:t>train_test_split</a:t>
            </a:r>
            <a:endParaRPr lang="en-US" sz="1400" dirty="0" smtClean="0">
              <a:solidFill>
                <a:srgbClr val="0070C0"/>
              </a:solidFill>
            </a:endParaRPr>
          </a:p>
          <a:p>
            <a:pPr marL="0" indent="0">
              <a:buNone/>
            </a:pPr>
            <a:endParaRPr lang="en-US" sz="1400" dirty="0" smtClean="0">
              <a:solidFill>
                <a:srgbClr val="0070C0"/>
              </a:solidFill>
            </a:endParaRPr>
          </a:p>
          <a:p>
            <a:pPr marL="0" indent="0">
              <a:buNone/>
            </a:pPr>
            <a:r>
              <a:rPr lang="en-US" sz="1400" dirty="0" smtClean="0">
                <a:solidFill>
                  <a:srgbClr val="0070C0"/>
                </a:solidFill>
              </a:rPr>
              <a:t>from </a:t>
            </a:r>
            <a:r>
              <a:rPr lang="en-US" sz="1400" dirty="0" err="1" smtClean="0">
                <a:solidFill>
                  <a:srgbClr val="0070C0"/>
                </a:solidFill>
              </a:rPr>
              <a:t>sklearn.model_selection</a:t>
            </a:r>
            <a:r>
              <a:rPr lang="en-US" sz="1400" dirty="0" smtClean="0">
                <a:solidFill>
                  <a:srgbClr val="0070C0"/>
                </a:solidFill>
              </a:rPr>
              <a:t> import </a:t>
            </a:r>
            <a:r>
              <a:rPr lang="en-US" sz="1400" dirty="0" err="1" smtClean="0">
                <a:solidFill>
                  <a:srgbClr val="0070C0"/>
                </a:solidFill>
              </a:rPr>
              <a:t>cross_val_score</a:t>
            </a:r>
            <a:endParaRPr lang="en-US" sz="1400" dirty="0" smtClean="0">
              <a:solidFill>
                <a:srgbClr val="0070C0"/>
              </a:solidFill>
            </a:endParaRPr>
          </a:p>
          <a:p>
            <a:pPr marL="0" indent="0">
              <a:buNone/>
            </a:pPr>
            <a:r>
              <a:rPr lang="en-US" sz="1400" dirty="0" smtClean="0">
                <a:solidFill>
                  <a:srgbClr val="0070C0"/>
                </a:solidFill>
              </a:rPr>
              <a:t>from </a:t>
            </a:r>
            <a:r>
              <a:rPr lang="en-US" sz="1400" dirty="0" err="1" smtClean="0">
                <a:solidFill>
                  <a:srgbClr val="0070C0"/>
                </a:solidFill>
              </a:rPr>
              <a:t>sklearn.metrics</a:t>
            </a:r>
            <a:r>
              <a:rPr lang="en-US" sz="1400" dirty="0" smtClean="0">
                <a:solidFill>
                  <a:srgbClr val="0070C0"/>
                </a:solidFill>
              </a:rPr>
              <a:t> import </a:t>
            </a:r>
            <a:r>
              <a:rPr lang="en-US" sz="1400" dirty="0" err="1" smtClean="0">
                <a:solidFill>
                  <a:srgbClr val="0070C0"/>
                </a:solidFill>
              </a:rPr>
              <a:t>make_scorer</a:t>
            </a:r>
            <a:endParaRPr lang="en-US" sz="1400" dirty="0" smtClean="0">
              <a:solidFill>
                <a:srgbClr val="0070C0"/>
              </a:solidFill>
            </a:endParaRPr>
          </a:p>
          <a:p>
            <a:pPr marL="0" indent="0">
              <a:buNone/>
            </a:pPr>
            <a:endParaRPr lang="en-US" sz="1400" dirty="0" smtClean="0">
              <a:solidFill>
                <a:srgbClr val="0070C0"/>
              </a:solidFill>
            </a:endParaRPr>
          </a:p>
          <a:p>
            <a:pPr marL="0" indent="0">
              <a:buNone/>
            </a:pPr>
            <a:r>
              <a:rPr lang="en-US" sz="1400" dirty="0" smtClean="0">
                <a:solidFill>
                  <a:srgbClr val="0070C0"/>
                </a:solidFill>
              </a:rPr>
              <a:t>from </a:t>
            </a:r>
            <a:r>
              <a:rPr lang="en-US" sz="1400" dirty="0" err="1" smtClean="0">
                <a:solidFill>
                  <a:srgbClr val="0070C0"/>
                </a:solidFill>
              </a:rPr>
              <a:t>sklearn.ensemble</a:t>
            </a:r>
            <a:r>
              <a:rPr lang="en-US" sz="1400" dirty="0" smtClean="0">
                <a:solidFill>
                  <a:srgbClr val="0070C0"/>
                </a:solidFill>
              </a:rPr>
              <a:t> import </a:t>
            </a:r>
            <a:r>
              <a:rPr lang="en-US" sz="1400" dirty="0" err="1" smtClean="0">
                <a:solidFill>
                  <a:srgbClr val="0070C0"/>
                </a:solidFill>
              </a:rPr>
              <a:t>RandomForestRegressor</a:t>
            </a:r>
            <a:endParaRPr lang="en-US" sz="1400" dirty="0" smtClean="0">
              <a:solidFill>
                <a:srgbClr val="0070C0"/>
              </a:solidFill>
            </a:endParaRPr>
          </a:p>
          <a:p>
            <a:pPr marL="0" indent="0">
              <a:buNone/>
            </a:pPr>
            <a:r>
              <a:rPr lang="en-US" sz="1400" dirty="0" smtClean="0">
                <a:solidFill>
                  <a:srgbClr val="0070C0"/>
                </a:solidFill>
              </a:rPr>
              <a:t>import </a:t>
            </a:r>
            <a:r>
              <a:rPr lang="en-US" sz="1400" dirty="0" err="1" smtClean="0">
                <a:solidFill>
                  <a:srgbClr val="0070C0"/>
                </a:solidFill>
              </a:rPr>
              <a:t>xgboost</a:t>
            </a:r>
            <a:r>
              <a:rPr lang="en-US" sz="1400" dirty="0" smtClean="0">
                <a:solidFill>
                  <a:srgbClr val="0070C0"/>
                </a:solidFill>
              </a:rPr>
              <a:t> as </a:t>
            </a:r>
            <a:r>
              <a:rPr lang="en-US" sz="1400" dirty="0" err="1" smtClean="0">
                <a:solidFill>
                  <a:srgbClr val="0070C0"/>
                </a:solidFill>
              </a:rPr>
              <a:t>xgb</a:t>
            </a:r>
            <a:endParaRPr lang="en-US" sz="1400" dirty="0" smtClean="0">
              <a:solidFill>
                <a:srgbClr val="0070C0"/>
              </a:solidFill>
            </a:endParaRPr>
          </a:p>
          <a:p>
            <a:pPr marL="0" indent="0">
              <a:buNone/>
            </a:pPr>
            <a:r>
              <a:rPr lang="en-US" sz="1400" dirty="0" smtClean="0">
                <a:solidFill>
                  <a:srgbClr val="0070C0"/>
                </a:solidFill>
              </a:rPr>
              <a:t>from </a:t>
            </a:r>
            <a:r>
              <a:rPr lang="en-US" sz="1400" dirty="0" err="1" smtClean="0">
                <a:solidFill>
                  <a:srgbClr val="0070C0"/>
                </a:solidFill>
              </a:rPr>
              <a:t>sklearn.preprocessing</a:t>
            </a:r>
            <a:r>
              <a:rPr lang="en-US" sz="1400" dirty="0" smtClean="0">
                <a:solidFill>
                  <a:srgbClr val="0070C0"/>
                </a:solidFill>
              </a:rPr>
              <a:t> import LabelEncoder</a:t>
            </a:r>
          </a:p>
          <a:p>
            <a:pPr marL="0" indent="0">
              <a:buNone/>
            </a:pPr>
            <a:r>
              <a:rPr lang="en-US" sz="1400" dirty="0" smtClean="0">
                <a:solidFill>
                  <a:srgbClr val="0070C0"/>
                </a:solidFill>
              </a:rPr>
              <a:t>%</a:t>
            </a:r>
            <a:r>
              <a:rPr lang="en-US" sz="1400" dirty="0" err="1" smtClean="0">
                <a:solidFill>
                  <a:srgbClr val="0070C0"/>
                </a:solidFill>
              </a:rPr>
              <a:t>matplotlib</a:t>
            </a:r>
            <a:r>
              <a:rPr lang="en-US" sz="1400" dirty="0" smtClean="0">
                <a:solidFill>
                  <a:srgbClr val="0070C0"/>
                </a:solidFill>
              </a:rPr>
              <a:t> inline</a:t>
            </a:r>
            <a:endParaRPr lang="en-US" sz="1400" dirty="0">
              <a:solidFill>
                <a:srgbClr val="0070C0"/>
              </a:solidFill>
            </a:endParaRPr>
          </a:p>
        </p:txBody>
      </p:sp>
    </p:spTree>
    <p:extLst>
      <p:ext uri="{BB962C8B-B14F-4D97-AF65-F5344CB8AC3E}">
        <p14:creationId xmlns:p14="http://schemas.microsoft.com/office/powerpoint/2010/main" val="173437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pPr algn="ctr"/>
            <a:r>
              <a:rPr lang="en-US" b="1" dirty="0"/>
              <a:t>Data Loading</a:t>
            </a:r>
            <a:endParaRPr lang="en-US" dirty="0"/>
          </a:p>
        </p:txBody>
      </p:sp>
      <p:sp>
        <p:nvSpPr>
          <p:cNvPr id="3" name="Content Placeholder 2"/>
          <p:cNvSpPr>
            <a:spLocks noGrp="1"/>
          </p:cNvSpPr>
          <p:nvPr>
            <p:ph idx="1"/>
          </p:nvPr>
        </p:nvSpPr>
        <p:spPr>
          <a:xfrm>
            <a:off x="838200" y="1825625"/>
            <a:ext cx="10515600" cy="1805849"/>
          </a:xfrm>
        </p:spPr>
        <p:txBody>
          <a:bodyPr/>
          <a:lstStyle/>
          <a:p>
            <a:r>
              <a:rPr lang="en-US" dirty="0"/>
              <a:t>Load the </a:t>
            </a:r>
            <a:r>
              <a:rPr lang="en-US" dirty="0" smtClean="0"/>
              <a:t>property </a:t>
            </a:r>
            <a:r>
              <a:rPr lang="en-US" dirty="0"/>
              <a:t>inspection dataset. The dataset have 33 properties which are both numerical and categorical data, column names are not clearly explaining the </a:t>
            </a:r>
            <a:r>
              <a:rPr lang="en-US" dirty="0" smtClean="0"/>
              <a:t>property. </a:t>
            </a:r>
            <a:r>
              <a:rPr lang="en-US" dirty="0"/>
              <a:t>Considering this has </a:t>
            </a:r>
            <a:r>
              <a:rPr lang="en-US" dirty="0" smtClean="0"/>
              <a:t>unlabeled </a:t>
            </a:r>
            <a:r>
              <a:rPr lang="en-US" dirty="0"/>
              <a:t>data. Applying feature selection is difficult on </a:t>
            </a:r>
            <a:r>
              <a:rPr lang="en-US" dirty="0" smtClean="0"/>
              <a:t>unlabeled </a:t>
            </a:r>
            <a:r>
              <a:rPr lang="en-US" dirty="0"/>
              <a:t>data.</a:t>
            </a:r>
          </a:p>
        </p:txBody>
      </p:sp>
      <p:pic>
        <p:nvPicPr>
          <p:cNvPr id="4" name="Picture 3"/>
          <p:cNvPicPr>
            <a:picLocks noChangeAspect="1"/>
          </p:cNvPicPr>
          <p:nvPr/>
        </p:nvPicPr>
        <p:blipFill>
          <a:blip r:embed="rId2"/>
          <a:stretch>
            <a:fillRect/>
          </a:stretch>
        </p:blipFill>
        <p:spPr>
          <a:xfrm>
            <a:off x="274320" y="4072435"/>
            <a:ext cx="3278777" cy="899751"/>
          </a:xfrm>
          <a:prstGeom prst="rect">
            <a:avLst/>
          </a:prstGeom>
        </p:spPr>
      </p:pic>
      <p:pic>
        <p:nvPicPr>
          <p:cNvPr id="5" name="Picture 4"/>
          <p:cNvPicPr>
            <a:picLocks noChangeAspect="1"/>
          </p:cNvPicPr>
          <p:nvPr/>
        </p:nvPicPr>
        <p:blipFill>
          <a:blip r:embed="rId3"/>
          <a:stretch>
            <a:fillRect/>
          </a:stretch>
        </p:blipFill>
        <p:spPr>
          <a:xfrm>
            <a:off x="3774486" y="3501529"/>
            <a:ext cx="8143875" cy="2676525"/>
          </a:xfrm>
          <a:prstGeom prst="rect">
            <a:avLst/>
          </a:prstGeom>
        </p:spPr>
      </p:pic>
    </p:spTree>
    <p:extLst>
      <p:ext uri="{BB962C8B-B14F-4D97-AF65-F5344CB8AC3E}">
        <p14:creationId xmlns:p14="http://schemas.microsoft.com/office/powerpoint/2010/main" val="1921517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pPr algn="ctr"/>
            <a:r>
              <a:rPr lang="en-US" b="1" dirty="0" smtClean="0"/>
              <a:t>Data Manipulation and Feature Selection</a:t>
            </a:r>
            <a:endParaRPr lang="en-US" b="1" dirty="0"/>
          </a:p>
        </p:txBody>
      </p:sp>
      <p:sp>
        <p:nvSpPr>
          <p:cNvPr id="3" name="Content Placeholder 2"/>
          <p:cNvSpPr>
            <a:spLocks noGrp="1"/>
          </p:cNvSpPr>
          <p:nvPr>
            <p:ph idx="1"/>
          </p:nvPr>
        </p:nvSpPr>
        <p:spPr>
          <a:xfrm>
            <a:off x="838200" y="1454882"/>
            <a:ext cx="5170714" cy="791929"/>
          </a:xfrm>
        </p:spPr>
        <p:txBody>
          <a:bodyPr>
            <a:normAutofit lnSpcReduction="10000"/>
          </a:bodyPr>
          <a:lstStyle/>
          <a:p>
            <a:r>
              <a:rPr lang="en-US" sz="1800" dirty="0" smtClean="0"/>
              <a:t>Below </a:t>
            </a:r>
            <a:r>
              <a:rPr lang="en-US" sz="1800" dirty="0"/>
              <a:t>are the column names of this </a:t>
            </a:r>
            <a:r>
              <a:rPr lang="en-US" sz="1800" dirty="0" smtClean="0"/>
              <a:t>dataset, which exclude </a:t>
            </a:r>
            <a:r>
              <a:rPr lang="en-US" sz="1800" dirty="0"/>
              <a:t>Id column, as it just represents the row count.</a:t>
            </a:r>
          </a:p>
        </p:txBody>
      </p:sp>
      <p:pic>
        <p:nvPicPr>
          <p:cNvPr id="4" name="Picture 3"/>
          <p:cNvPicPr>
            <a:picLocks noChangeAspect="1"/>
          </p:cNvPicPr>
          <p:nvPr/>
        </p:nvPicPr>
        <p:blipFill>
          <a:blip r:embed="rId2"/>
          <a:stretch>
            <a:fillRect/>
          </a:stretch>
        </p:blipFill>
        <p:spPr>
          <a:xfrm>
            <a:off x="917798" y="2499900"/>
            <a:ext cx="5091116" cy="1432019"/>
          </a:xfrm>
          <a:prstGeom prst="rect">
            <a:avLst/>
          </a:prstGeom>
        </p:spPr>
      </p:pic>
      <p:sp>
        <p:nvSpPr>
          <p:cNvPr id="5" name="TextBox 4"/>
          <p:cNvSpPr txBox="1"/>
          <p:nvPr/>
        </p:nvSpPr>
        <p:spPr>
          <a:xfrm>
            <a:off x="6297246" y="1328374"/>
            <a:ext cx="54590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Info </a:t>
            </a:r>
            <a:r>
              <a:rPr lang="en-US" dirty="0" smtClean="0"/>
              <a:t>method briefs </a:t>
            </a:r>
            <a:r>
              <a:rPr lang="en-US" dirty="0"/>
              <a:t>the records count, data type</a:t>
            </a:r>
            <a:r>
              <a:rPr lang="en-US" dirty="0" smtClean="0"/>
              <a:t>. </a:t>
            </a:r>
            <a:r>
              <a:rPr lang="en-US" dirty="0"/>
              <a:t>It also gives us the each data type count at the end of the output.</a:t>
            </a:r>
          </a:p>
        </p:txBody>
      </p:sp>
      <p:pic>
        <p:nvPicPr>
          <p:cNvPr id="6" name="Picture 5"/>
          <p:cNvPicPr>
            <a:picLocks noChangeAspect="1"/>
          </p:cNvPicPr>
          <p:nvPr/>
        </p:nvPicPr>
        <p:blipFill>
          <a:blip r:embed="rId3"/>
          <a:stretch>
            <a:fillRect/>
          </a:stretch>
        </p:blipFill>
        <p:spPr>
          <a:xfrm>
            <a:off x="6536838" y="2286854"/>
            <a:ext cx="2894546" cy="4362990"/>
          </a:xfrm>
          <a:prstGeom prst="rect">
            <a:avLst/>
          </a:prstGeom>
        </p:spPr>
      </p:pic>
      <p:pic>
        <p:nvPicPr>
          <p:cNvPr id="7" name="Picture 6"/>
          <p:cNvPicPr>
            <a:picLocks noChangeAspect="1"/>
          </p:cNvPicPr>
          <p:nvPr/>
        </p:nvPicPr>
        <p:blipFill>
          <a:blip r:embed="rId4"/>
          <a:stretch>
            <a:fillRect/>
          </a:stretch>
        </p:blipFill>
        <p:spPr>
          <a:xfrm>
            <a:off x="9431384" y="2651754"/>
            <a:ext cx="2601750" cy="457200"/>
          </a:xfrm>
          <a:prstGeom prst="rect">
            <a:avLst/>
          </a:prstGeom>
        </p:spPr>
      </p:pic>
    </p:spTree>
    <p:extLst>
      <p:ext uri="{BB962C8B-B14F-4D97-AF65-F5344CB8AC3E}">
        <p14:creationId xmlns:p14="http://schemas.microsoft.com/office/powerpoint/2010/main" val="421724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339635"/>
            <a:ext cx="5719354" cy="1042442"/>
          </a:xfrm>
        </p:spPr>
        <p:txBody>
          <a:bodyPr>
            <a:normAutofit/>
          </a:bodyPr>
          <a:lstStyle/>
          <a:p>
            <a:endParaRPr lang="en-US" sz="1800" dirty="0"/>
          </a:p>
          <a:p>
            <a:r>
              <a:rPr lang="en-US" sz="1800" dirty="0"/>
              <a:t>describe method gives the </a:t>
            </a:r>
            <a:r>
              <a:rPr lang="en-US" sz="1800" dirty="0" err="1"/>
              <a:t>std</a:t>
            </a:r>
            <a:r>
              <a:rPr lang="en-US" sz="1800" dirty="0"/>
              <a:t>, min, mean, 25%, 50%, 75% and max values for all numerical data.</a:t>
            </a:r>
          </a:p>
        </p:txBody>
      </p:sp>
      <p:pic>
        <p:nvPicPr>
          <p:cNvPr id="4" name="Picture 3"/>
          <p:cNvPicPr>
            <a:picLocks noChangeAspect="1"/>
          </p:cNvPicPr>
          <p:nvPr/>
        </p:nvPicPr>
        <p:blipFill>
          <a:blip r:embed="rId2"/>
          <a:stretch>
            <a:fillRect/>
          </a:stretch>
        </p:blipFill>
        <p:spPr>
          <a:xfrm>
            <a:off x="212948" y="1644321"/>
            <a:ext cx="8181975" cy="2447925"/>
          </a:xfrm>
          <a:prstGeom prst="rect">
            <a:avLst/>
          </a:prstGeom>
        </p:spPr>
      </p:pic>
      <p:sp>
        <p:nvSpPr>
          <p:cNvPr id="5" name="TextBox 4"/>
          <p:cNvSpPr txBox="1"/>
          <p:nvPr/>
        </p:nvSpPr>
        <p:spPr>
          <a:xfrm>
            <a:off x="6688183" y="676190"/>
            <a:ext cx="496388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Checking for null values in the dataset and below code shows there are no null values.</a:t>
            </a:r>
          </a:p>
        </p:txBody>
      </p:sp>
      <p:pic>
        <p:nvPicPr>
          <p:cNvPr id="6" name="Picture 5"/>
          <p:cNvPicPr>
            <a:picLocks noChangeAspect="1"/>
          </p:cNvPicPr>
          <p:nvPr/>
        </p:nvPicPr>
        <p:blipFill>
          <a:blip r:embed="rId3"/>
          <a:stretch>
            <a:fillRect/>
          </a:stretch>
        </p:blipFill>
        <p:spPr>
          <a:xfrm>
            <a:off x="9048069" y="1530021"/>
            <a:ext cx="1933575" cy="5124450"/>
          </a:xfrm>
          <a:prstGeom prst="rect">
            <a:avLst/>
          </a:prstGeom>
        </p:spPr>
      </p:pic>
    </p:spTree>
    <p:extLst>
      <p:ext uri="{BB962C8B-B14F-4D97-AF65-F5344CB8AC3E}">
        <p14:creationId xmlns:p14="http://schemas.microsoft.com/office/powerpoint/2010/main" val="409459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825626"/>
            <a:ext cx="10330543" cy="564878"/>
          </a:xfrm>
        </p:spPr>
        <p:txBody>
          <a:bodyPr/>
          <a:lstStyle/>
          <a:p>
            <a:r>
              <a:rPr lang="en-US" sz="1800" dirty="0"/>
              <a:t>Drop the Id column, it is a rows count which is not required </a:t>
            </a:r>
            <a:r>
              <a:rPr lang="en-US" sz="1800" dirty="0" smtClean="0"/>
              <a:t>in this analysis.</a:t>
            </a:r>
          </a:p>
          <a:p>
            <a:endParaRPr lang="en-US" dirty="0"/>
          </a:p>
        </p:txBody>
      </p:sp>
      <p:pic>
        <p:nvPicPr>
          <p:cNvPr id="5" name="Picture 4"/>
          <p:cNvPicPr>
            <a:picLocks noChangeAspect="1"/>
          </p:cNvPicPr>
          <p:nvPr/>
        </p:nvPicPr>
        <p:blipFill>
          <a:blip r:embed="rId2"/>
          <a:stretch>
            <a:fillRect/>
          </a:stretch>
        </p:blipFill>
        <p:spPr>
          <a:xfrm>
            <a:off x="2495006" y="2563994"/>
            <a:ext cx="4983480" cy="845412"/>
          </a:xfrm>
          <a:prstGeom prst="rect">
            <a:avLst/>
          </a:prstGeom>
        </p:spPr>
      </p:pic>
      <p:sp>
        <p:nvSpPr>
          <p:cNvPr id="6" name="TextBox 5"/>
          <p:cNvSpPr txBox="1"/>
          <p:nvPr/>
        </p:nvSpPr>
        <p:spPr>
          <a:xfrm>
            <a:off x="838200" y="4532811"/>
            <a:ext cx="993865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Plot the heatmap to check the correlation between the properties.</a:t>
            </a:r>
          </a:p>
        </p:txBody>
      </p:sp>
      <p:sp>
        <p:nvSpPr>
          <p:cNvPr id="2" name="TextBox 1"/>
          <p:cNvSpPr txBox="1"/>
          <p:nvPr/>
        </p:nvSpPr>
        <p:spPr>
          <a:xfrm>
            <a:off x="838199" y="5172891"/>
            <a:ext cx="10121538" cy="147732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With reference to </a:t>
            </a:r>
            <a:r>
              <a:rPr lang="en-US" dirty="0" smtClean="0"/>
              <a:t>below </a:t>
            </a:r>
            <a:r>
              <a:rPr lang="en-US" dirty="0"/>
              <a:t>heat map, following are the </a:t>
            </a:r>
            <a:r>
              <a:rPr lang="en-US" dirty="0" smtClean="0"/>
              <a:t>observations </a:t>
            </a:r>
            <a:r>
              <a:rPr lang="en-US" dirty="0"/>
              <a:t>noticed. 1) T2_v6 and T2_V14 are high positively correlated to each other. 2) T2_V15 and T1_V13 are </a:t>
            </a:r>
            <a:r>
              <a:rPr lang="en-US" dirty="0" smtClean="0"/>
              <a:t>slightly </a:t>
            </a:r>
            <a:r>
              <a:rPr lang="en-US" dirty="0"/>
              <a:t>negatively correlated. 3) T2_V4 and T2_V14 are strongly negatively correlated.</a:t>
            </a:r>
          </a:p>
          <a:p>
            <a:endParaRPr lang="en-US" dirty="0"/>
          </a:p>
        </p:txBody>
      </p:sp>
    </p:spTree>
    <p:extLst>
      <p:ext uri="{BB962C8B-B14F-4D97-AF65-F5344CB8AC3E}">
        <p14:creationId xmlns:p14="http://schemas.microsoft.com/office/powerpoint/2010/main" val="1179428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23" y="0"/>
            <a:ext cx="9603049" cy="6858000"/>
          </a:xfrm>
          <a:prstGeom prst="rect">
            <a:avLst/>
          </a:prstGeom>
        </p:spPr>
      </p:pic>
    </p:spTree>
    <p:extLst>
      <p:ext uri="{BB962C8B-B14F-4D97-AF65-F5344CB8AC3E}">
        <p14:creationId xmlns:p14="http://schemas.microsoft.com/office/powerpoint/2010/main" val="193218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287383"/>
            <a:ext cx="11181806" cy="1200329"/>
          </a:xfrm>
          <a:prstGeom prst="rect">
            <a:avLst/>
          </a:prstGeom>
          <a:noFill/>
        </p:spPr>
        <p:txBody>
          <a:bodyPr wrap="square" rtlCol="0">
            <a:spAutoFit/>
          </a:bodyPr>
          <a:lstStyle/>
          <a:p>
            <a:endParaRPr lang="en-US" dirty="0"/>
          </a:p>
          <a:p>
            <a:r>
              <a:rPr lang="en-US" dirty="0"/>
              <a:t>Target variable "Hazard" values are highly spread in the range from 1 to 4. Around 25000 rows are having Hazard value "1" and the numbers are quiet big. There is higher chance the prediction will not be proper, because the data is right skewed. One option is to normalize the values of "Hazard</a:t>
            </a:r>
            <a:r>
              <a:rPr lang="en-US" dirty="0" smtClean="0"/>
              <a:t>".</a:t>
            </a:r>
            <a:endParaRPr lang="en-US" dirty="0"/>
          </a:p>
        </p:txBody>
      </p:sp>
      <p:pic>
        <p:nvPicPr>
          <p:cNvPr id="3" name="Picture 2"/>
          <p:cNvPicPr>
            <a:picLocks noChangeAspect="1"/>
          </p:cNvPicPr>
          <p:nvPr/>
        </p:nvPicPr>
        <p:blipFill>
          <a:blip r:embed="rId2"/>
          <a:stretch>
            <a:fillRect/>
          </a:stretch>
        </p:blipFill>
        <p:spPr>
          <a:xfrm>
            <a:off x="2886891" y="1669732"/>
            <a:ext cx="4302579" cy="7730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63" y="2717075"/>
            <a:ext cx="7432766" cy="3853542"/>
          </a:xfrm>
          <a:prstGeom prst="rect">
            <a:avLst/>
          </a:prstGeom>
        </p:spPr>
      </p:pic>
    </p:spTree>
    <p:extLst>
      <p:ext uri="{BB962C8B-B14F-4D97-AF65-F5344CB8AC3E}">
        <p14:creationId xmlns:p14="http://schemas.microsoft.com/office/powerpoint/2010/main" val="1939183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733</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 Neue</vt:lpstr>
      <vt:lpstr>inherit</vt:lpstr>
      <vt:lpstr>Office Theme</vt:lpstr>
      <vt:lpstr>Property Inspection</vt:lpstr>
      <vt:lpstr>Introduction</vt:lpstr>
      <vt:lpstr>Import Packages</vt:lpstr>
      <vt:lpstr>Data Loading</vt:lpstr>
      <vt:lpstr>Data Manipulation and 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Inspection</dc:title>
  <dc:creator>Kakaraparthy, Chaitanyakumar</dc:creator>
  <cp:lastModifiedBy>Kakaraparthy, Chaitanyakumar</cp:lastModifiedBy>
  <cp:revision>42</cp:revision>
  <dcterms:created xsi:type="dcterms:W3CDTF">2020-01-05T13:15:13Z</dcterms:created>
  <dcterms:modified xsi:type="dcterms:W3CDTF">2020-01-28T07:10:39Z</dcterms:modified>
</cp:coreProperties>
</file>