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94" r:id="rId6"/>
    <p:sldId id="260" r:id="rId7"/>
    <p:sldId id="269" r:id="rId8"/>
    <p:sldId id="292" r:id="rId9"/>
    <p:sldId id="291" r:id="rId10"/>
    <p:sldId id="293" r:id="rId11"/>
    <p:sldId id="295" r:id="rId12"/>
    <p:sldId id="296" r:id="rId13"/>
    <p:sldId id="297" r:id="rId14"/>
    <p:sldId id="298" r:id="rId15"/>
    <p:sldId id="299" r:id="rId16"/>
    <p:sldId id="300" r:id="rId17"/>
    <p:sldId id="301" r:id="rId18"/>
    <p:sldId id="302" r:id="rId19"/>
    <p:sldId id="303" r:id="rId20"/>
    <p:sldId id="304" r:id="rId21"/>
    <p:sldId id="305" r:id="rId22"/>
    <p:sldId id="290"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p:scale>
          <a:sx n="53" d="100"/>
          <a:sy n="53" d="100"/>
        </p:scale>
        <p:origin x="-1806" y="-606"/>
      </p:cViewPr>
      <p:guideLst>
        <p:guide orient="horz" pos="3072"/>
        <p:guide pos="4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4294967295"/>
          </p:nvPr>
        </p:nvSpPr>
        <p:spPr>
          <a:xfrm>
            <a:off x="863600" y="6629400"/>
            <a:ext cx="10744200" cy="2481263"/>
          </a:xfrm>
          <a:prstGeom prst="rect">
            <a:avLst/>
          </a:prstGeom>
        </p:spPr>
        <p:txBody>
          <a:bodyPr>
            <a:normAutofit/>
          </a:bodyPr>
          <a:lstStyle/>
          <a:p>
            <a:pPr marL="0" indent="0" algn="ctr">
              <a:buNone/>
              <a:defRPr sz="3600">
                <a:latin typeface="Arial"/>
                <a:ea typeface="Arial"/>
                <a:cs typeface="Arial"/>
                <a:sym typeface="Arial"/>
              </a:defRPr>
            </a:pPr>
            <a:r>
              <a:rPr lang="en-US" dirty="0" smtClean="0"/>
              <a:t>Car Sales Analysis</a:t>
            </a:r>
            <a:endParaRPr dirty="0"/>
          </a:p>
          <a:p>
            <a:pPr algn="ctr">
              <a:defRPr>
                <a:latin typeface="Arial"/>
                <a:ea typeface="Arial"/>
                <a:cs typeface="Arial"/>
                <a:sym typeface="Arial"/>
              </a:defRPr>
            </a:pPr>
            <a:r>
              <a:rPr lang="en-US" dirty="0" smtClean="0"/>
              <a:t>B</a:t>
            </a:r>
            <a:r>
              <a:rPr dirty="0" smtClean="0"/>
              <a:t>y</a:t>
            </a:r>
            <a:r>
              <a:rPr lang="en-US" dirty="0"/>
              <a:t> </a:t>
            </a:r>
            <a:r>
              <a:rPr lang="en-US" dirty="0" err="1" smtClean="0"/>
              <a:t>Chaitanya</a:t>
            </a:r>
            <a:endParaRPr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368800" y="1600200"/>
            <a:ext cx="3810000" cy="3810000"/>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4000" b="1" dirty="0">
                <a:solidFill>
                  <a:srgbClr val="FF0000"/>
                </a:solidFill>
              </a:rPr>
              <a:t>Which </a:t>
            </a:r>
            <a:r>
              <a:rPr lang="en-US" sz="4000" b="1" dirty="0" smtClean="0">
                <a:solidFill>
                  <a:srgbClr val="FF0000"/>
                </a:solidFill>
              </a:rPr>
              <a:t>body and drive </a:t>
            </a:r>
            <a:r>
              <a:rPr lang="en-US" sz="4000" b="1" dirty="0">
                <a:solidFill>
                  <a:srgbClr val="FF0000"/>
                </a:solidFill>
              </a:rPr>
              <a:t>type </a:t>
            </a:r>
            <a:r>
              <a:rPr lang="en-US" sz="4000" b="1" dirty="0" smtClean="0">
                <a:solidFill>
                  <a:srgbClr val="FF0000"/>
                </a:solidFill>
              </a:rPr>
              <a:t>are sold most?</a:t>
            </a:r>
            <a:r>
              <a:rPr lang="en-US" b="1" dirty="0"/>
              <a:t/>
            </a:r>
            <a:br>
              <a:rPr lang="en-US" b="1" dirty="0"/>
            </a:br>
            <a:endParaRPr dirty="0"/>
          </a:p>
        </p:txBody>
      </p:sp>
      <p:graphicFrame>
        <p:nvGraphicFramePr>
          <p:cNvPr id="2" name="Table 1"/>
          <p:cNvGraphicFramePr>
            <a:graphicFrameLocks noGrp="1"/>
          </p:cNvGraphicFramePr>
          <p:nvPr>
            <p:extLst>
              <p:ext uri="{D42A27DB-BD31-4B8C-83A1-F6EECF244321}">
                <p14:modId xmlns="" xmlns:p14="http://schemas.microsoft.com/office/powerpoint/2010/main" val="306010715"/>
              </p:ext>
            </p:extLst>
          </p:nvPr>
        </p:nvGraphicFramePr>
        <p:xfrm>
          <a:off x="558800" y="2590800"/>
          <a:ext cx="11963400" cy="6553200"/>
        </p:xfrm>
        <a:graphic>
          <a:graphicData uri="http://schemas.openxmlformats.org/drawingml/2006/table">
            <a:tbl>
              <a:tblPr firstRow="1" bandRow="1">
                <a:tableStyleId>{5940675A-B579-460E-94D1-54222C63F5DA}</a:tableStyleId>
              </a:tblPr>
              <a:tblGrid>
                <a:gridCol w="7924800"/>
                <a:gridCol w="4038600"/>
              </a:tblGrid>
              <a:tr h="6553200">
                <a:tc>
                  <a:txBody>
                    <a:bodyPr/>
                    <a:lstStyle/>
                    <a:p>
                      <a:endParaRPr lang="en-US" dirty="0"/>
                    </a:p>
                  </a:txBody>
                  <a:tcPr/>
                </a:tc>
                <a:tc>
                  <a:txBody>
                    <a:bodyPr/>
                    <a:lstStyle/>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a:t>
                      </a:r>
                      <a:r>
                        <a:rPr lang="en-US" sz="1800" b="1" i="0" u="none" strike="noStrike" cap="none" spc="0" baseline="0" dirty="0" smtClean="0">
                          <a:ln>
                            <a:noFill/>
                          </a:ln>
                          <a:solidFill>
                            <a:schemeClr val="tx1"/>
                          </a:solidFill>
                          <a:effectLst/>
                          <a:uFillTx/>
                          <a:latin typeface="+mn-lt"/>
                          <a:ea typeface="+mn-ea"/>
                          <a:cs typeface="+mn-cs"/>
                          <a:sym typeface="Palatino"/>
                        </a:rPr>
                        <a:t>Front</a:t>
                      </a:r>
                      <a:r>
                        <a:rPr lang="en-US" sz="1800" b="0" i="0" u="none" strike="noStrike" cap="none" spc="0" baseline="0" dirty="0" smtClean="0">
                          <a:ln>
                            <a:noFill/>
                          </a:ln>
                          <a:solidFill>
                            <a:schemeClr val="tx1"/>
                          </a:solidFill>
                          <a:effectLst/>
                          <a:uFillTx/>
                          <a:latin typeface="+mn-lt"/>
                          <a:ea typeface="+mn-ea"/>
                          <a:cs typeface="+mn-cs"/>
                          <a:sym typeface="Palatino"/>
                        </a:rPr>
                        <a:t>" wheel drive cars are the top most cars in all body type except in "</a:t>
                      </a:r>
                      <a:r>
                        <a:rPr lang="en-US" sz="1800" b="1" i="0" u="none" strike="noStrike" cap="none" spc="0" baseline="0" dirty="0" smtClean="0">
                          <a:ln>
                            <a:noFill/>
                          </a:ln>
                          <a:solidFill>
                            <a:schemeClr val="tx1"/>
                          </a:solidFill>
                          <a:effectLst/>
                          <a:uFillTx/>
                          <a:latin typeface="+mn-lt"/>
                          <a:ea typeface="+mn-ea"/>
                          <a:cs typeface="+mn-cs"/>
                          <a:sym typeface="Palatino"/>
                        </a:rPr>
                        <a:t>Crossover</a:t>
                      </a:r>
                      <a:r>
                        <a:rPr lang="en-US" sz="1800" b="0" i="0" u="none" strike="noStrike" cap="none" spc="0" baseline="0" dirty="0" smtClean="0">
                          <a:ln>
                            <a:noFill/>
                          </a:ln>
                          <a:solidFill>
                            <a:schemeClr val="tx1"/>
                          </a:solidFill>
                          <a:effectLst/>
                          <a:uFillTx/>
                          <a:latin typeface="+mn-lt"/>
                          <a:ea typeface="+mn-ea"/>
                          <a:cs typeface="+mn-cs"/>
                          <a:sym typeface="Palatino"/>
                        </a:rPr>
                        <a:t>" body type.</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In "</a:t>
                      </a:r>
                      <a:r>
                        <a:rPr lang="en-US" sz="1800" b="1" i="0" u="none" strike="noStrike" cap="none" spc="0" baseline="0" dirty="0" smtClean="0">
                          <a:ln>
                            <a:noFill/>
                          </a:ln>
                          <a:solidFill>
                            <a:schemeClr val="tx1"/>
                          </a:solidFill>
                          <a:effectLst/>
                          <a:uFillTx/>
                          <a:latin typeface="+mn-lt"/>
                          <a:ea typeface="+mn-ea"/>
                          <a:cs typeface="+mn-cs"/>
                          <a:sym typeface="Palatino"/>
                        </a:rPr>
                        <a:t>Crossover</a:t>
                      </a:r>
                      <a:r>
                        <a:rPr lang="en-US" sz="1800" b="0" i="0" u="none" strike="noStrike" cap="none" spc="0" baseline="0" dirty="0" smtClean="0">
                          <a:ln>
                            <a:noFill/>
                          </a:ln>
                          <a:solidFill>
                            <a:schemeClr val="tx1"/>
                          </a:solidFill>
                          <a:effectLst/>
                          <a:uFillTx/>
                          <a:latin typeface="+mn-lt"/>
                          <a:ea typeface="+mn-ea"/>
                          <a:cs typeface="+mn-cs"/>
                          <a:sym typeface="Palatino"/>
                        </a:rPr>
                        <a:t>" body type "</a:t>
                      </a:r>
                      <a:r>
                        <a:rPr lang="en-US" sz="1800" b="1" i="0" u="none" strike="noStrike" cap="none" spc="0" baseline="0" dirty="0" smtClean="0">
                          <a:ln>
                            <a:noFill/>
                          </a:ln>
                          <a:solidFill>
                            <a:schemeClr val="tx1"/>
                          </a:solidFill>
                          <a:effectLst/>
                          <a:uFillTx/>
                          <a:latin typeface="+mn-lt"/>
                          <a:ea typeface="+mn-ea"/>
                          <a:cs typeface="+mn-cs"/>
                          <a:sym typeface="Palatino"/>
                        </a:rPr>
                        <a:t>Full</a:t>
                      </a:r>
                      <a:r>
                        <a:rPr lang="en-US" sz="1800" b="0" i="0" u="none" strike="noStrike" cap="none" spc="0" baseline="0" dirty="0" smtClean="0">
                          <a:ln>
                            <a:noFill/>
                          </a:ln>
                          <a:solidFill>
                            <a:schemeClr val="tx1"/>
                          </a:solidFill>
                          <a:effectLst/>
                          <a:uFillTx/>
                          <a:latin typeface="+mn-lt"/>
                          <a:ea typeface="+mn-ea"/>
                          <a:cs typeface="+mn-cs"/>
                          <a:sym typeface="Palatino"/>
                        </a:rPr>
                        <a:t>" wheel drive cars are leading.</a:t>
                      </a:r>
                    </a:p>
                    <a:p>
                      <a:pPr algn="l"/>
                      <a:endParaRPr lang="en-US" dirty="0"/>
                    </a:p>
                  </a:txBody>
                  <a:tcPr/>
                </a:tc>
              </a:tr>
            </a:tbl>
          </a:graphicData>
        </a:graphic>
      </p:graphicFrame>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63600" y="2895600"/>
            <a:ext cx="7086600"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3600" b="1" dirty="0">
                <a:solidFill>
                  <a:srgbClr val="FF0000"/>
                </a:solidFill>
              </a:rPr>
              <a:t>Which price group are having more demand?</a:t>
            </a:r>
            <a:r>
              <a:rPr lang="en-US" sz="3600" b="1" dirty="0"/>
              <a:t/>
            </a:r>
            <a:br>
              <a:rPr lang="en-US" sz="3600" b="1" dirty="0"/>
            </a:br>
            <a:endParaRPr dirty="0"/>
          </a:p>
        </p:txBody>
      </p:sp>
      <p:graphicFrame>
        <p:nvGraphicFramePr>
          <p:cNvPr id="2" name="Table 1"/>
          <p:cNvGraphicFramePr>
            <a:graphicFrameLocks noGrp="1"/>
          </p:cNvGraphicFramePr>
          <p:nvPr>
            <p:extLst>
              <p:ext uri="{D42A27DB-BD31-4B8C-83A1-F6EECF244321}">
                <p14:modId xmlns="" xmlns:p14="http://schemas.microsoft.com/office/powerpoint/2010/main" val="2046031523"/>
              </p:ext>
            </p:extLst>
          </p:nvPr>
        </p:nvGraphicFramePr>
        <p:xfrm>
          <a:off x="558800" y="2590800"/>
          <a:ext cx="11963400" cy="6553200"/>
        </p:xfrm>
        <a:graphic>
          <a:graphicData uri="http://schemas.openxmlformats.org/drawingml/2006/table">
            <a:tbl>
              <a:tblPr firstRow="1" bandRow="1">
                <a:tableStyleId>{5940675A-B579-460E-94D1-54222C63F5DA}</a:tableStyleId>
              </a:tblPr>
              <a:tblGrid>
                <a:gridCol w="7924800"/>
                <a:gridCol w="4038600"/>
              </a:tblGrid>
              <a:tr h="6553200">
                <a:tc>
                  <a:txBody>
                    <a:bodyPr/>
                    <a:lstStyle/>
                    <a:p>
                      <a:endParaRPr lang="en-US" dirty="0"/>
                    </a:p>
                  </a:txBody>
                  <a:tcPr/>
                </a:tc>
                <a:tc>
                  <a:txBody>
                    <a:bodyPr/>
                    <a:lstStyle/>
                    <a:p>
                      <a:pPr algn="just"/>
                      <a:r>
                        <a:rPr lang="en-US" sz="2000" b="0" dirty="0" smtClean="0">
                          <a:effectLst/>
                        </a:rPr>
                        <a:t>From the above bar plot, we can say that approx. 75% of cars are sold at price range of "&lt;20K"</a:t>
                      </a:r>
                      <a:endParaRPr lang="en-US" sz="2000" b="0" i="0" u="none" strike="noStrike" cap="none" spc="0" baseline="0" dirty="0" smtClean="0">
                        <a:ln>
                          <a:noFill/>
                        </a:ln>
                        <a:solidFill>
                          <a:schemeClr val="tx1"/>
                        </a:solidFill>
                        <a:effectLst/>
                        <a:uFillTx/>
                        <a:latin typeface="+mn-lt"/>
                        <a:ea typeface="+mn-ea"/>
                        <a:cs typeface="+mn-cs"/>
                        <a:sym typeface="Palatino"/>
                      </a:endParaRPr>
                    </a:p>
                    <a:p>
                      <a:r>
                        <a:rPr lang="en-US" dirty="0" smtClean="0"/>
                        <a:t/>
                      </a:r>
                      <a:br>
                        <a:rPr lang="en-US" dirty="0" smtClean="0"/>
                      </a:br>
                      <a:endParaRPr lang="en-US" dirty="0"/>
                    </a:p>
                  </a:txBody>
                  <a:tcPr/>
                </a:tc>
              </a:tr>
            </a:tbl>
          </a:graphicData>
        </a:graphic>
      </p:graphicFrame>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7400" y="2971800"/>
            <a:ext cx="7315200"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244562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449024083"/>
              </p:ext>
            </p:extLst>
          </p:nvPr>
        </p:nvGraphicFramePr>
        <p:xfrm>
          <a:off x="558800" y="2590800"/>
          <a:ext cx="11963400" cy="6553200"/>
        </p:xfrm>
        <a:graphic>
          <a:graphicData uri="http://schemas.openxmlformats.org/drawingml/2006/table">
            <a:tbl>
              <a:tblPr firstRow="1" bandRow="1">
                <a:tableStyleId>{5940675A-B579-460E-94D1-54222C63F5DA}</a:tableStyleId>
              </a:tblPr>
              <a:tblGrid>
                <a:gridCol w="7924800"/>
                <a:gridCol w="4038600"/>
              </a:tblGrid>
              <a:tr h="6553200">
                <a:tc>
                  <a:txBody>
                    <a:bodyPr/>
                    <a:lstStyle/>
                    <a:p>
                      <a:endParaRPr lang="en-US" dirty="0"/>
                    </a:p>
                  </a:txBody>
                  <a:tcPr/>
                </a:tc>
                <a:tc>
                  <a:txBody>
                    <a:bodyPr/>
                    <a:lstStyle/>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We can say that most of the sold cars are </a:t>
                      </a:r>
                      <a:r>
                        <a:rPr lang="en-US" sz="1800" b="1" i="0" u="none" strike="noStrike" cap="none" spc="0" baseline="0" dirty="0" smtClean="0">
                          <a:ln>
                            <a:noFill/>
                          </a:ln>
                          <a:solidFill>
                            <a:schemeClr val="tx1"/>
                          </a:solidFill>
                          <a:effectLst/>
                          <a:uFillTx/>
                          <a:latin typeface="+mn-lt"/>
                          <a:ea typeface="+mn-ea"/>
                          <a:cs typeface="+mn-cs"/>
                          <a:sym typeface="Palatino"/>
                        </a:rPr>
                        <a:t>"&lt;20K</a:t>
                      </a:r>
                      <a:r>
                        <a:rPr lang="en-US" sz="1800" b="0" i="0" u="none" strike="noStrike" cap="none" spc="0" baseline="0" dirty="0" smtClean="0">
                          <a:ln>
                            <a:noFill/>
                          </a:ln>
                          <a:solidFill>
                            <a:schemeClr val="tx1"/>
                          </a:solidFill>
                          <a:effectLst/>
                          <a:uFillTx/>
                          <a:latin typeface="+mn-lt"/>
                          <a:ea typeface="+mn-ea"/>
                          <a:cs typeface="+mn-cs"/>
                          <a:sym typeface="Palatino"/>
                        </a:rPr>
                        <a:t>" price group.</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Body type "Sedan" will be the highly sold in all the car brands under </a:t>
                      </a:r>
                      <a:r>
                        <a:rPr lang="en-US" sz="1800" b="1" i="0" u="none" strike="noStrike" cap="none" spc="0" baseline="0" dirty="0" smtClean="0">
                          <a:ln>
                            <a:noFill/>
                          </a:ln>
                          <a:solidFill>
                            <a:schemeClr val="tx1"/>
                          </a:solidFill>
                          <a:effectLst/>
                          <a:uFillTx/>
                          <a:latin typeface="+mn-lt"/>
                          <a:ea typeface="+mn-ea"/>
                          <a:cs typeface="+mn-cs"/>
                          <a:sym typeface="Palatino"/>
                        </a:rPr>
                        <a:t>"&lt;20K</a:t>
                      </a:r>
                      <a:r>
                        <a:rPr lang="en-US" sz="1800" b="0" i="0" u="none" strike="noStrike" cap="none" spc="0" baseline="0" dirty="0" smtClean="0">
                          <a:ln>
                            <a:noFill/>
                          </a:ln>
                          <a:solidFill>
                            <a:schemeClr val="tx1"/>
                          </a:solidFill>
                          <a:effectLst/>
                          <a:uFillTx/>
                          <a:latin typeface="+mn-lt"/>
                          <a:ea typeface="+mn-ea"/>
                          <a:cs typeface="+mn-cs"/>
                          <a:sym typeface="Palatino"/>
                        </a:rPr>
                        <a:t>" price group.</a:t>
                      </a:r>
                    </a:p>
                    <a:p>
                      <a:pPr algn="l"/>
                      <a:endParaRPr lang="en-US" dirty="0"/>
                    </a:p>
                  </a:txBody>
                  <a:tcPr/>
                </a:tc>
              </a:tr>
            </a:tbl>
          </a:graphicData>
        </a:graphic>
      </p:graphicFrame>
      <p:sp>
        <p:nvSpPr>
          <p:cNvPr id="3" name="Title 2"/>
          <p:cNvSpPr>
            <a:spLocks noGrp="1"/>
          </p:cNvSpPr>
          <p:nvPr>
            <p:ph type="title"/>
          </p:nvPr>
        </p:nvSpPr>
        <p:spPr/>
        <p:txBody>
          <a:bodyPr>
            <a:normAutofit/>
          </a:bodyPr>
          <a:lstStyle/>
          <a:p>
            <a:r>
              <a:rPr lang="en-US" sz="3600" dirty="0">
                <a:solidFill>
                  <a:srgbClr val="FF0000"/>
                </a:solidFill>
              </a:rPr>
              <a:t>How the body of the car and price related to each other</a:t>
            </a:r>
            <a:endParaRPr lang="en-US"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1199" y="2819400"/>
            <a:ext cx="7696353"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3931201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719132070"/>
              </p:ext>
            </p:extLst>
          </p:nvPr>
        </p:nvGraphicFramePr>
        <p:xfrm>
          <a:off x="558800" y="2590800"/>
          <a:ext cx="11963400" cy="6553200"/>
        </p:xfrm>
        <a:graphic>
          <a:graphicData uri="http://schemas.openxmlformats.org/drawingml/2006/table">
            <a:tbl>
              <a:tblPr firstRow="1" bandRow="1">
                <a:tableStyleId>{5940675A-B579-460E-94D1-54222C63F5DA}</a:tableStyleId>
              </a:tblPr>
              <a:tblGrid>
                <a:gridCol w="7924800"/>
                <a:gridCol w="4038600"/>
              </a:tblGrid>
              <a:tr h="6553200">
                <a:tc>
                  <a:txBody>
                    <a:bodyPr/>
                    <a:lstStyle/>
                    <a:p>
                      <a:endParaRPr lang="en-US" dirty="0"/>
                    </a:p>
                  </a:txBody>
                  <a:tcPr/>
                </a:tc>
                <a:tc>
                  <a:txBody>
                    <a:bodyPr/>
                    <a:lstStyle/>
                    <a:p>
                      <a:pPr algn="l"/>
                      <a:r>
                        <a:rPr lang="en-US" sz="2000" b="0" i="0" u="none" strike="noStrike" cap="none" spc="0" baseline="0" dirty="0" smtClean="0">
                          <a:ln>
                            <a:noFill/>
                          </a:ln>
                          <a:solidFill>
                            <a:schemeClr val="tx1"/>
                          </a:solidFill>
                          <a:effectLst/>
                          <a:uFillTx/>
                          <a:latin typeface="+mn-lt"/>
                          <a:ea typeface="+mn-ea"/>
                          <a:cs typeface="+mn-cs"/>
                          <a:sym typeface="Palatino"/>
                        </a:rPr>
                        <a:t>From this chart, we can say more than 90% of the cars are registered.</a:t>
                      </a:r>
                      <a:endParaRPr lang="en-US" sz="2000" b="0" i="0" u="none" strike="noStrike" cap="none" spc="0" baseline="0" dirty="0">
                        <a:ln>
                          <a:noFill/>
                        </a:ln>
                        <a:solidFill>
                          <a:schemeClr val="tx1"/>
                        </a:solidFill>
                        <a:effectLst/>
                        <a:uFillTx/>
                        <a:latin typeface="+mn-lt"/>
                        <a:ea typeface="+mn-ea"/>
                        <a:cs typeface="+mn-cs"/>
                        <a:sym typeface="Palatino"/>
                      </a:endParaRPr>
                    </a:p>
                  </a:txBody>
                  <a:tcPr/>
                </a:tc>
              </a:tr>
            </a:tbl>
          </a:graphicData>
        </a:graphic>
      </p:graphicFrame>
      <p:sp>
        <p:nvSpPr>
          <p:cNvPr id="3" name="Title 2"/>
          <p:cNvSpPr>
            <a:spLocks noGrp="1"/>
          </p:cNvSpPr>
          <p:nvPr>
            <p:ph type="title"/>
          </p:nvPr>
        </p:nvSpPr>
        <p:spPr/>
        <p:txBody>
          <a:bodyPr>
            <a:normAutofit fontScale="90000"/>
          </a:bodyPr>
          <a:lstStyle/>
          <a:p>
            <a:r>
              <a:rPr lang="en-US" b="1" dirty="0"/>
              <a:t> </a:t>
            </a:r>
            <a:r>
              <a:rPr lang="en-US" sz="4900" b="1" dirty="0"/>
              <a:t>Does the cars have registered</a:t>
            </a:r>
            <a:r>
              <a:rPr lang="en-US" sz="5300" b="1" dirty="0"/>
              <a:t/>
            </a:r>
            <a:br>
              <a:rPr lang="en-US" sz="5300" b="1" dirty="0"/>
            </a:br>
            <a:endParaRPr lang="en-US"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7400" y="2819400"/>
            <a:ext cx="7467600" cy="586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5508210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011510571"/>
              </p:ext>
            </p:extLst>
          </p:nvPr>
        </p:nvGraphicFramePr>
        <p:xfrm>
          <a:off x="558800" y="2590800"/>
          <a:ext cx="11963400" cy="6553200"/>
        </p:xfrm>
        <a:graphic>
          <a:graphicData uri="http://schemas.openxmlformats.org/drawingml/2006/table">
            <a:tbl>
              <a:tblPr firstRow="1" bandRow="1">
                <a:tableStyleId>{5940675A-B579-460E-94D1-54222C63F5DA}</a:tableStyleId>
              </a:tblPr>
              <a:tblGrid>
                <a:gridCol w="8686800"/>
                <a:gridCol w="3276600"/>
              </a:tblGrid>
              <a:tr h="6553200">
                <a:tc>
                  <a:txBody>
                    <a:bodyPr/>
                    <a:lstStyle/>
                    <a:p>
                      <a:endParaRPr lang="en-US" dirty="0"/>
                    </a:p>
                  </a:txBody>
                  <a:tcPr/>
                </a:tc>
                <a:tc>
                  <a:txBody>
                    <a:bodyPr/>
                    <a:lstStyle/>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Volkswagen is most sold cars in all the price ranges which is approx. 800+.</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We can say, some cars are not registered.</a:t>
                      </a:r>
                    </a:p>
                    <a:p>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b="1" dirty="0"/>
              <a:t/>
            </a:r>
            <a:br>
              <a:rPr lang="en-US" b="1" dirty="0"/>
            </a:br>
            <a:r>
              <a:rPr lang="en-US" sz="4800" b="1" dirty="0" smtClean="0"/>
              <a:t>How </a:t>
            </a:r>
            <a:r>
              <a:rPr lang="en-US" sz="4800" b="1" dirty="0"/>
              <a:t>does top 10 cars relate to registration</a:t>
            </a:r>
            <a:br>
              <a:rPr lang="en-US" sz="4800" b="1" dirty="0"/>
            </a:br>
            <a:r>
              <a:rPr lang="en-US" sz="5300" b="1" dirty="0"/>
              <a:t/>
            </a:r>
            <a:br>
              <a:rPr lang="en-US" sz="5300" b="1" dirty="0"/>
            </a:br>
            <a:endParaRPr lang="en-US" dirty="0"/>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7400" y="3048000"/>
            <a:ext cx="824865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2037150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b="1" dirty="0"/>
              <a:t/>
            </a:r>
            <a:br>
              <a:rPr lang="en-US" b="1" dirty="0"/>
            </a:br>
            <a:r>
              <a:rPr lang="en-US" sz="4000" b="1" dirty="0"/>
              <a:t>How does year relate to registration of cars</a:t>
            </a:r>
            <a:br>
              <a:rPr lang="en-US" sz="4000" b="1" dirty="0"/>
            </a:br>
            <a:r>
              <a:rPr lang="en-US" sz="4400" b="1" dirty="0"/>
              <a:t/>
            </a:r>
            <a:br>
              <a:rPr lang="en-US" sz="4400" b="1" dirty="0"/>
            </a:br>
            <a:r>
              <a:rPr lang="en-US" sz="4800" b="1" dirty="0"/>
              <a:t/>
            </a:r>
            <a:br>
              <a:rPr lang="en-US" sz="4800" b="1" dirty="0"/>
            </a:br>
            <a:r>
              <a:rPr lang="en-US" sz="5300" b="1" dirty="0"/>
              <a:t/>
            </a:r>
            <a:br>
              <a:rPr lang="en-US" sz="5300" b="1" dirty="0"/>
            </a:br>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721966094"/>
              </p:ext>
            </p:extLst>
          </p:nvPr>
        </p:nvGraphicFramePr>
        <p:xfrm>
          <a:off x="635000" y="2514600"/>
          <a:ext cx="12039600" cy="6400800"/>
        </p:xfrm>
        <a:graphic>
          <a:graphicData uri="http://schemas.openxmlformats.org/drawingml/2006/table">
            <a:tbl>
              <a:tblPr firstRow="1" bandRow="1">
                <a:tableStyleId>{5940675A-B579-460E-94D1-54222C63F5DA}</a:tableStyleId>
              </a:tblPr>
              <a:tblGrid>
                <a:gridCol w="12039600"/>
              </a:tblGrid>
              <a:tr h="5562600">
                <a:tc>
                  <a:txBody>
                    <a:bodyPr/>
                    <a:lstStyle/>
                    <a:p>
                      <a:endParaRPr lang="en-US" dirty="0"/>
                    </a:p>
                  </a:txBody>
                  <a:tcPr/>
                </a:tc>
              </a:tr>
              <a:tr h="838200">
                <a:tc>
                  <a:txBody>
                    <a:bodyPr/>
                    <a:lstStyle/>
                    <a:p>
                      <a:r>
                        <a:rPr lang="en-US" sz="2000" b="1" dirty="0" smtClean="0"/>
                        <a:t>By this chart we can say that majority of the cars sold in year 2008</a:t>
                      </a:r>
                      <a:endParaRPr lang="en-US" b="1" dirty="0"/>
                    </a:p>
                  </a:txBody>
                  <a:tcPr/>
                </a:tc>
              </a:tr>
            </a:tbl>
          </a:graphicData>
        </a:graphic>
      </p:graphicFrame>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63600" y="3020564"/>
            <a:ext cx="11582400" cy="4980436"/>
          </a:xfrm>
          <a:prstGeom prst="rect">
            <a:avLst/>
          </a:prstGeom>
        </p:spPr>
      </p:pic>
    </p:spTree>
    <p:extLst>
      <p:ext uri="{BB962C8B-B14F-4D97-AF65-F5344CB8AC3E}">
        <p14:creationId xmlns="" xmlns:p14="http://schemas.microsoft.com/office/powerpoint/2010/main" val="331657848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sz="4400" b="1" dirty="0"/>
              <a:t/>
            </a:r>
            <a:br>
              <a:rPr lang="en-US" sz="4400" b="1" dirty="0"/>
            </a:br>
            <a:r>
              <a:rPr lang="en-US" sz="4400" b="1" dirty="0"/>
              <a:t>How the price and mileage related to each other?</a:t>
            </a:r>
            <a:r>
              <a:rPr lang="en-US" sz="4000" b="1" dirty="0"/>
              <a:t/>
            </a:r>
            <a:br>
              <a:rPr lang="en-US" sz="4000" b="1" dirty="0"/>
            </a:br>
            <a:r>
              <a:rPr lang="en-US" sz="4400" b="1" dirty="0"/>
              <a:t/>
            </a:r>
            <a:br>
              <a:rPr lang="en-US" sz="4400" b="1" dirty="0"/>
            </a:br>
            <a:r>
              <a:rPr lang="en-US" sz="4800" b="1" dirty="0"/>
              <a:t/>
            </a:r>
            <a:br>
              <a:rPr lang="en-US" sz="4800" b="1" dirty="0"/>
            </a:br>
            <a:r>
              <a:rPr lang="en-US" sz="5300" b="1" dirty="0"/>
              <a:t/>
            </a:r>
            <a:br>
              <a:rPr lang="en-US" sz="5300" b="1" dirty="0"/>
            </a:br>
            <a:endParaRPr lang="en-US" dirty="0"/>
          </a:p>
        </p:txBody>
      </p:sp>
      <p:graphicFrame>
        <p:nvGraphicFramePr>
          <p:cNvPr id="2" name="Table 1"/>
          <p:cNvGraphicFramePr>
            <a:graphicFrameLocks noGrp="1"/>
          </p:cNvGraphicFramePr>
          <p:nvPr>
            <p:extLst>
              <p:ext uri="{D42A27DB-BD31-4B8C-83A1-F6EECF244321}">
                <p14:modId xmlns="" xmlns:p14="http://schemas.microsoft.com/office/powerpoint/2010/main" val="2567317085"/>
              </p:ext>
            </p:extLst>
          </p:nvPr>
        </p:nvGraphicFramePr>
        <p:xfrm>
          <a:off x="406400" y="2514600"/>
          <a:ext cx="12344400" cy="6477000"/>
        </p:xfrm>
        <a:graphic>
          <a:graphicData uri="http://schemas.openxmlformats.org/drawingml/2006/table">
            <a:tbl>
              <a:tblPr firstRow="1" bandRow="1">
                <a:tableStyleId>{5940675A-B579-460E-94D1-54222C63F5DA}</a:tableStyleId>
              </a:tblPr>
              <a:tblGrid>
                <a:gridCol w="6172200"/>
                <a:gridCol w="6172200"/>
              </a:tblGrid>
              <a:tr h="6477000">
                <a:tc>
                  <a:txBody>
                    <a:bodyPr/>
                    <a:lstStyle/>
                    <a:p>
                      <a:pPr algn="l"/>
                      <a:endParaRPr lang="en-US" dirty="0"/>
                    </a:p>
                  </a:txBody>
                  <a:tcPr/>
                </a:tc>
                <a:tc>
                  <a:txBody>
                    <a:bodyPr/>
                    <a:lstStyle/>
                    <a:p>
                      <a:pPr algn="l"/>
                      <a:endParaRPr lang="en-US" sz="1800" b="1"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When mileage increases, price of the cars decreases.</a:t>
                      </a:r>
                    </a:p>
                    <a:p>
                      <a:pPr marL="285750" indent="-285750" algn="l">
                        <a:buFont typeface="Arial" pitchFamily="34" charset="0"/>
                        <a:buChar char="•"/>
                      </a:pPr>
                      <a:endParaRPr lang="en-US" sz="1800" b="1"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Most of the cars mileage is in between 100 to 400, For clear understanding we have taken the x-axis scale from 100 to 400.</a:t>
                      </a:r>
                    </a:p>
                    <a:p>
                      <a:pPr marL="285750" indent="-285750" algn="l">
                        <a:buFont typeface="Arial" pitchFamily="34" charset="0"/>
                        <a:buChar char="•"/>
                      </a:pPr>
                      <a:endParaRPr lang="en-US" sz="1800" b="1"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Here, price and mileage have strongly negative correlation in sold car dataset , i.e. lower price segment has higher mileage and higher price segment has lower mileage</a:t>
                      </a:r>
                      <a:r>
                        <a:rPr lang="en-US" sz="1800" b="0" i="0" u="none" strike="noStrike" cap="none" spc="0" baseline="0" dirty="0" smtClean="0">
                          <a:ln>
                            <a:noFill/>
                          </a:ln>
                          <a:solidFill>
                            <a:schemeClr val="tx1"/>
                          </a:solidFill>
                          <a:effectLst/>
                          <a:uFillTx/>
                          <a:latin typeface="+mn-lt"/>
                          <a:ea typeface="+mn-ea"/>
                          <a:cs typeface="+mn-cs"/>
                          <a:sym typeface="Palatino"/>
                        </a:rPr>
                        <a:t>.</a:t>
                      </a:r>
                    </a:p>
                    <a:p>
                      <a:pPr algn="l"/>
                      <a:endParaRPr lang="en-US" dirty="0"/>
                    </a:p>
                  </a:txBody>
                  <a:tcPr/>
                </a:tc>
              </a:tr>
            </a:tbl>
          </a:graphicData>
        </a:graphic>
      </p:graphicFrame>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35000" y="2743200"/>
            <a:ext cx="5765595"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7720381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sz="4400" b="1" dirty="0"/>
              <a:t/>
            </a:r>
            <a:br>
              <a:rPr lang="en-US" sz="4400" b="1" dirty="0"/>
            </a:br>
            <a:r>
              <a:rPr lang="en-US" sz="4400" b="1" dirty="0"/>
              <a:t> How does top 10 car sales relate to engine type</a:t>
            </a:r>
            <a:br>
              <a:rPr lang="en-US" sz="4400" b="1" dirty="0"/>
            </a:br>
            <a:r>
              <a:rPr lang="en-US" sz="4800" b="1" dirty="0"/>
              <a:t/>
            </a:r>
            <a:br>
              <a:rPr lang="en-US" sz="4800" b="1" dirty="0"/>
            </a:br>
            <a:r>
              <a:rPr lang="en-US" sz="5300" b="1" dirty="0"/>
              <a:t/>
            </a:r>
            <a:br>
              <a:rPr lang="en-US" sz="5300" b="1" dirty="0"/>
            </a:b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503030877"/>
              </p:ext>
            </p:extLst>
          </p:nvPr>
        </p:nvGraphicFramePr>
        <p:xfrm>
          <a:off x="482600" y="2590801"/>
          <a:ext cx="11811000" cy="6995159"/>
        </p:xfrm>
        <a:graphic>
          <a:graphicData uri="http://schemas.openxmlformats.org/drawingml/2006/table">
            <a:tbl>
              <a:tblPr firstRow="1" bandRow="1">
                <a:tableStyleId>{5940675A-B579-460E-94D1-54222C63F5DA}</a:tableStyleId>
              </a:tblPr>
              <a:tblGrid>
                <a:gridCol w="11811000"/>
              </a:tblGrid>
              <a:tr h="5257799">
                <a:tc>
                  <a:txBody>
                    <a:bodyPr/>
                    <a:lstStyle/>
                    <a:p>
                      <a:endParaRPr lang="en-US" dirty="0"/>
                    </a:p>
                  </a:txBody>
                  <a:tcPr/>
                </a:tc>
              </a:tr>
              <a:tr h="1600200">
                <a:tc>
                  <a:txBody>
                    <a:bodyPr/>
                    <a:lstStyle/>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Diesel type cars are highly sold in "</a:t>
                      </a:r>
                      <a:r>
                        <a:rPr lang="en-US" sz="1800" b="1" i="0" u="none" strike="noStrike" cap="none" spc="0" baseline="0" dirty="0" smtClean="0">
                          <a:ln>
                            <a:noFill/>
                          </a:ln>
                          <a:solidFill>
                            <a:schemeClr val="tx1"/>
                          </a:solidFill>
                          <a:effectLst/>
                          <a:uFillTx/>
                          <a:latin typeface="+mn-lt"/>
                          <a:ea typeface="+mn-ea"/>
                          <a:cs typeface="+mn-cs"/>
                          <a:sym typeface="Palatino"/>
                        </a:rPr>
                        <a:t>Volkswagen</a:t>
                      </a:r>
                      <a:r>
                        <a:rPr lang="en-US" sz="1800" b="0" i="0" u="none" strike="noStrike" cap="none" spc="0" baseline="0" dirty="0" smtClean="0">
                          <a:ln>
                            <a:noFill/>
                          </a:ln>
                          <a:solidFill>
                            <a:schemeClr val="tx1"/>
                          </a:solidFill>
                          <a:effectLst/>
                          <a:uFillTx/>
                          <a:latin typeface="+mn-lt"/>
                          <a:ea typeface="+mn-ea"/>
                          <a:cs typeface="+mn-cs"/>
                          <a:sym typeface="Palatino"/>
                        </a:rPr>
                        <a:t>", "</a:t>
                      </a:r>
                      <a:r>
                        <a:rPr lang="en-US" sz="1800" b="1" i="0" u="none" strike="noStrike" cap="none" spc="0" baseline="0" dirty="0" smtClean="0">
                          <a:ln>
                            <a:noFill/>
                          </a:ln>
                          <a:solidFill>
                            <a:schemeClr val="tx1"/>
                          </a:solidFill>
                          <a:effectLst/>
                          <a:uFillTx/>
                          <a:latin typeface="+mn-lt"/>
                          <a:ea typeface="+mn-ea"/>
                          <a:cs typeface="+mn-cs"/>
                          <a:sym typeface="Palatino"/>
                        </a:rPr>
                        <a:t>Mercedes-Benz</a:t>
                      </a:r>
                      <a:r>
                        <a:rPr lang="en-US" sz="1800" b="0" i="0" u="none" strike="noStrike" cap="none" spc="0" baseline="0" dirty="0" smtClean="0">
                          <a:ln>
                            <a:noFill/>
                          </a:ln>
                          <a:solidFill>
                            <a:schemeClr val="tx1"/>
                          </a:solidFill>
                          <a:effectLst/>
                          <a:uFillTx/>
                          <a:latin typeface="+mn-lt"/>
                          <a:ea typeface="+mn-ea"/>
                          <a:cs typeface="+mn-cs"/>
                          <a:sym typeface="Palatino"/>
                        </a:rPr>
                        <a:t>", "</a:t>
                      </a:r>
                      <a:r>
                        <a:rPr lang="en-US" sz="1800" b="1" i="0" u="none" strike="noStrike" cap="none" spc="0" baseline="0" dirty="0" smtClean="0">
                          <a:ln>
                            <a:noFill/>
                          </a:ln>
                          <a:solidFill>
                            <a:schemeClr val="tx1"/>
                          </a:solidFill>
                          <a:effectLst/>
                          <a:uFillTx/>
                          <a:latin typeface="+mn-lt"/>
                          <a:ea typeface="+mn-ea"/>
                          <a:cs typeface="+mn-cs"/>
                          <a:sym typeface="Palatino"/>
                        </a:rPr>
                        <a:t>Renault</a:t>
                      </a:r>
                      <a:r>
                        <a:rPr lang="en-US" sz="1800" b="0" i="0" u="none" strike="noStrike" cap="none" spc="0" baseline="0" dirty="0" smtClean="0">
                          <a:ln>
                            <a:noFill/>
                          </a:ln>
                          <a:solidFill>
                            <a:schemeClr val="tx1"/>
                          </a:solidFill>
                          <a:effectLst/>
                          <a:uFillTx/>
                          <a:latin typeface="+mn-lt"/>
                          <a:ea typeface="+mn-ea"/>
                          <a:cs typeface="+mn-cs"/>
                          <a:sym typeface="Palatino"/>
                        </a:rPr>
                        <a:t>".</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In other car brands, we can say Petrol type is highly sold.</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Most of the cars sales are in approx. range of 1 to 300 for every individual engine type</a:t>
                      </a:r>
                    </a:p>
                    <a:p>
                      <a:endParaRPr lang="en-US" dirty="0"/>
                    </a:p>
                  </a:txBody>
                  <a:tcPr/>
                </a:tc>
              </a:tr>
            </a:tbl>
          </a:graphicData>
        </a:graphic>
      </p:graphicFrame>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7400" y="2743200"/>
            <a:ext cx="11125200"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1905996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sz="4400" b="1" dirty="0"/>
              <a:t/>
            </a:r>
            <a:br>
              <a:rPr lang="en-US" sz="4400" b="1" dirty="0"/>
            </a:br>
            <a:r>
              <a:rPr lang="en-US" sz="3100" b="1" dirty="0"/>
              <a:t> What is the rate of increase in car sales over years with engine type</a:t>
            </a:r>
            <a:r>
              <a:rPr lang="en-US" sz="4400" b="1" dirty="0"/>
              <a:t/>
            </a:r>
            <a:br>
              <a:rPr lang="en-US" sz="4400" b="1" dirty="0"/>
            </a:br>
            <a:r>
              <a:rPr lang="en-US" sz="4800" b="1" dirty="0"/>
              <a:t/>
            </a:r>
            <a:br>
              <a:rPr lang="en-US" sz="4800" b="1" dirty="0"/>
            </a:br>
            <a:r>
              <a:rPr lang="en-US" sz="5300" b="1" dirty="0"/>
              <a:t/>
            </a:r>
            <a:br>
              <a:rPr lang="en-US" sz="5300" b="1" dirty="0"/>
            </a:b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942913574"/>
              </p:ext>
            </p:extLst>
          </p:nvPr>
        </p:nvGraphicFramePr>
        <p:xfrm>
          <a:off x="482600" y="2407921"/>
          <a:ext cx="11811000" cy="7193279"/>
        </p:xfrm>
        <a:graphic>
          <a:graphicData uri="http://schemas.openxmlformats.org/drawingml/2006/table">
            <a:tbl>
              <a:tblPr firstRow="1" bandRow="1">
                <a:tableStyleId>{5940675A-B579-460E-94D1-54222C63F5DA}</a:tableStyleId>
              </a:tblPr>
              <a:tblGrid>
                <a:gridCol w="11811000"/>
              </a:tblGrid>
              <a:tr h="5181599">
                <a:tc>
                  <a:txBody>
                    <a:bodyPr/>
                    <a:lstStyle/>
                    <a:p>
                      <a:endParaRPr lang="en-US" dirty="0"/>
                    </a:p>
                  </a:txBody>
                  <a:tcPr/>
                </a:tc>
              </a:tr>
              <a:tr h="1828800">
                <a:tc>
                  <a:txBody>
                    <a:bodyPr/>
                    <a:lstStyle/>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Sales of cars increasing every year from 2006 to 2013.</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There is increasing trend in sales of Diesel fuel type from 2006 to 2013 which says diesel cars are having high demand.</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There are prices more than 200000 dollars in petrol fuel type, which are high end cars.</a:t>
                      </a:r>
                    </a:p>
                    <a:p>
                      <a:pPr algn="l"/>
                      <a:endParaRPr lang="en-US" dirty="0"/>
                    </a:p>
                  </a:txBody>
                  <a:tcPr/>
                </a:tc>
              </a:tr>
            </a:tbl>
          </a:graphicData>
        </a:graphic>
      </p:graphicFrame>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8800" y="2819400"/>
            <a:ext cx="11658600" cy="4648200"/>
          </a:xfrm>
          <a:prstGeom prst="rect">
            <a:avLst/>
          </a:prstGeom>
        </p:spPr>
      </p:pic>
    </p:spTree>
    <p:extLst>
      <p:ext uri="{BB962C8B-B14F-4D97-AF65-F5344CB8AC3E}">
        <p14:creationId xmlns="" xmlns:p14="http://schemas.microsoft.com/office/powerpoint/2010/main" val="3043079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sz="4400" b="1" dirty="0"/>
              <a:t/>
            </a:r>
            <a:br>
              <a:rPr lang="en-US" sz="4400" b="1" dirty="0"/>
            </a:br>
            <a:r>
              <a:rPr lang="en-US" sz="3600" b="1" dirty="0"/>
              <a:t>How is the relationship between different variants of data</a:t>
            </a:r>
            <a:br>
              <a:rPr lang="en-US" sz="3600" b="1" dirty="0"/>
            </a:br>
            <a:r>
              <a:rPr lang="en-US" sz="4800" b="1" dirty="0"/>
              <a:t/>
            </a:r>
            <a:br>
              <a:rPr lang="en-US" sz="4800" b="1" dirty="0"/>
            </a:br>
            <a:r>
              <a:rPr lang="en-US" sz="5300" b="1" dirty="0"/>
              <a:t/>
            </a:r>
            <a:br>
              <a:rPr lang="en-US" sz="5300" b="1" dirty="0"/>
            </a:br>
            <a:r>
              <a:rPr lang="en-US" sz="5300" b="1" dirty="0" smtClean="0"/>
              <a:t>						</a:t>
            </a:r>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0394433"/>
              </p:ext>
            </p:extLst>
          </p:nvPr>
        </p:nvGraphicFramePr>
        <p:xfrm>
          <a:off x="406400" y="2438400"/>
          <a:ext cx="12039600" cy="6705600"/>
        </p:xfrm>
        <a:graphic>
          <a:graphicData uri="http://schemas.openxmlformats.org/drawingml/2006/table">
            <a:tbl>
              <a:tblPr firstRow="1" bandRow="1">
                <a:tableStyleId>{5940675A-B579-460E-94D1-54222C63F5DA}</a:tableStyleId>
              </a:tblPr>
              <a:tblGrid>
                <a:gridCol w="8001000"/>
                <a:gridCol w="4038600"/>
              </a:tblGrid>
              <a:tr h="6705600">
                <a:tc>
                  <a:txBody>
                    <a:bodyPr/>
                    <a:lstStyle/>
                    <a:p>
                      <a:endParaRPr lang="en-US" dirty="0"/>
                    </a:p>
                  </a:txBody>
                  <a:tcPr/>
                </a:tc>
                <a:tc>
                  <a:txBody>
                    <a:bodyPr/>
                    <a:lstStyle/>
                    <a:p>
                      <a:pPr marL="285750" marR="0" indent="-285750" algn="l" defTabSz="584200" eaLnBrk="1" fontAlgn="auto" latinLnBrk="0" hangingPunct="1">
                        <a:lnSpc>
                          <a:spcPct val="100000"/>
                        </a:lnSpc>
                        <a:spcBef>
                          <a:spcPts val="0"/>
                        </a:spcBef>
                        <a:spcAft>
                          <a:spcPts val="0"/>
                        </a:spcAft>
                        <a:buClrTx/>
                        <a:buSzTx/>
                        <a:buFont typeface="Arial" pitchFamily="34" charset="0"/>
                        <a:buChar char="•"/>
                        <a:tabLst/>
                        <a:defRPr/>
                      </a:pPr>
                      <a:r>
                        <a:rPr lang="en-US" sz="1800" b="1" i="0" u="none" strike="noStrike" cap="none" spc="0" baseline="0" dirty="0" smtClean="0">
                          <a:ln>
                            <a:noFill/>
                          </a:ln>
                          <a:solidFill>
                            <a:schemeClr val="tx1"/>
                          </a:solidFill>
                          <a:effectLst/>
                          <a:uFillTx/>
                          <a:latin typeface="+mn-lt"/>
                          <a:ea typeface="+mn-ea"/>
                          <a:cs typeface="+mn-cs"/>
                          <a:sym typeface="Palatino"/>
                        </a:rPr>
                        <a:t>Price</a:t>
                      </a:r>
                      <a:r>
                        <a:rPr lang="en-US" sz="1800" b="0" i="0" u="none" strike="noStrike" cap="none" spc="0" baseline="0" dirty="0" smtClean="0">
                          <a:ln>
                            <a:noFill/>
                          </a:ln>
                          <a:solidFill>
                            <a:schemeClr val="tx1"/>
                          </a:solidFill>
                          <a:effectLst/>
                          <a:uFillTx/>
                          <a:latin typeface="+mn-lt"/>
                          <a:ea typeface="+mn-ea"/>
                          <a:cs typeface="+mn-cs"/>
                          <a:sym typeface="Palatino"/>
                        </a:rPr>
                        <a:t> and</a:t>
                      </a:r>
                      <a:r>
                        <a:rPr lang="en-US" sz="1800" b="1" i="0" u="none" strike="noStrike" cap="none" spc="0" baseline="0" dirty="0" smtClean="0">
                          <a:ln>
                            <a:noFill/>
                          </a:ln>
                          <a:solidFill>
                            <a:schemeClr val="tx1"/>
                          </a:solidFill>
                          <a:effectLst/>
                          <a:uFillTx/>
                          <a:latin typeface="+mn-lt"/>
                          <a:ea typeface="+mn-ea"/>
                          <a:cs typeface="+mn-cs"/>
                          <a:sym typeface="Palatino"/>
                        </a:rPr>
                        <a:t> year</a:t>
                      </a:r>
                      <a:r>
                        <a:rPr lang="en-US" sz="1800" b="0" i="0" u="none" strike="noStrike" cap="none" spc="0" baseline="0" dirty="0" smtClean="0">
                          <a:ln>
                            <a:noFill/>
                          </a:ln>
                          <a:solidFill>
                            <a:schemeClr val="tx1"/>
                          </a:solidFill>
                          <a:effectLst/>
                          <a:uFillTx/>
                          <a:latin typeface="+mn-lt"/>
                          <a:ea typeface="+mn-ea"/>
                          <a:cs typeface="+mn-cs"/>
                          <a:sym typeface="Palatino"/>
                        </a:rPr>
                        <a:t> plot, we can say car prices are increasing every year. Because, car sales are increasing and high end cars like "Mercedes" and "BMW" releasing luxury cars every year.</a:t>
                      </a:r>
                    </a:p>
                    <a:p>
                      <a:pPr marL="285750" indent="-285750" algn="l">
                        <a:buFont typeface="Arial" pitchFamily="34" charset="0"/>
                        <a:buChar char="•"/>
                      </a:pPr>
                      <a:endParaRPr lang="en-US" dirty="0" smtClean="0"/>
                    </a:p>
                    <a:p>
                      <a:pPr marL="285750" indent="-285750" algn="l">
                        <a:buFont typeface="Arial" pitchFamily="34" charset="0"/>
                        <a:buChar char="•"/>
                      </a:pPr>
                      <a:endParaRPr lang="en-US" dirty="0" smtClean="0"/>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Increase in Mileage depreciates the car price from "</a:t>
                      </a:r>
                      <a:r>
                        <a:rPr lang="en-US" sz="1800" b="1" i="0" u="none" strike="noStrike" cap="none" spc="0" baseline="0" dirty="0" smtClean="0">
                          <a:ln>
                            <a:noFill/>
                          </a:ln>
                          <a:solidFill>
                            <a:schemeClr val="tx1"/>
                          </a:solidFill>
                          <a:effectLst/>
                          <a:uFillTx/>
                          <a:latin typeface="+mn-lt"/>
                          <a:ea typeface="+mn-ea"/>
                          <a:cs typeface="+mn-cs"/>
                          <a:sym typeface="Palatino"/>
                        </a:rPr>
                        <a:t>price</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smtClean="0">
                          <a:ln>
                            <a:noFill/>
                          </a:ln>
                          <a:solidFill>
                            <a:schemeClr val="tx1"/>
                          </a:solidFill>
                          <a:effectLst/>
                          <a:uFillTx/>
                          <a:latin typeface="+mn-lt"/>
                          <a:ea typeface="+mn-ea"/>
                          <a:cs typeface="+mn-cs"/>
                          <a:sym typeface="Palatino"/>
                        </a:rPr>
                        <a:t>mileage</a:t>
                      </a:r>
                      <a:r>
                        <a:rPr lang="en-US" sz="1800" b="0" i="0" u="none" strike="noStrike" cap="none" spc="0" baseline="0" dirty="0" smtClean="0">
                          <a:ln>
                            <a:noFill/>
                          </a:ln>
                          <a:solidFill>
                            <a:schemeClr val="tx1"/>
                          </a:solidFill>
                          <a:effectLst/>
                          <a:uFillTx/>
                          <a:latin typeface="+mn-lt"/>
                          <a:ea typeface="+mn-ea"/>
                          <a:cs typeface="+mn-cs"/>
                          <a:sym typeface="Palatino"/>
                        </a:rPr>
                        <a:t>" plot.</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mileage</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err="1" smtClean="0">
                          <a:ln>
                            <a:noFill/>
                          </a:ln>
                          <a:solidFill>
                            <a:schemeClr val="tx1"/>
                          </a:solidFill>
                          <a:effectLst/>
                          <a:uFillTx/>
                          <a:latin typeface="+mn-lt"/>
                          <a:ea typeface="+mn-ea"/>
                          <a:cs typeface="+mn-cs"/>
                          <a:sym typeface="Palatino"/>
                        </a:rPr>
                        <a:t>engV</a:t>
                      </a:r>
                      <a:r>
                        <a:rPr lang="en-US" sz="1800" b="0" i="0" u="none" strike="noStrike" cap="none" spc="0" baseline="0" dirty="0" smtClean="0">
                          <a:ln>
                            <a:noFill/>
                          </a:ln>
                          <a:solidFill>
                            <a:schemeClr val="tx1"/>
                          </a:solidFill>
                          <a:effectLst/>
                          <a:uFillTx/>
                          <a:latin typeface="+mn-lt"/>
                          <a:ea typeface="+mn-ea"/>
                          <a:cs typeface="+mn-cs"/>
                          <a:sym typeface="Palatino"/>
                        </a:rPr>
                        <a:t> plot, we can say most of the cars sold with engine volume in between 1.5CC to 2.5CC.</a:t>
                      </a:r>
                    </a:p>
                    <a:p>
                      <a:pPr marL="285750" indent="-285750" algn="l">
                        <a:buFont typeface="Arial" pitchFamily="34" charset="0"/>
                        <a:buChar char="•"/>
                      </a:pPr>
                      <a:endParaRPr lang="en-US" sz="1800" b="1"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engine volume</a:t>
                      </a:r>
                      <a:r>
                        <a:rPr lang="en-US" sz="1800" b="0" i="0" u="none" strike="noStrike" cap="none" spc="0" baseline="0" dirty="0" smtClean="0">
                          <a:ln>
                            <a:noFill/>
                          </a:ln>
                          <a:solidFill>
                            <a:schemeClr val="tx1"/>
                          </a:solidFill>
                          <a:effectLst/>
                          <a:uFillTx/>
                          <a:latin typeface="+mn-lt"/>
                          <a:ea typeface="+mn-ea"/>
                          <a:cs typeface="+mn-cs"/>
                          <a:sym typeface="Palatino"/>
                        </a:rPr>
                        <a:t> (</a:t>
                      </a:r>
                      <a:r>
                        <a:rPr lang="en-US" sz="1800" b="0" i="0" u="none" strike="noStrike" cap="none" spc="0" baseline="0" dirty="0" err="1" smtClean="0">
                          <a:ln>
                            <a:noFill/>
                          </a:ln>
                          <a:solidFill>
                            <a:schemeClr val="tx1"/>
                          </a:solidFill>
                          <a:effectLst/>
                          <a:uFillTx/>
                          <a:latin typeface="+mn-lt"/>
                          <a:ea typeface="+mn-ea"/>
                          <a:cs typeface="+mn-cs"/>
                          <a:sym typeface="Palatino"/>
                        </a:rPr>
                        <a:t>engV</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smtClean="0">
                          <a:ln>
                            <a:noFill/>
                          </a:ln>
                          <a:solidFill>
                            <a:schemeClr val="tx1"/>
                          </a:solidFill>
                          <a:effectLst/>
                          <a:uFillTx/>
                          <a:latin typeface="+mn-lt"/>
                          <a:ea typeface="+mn-ea"/>
                          <a:cs typeface="+mn-cs"/>
                          <a:sym typeface="Palatino"/>
                        </a:rPr>
                        <a:t>price</a:t>
                      </a:r>
                      <a:r>
                        <a:rPr lang="en-US" sz="1800" b="0" i="0" u="none" strike="noStrike" cap="none" spc="0" baseline="0" dirty="0" smtClean="0">
                          <a:ln>
                            <a:noFill/>
                          </a:ln>
                          <a:solidFill>
                            <a:schemeClr val="tx1"/>
                          </a:solidFill>
                          <a:effectLst/>
                          <a:uFillTx/>
                          <a:latin typeface="+mn-lt"/>
                          <a:ea typeface="+mn-ea"/>
                          <a:cs typeface="+mn-cs"/>
                          <a:sym typeface="Palatino"/>
                        </a:rPr>
                        <a:t> plot, it clearly says that high end cars having more engine volume.</a:t>
                      </a:r>
                    </a:p>
                    <a:p>
                      <a:pPr algn="l"/>
                      <a:endParaRPr lang="en-US" dirty="0"/>
                    </a:p>
                  </a:txBody>
                  <a:tcPr/>
                </a:tc>
              </a:tr>
            </a:tbl>
          </a:graphicData>
        </a:graphic>
      </p:graphicFrame>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35000" y="2438400"/>
            <a:ext cx="7543799" cy="6482107"/>
          </a:xfrm>
          <a:prstGeom prst="rect">
            <a:avLst/>
          </a:prstGeom>
        </p:spPr>
      </p:pic>
    </p:spTree>
    <p:extLst>
      <p:ext uri="{BB962C8B-B14F-4D97-AF65-F5344CB8AC3E}">
        <p14:creationId xmlns="" xmlns:p14="http://schemas.microsoft.com/office/powerpoint/2010/main" val="743145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solidFill>
                  <a:srgbClr val="FF0000"/>
                </a:solidFill>
              </a:rPr>
              <a:t>Story</a:t>
            </a:r>
            <a:endParaRPr dirty="0">
              <a:solidFill>
                <a:srgbClr val="FF0000"/>
              </a:solidFill>
            </a:endParaRP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US" dirty="0" smtClean="0"/>
              <a:t>This is the car dataset for the year 2016. Every year there is a significant change in car industry. Many people are willing to buy cars either diesel, petrol or gas versions. Prices are varying by considering different factors i.e., engine volume, engine type and body type. Low end cars having less engine volume and body type and High end cars are having more engine volume and body type.</a:t>
            </a:r>
            <a:endParaRPr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 </a:t>
            </a:r>
            <a:r>
              <a:rPr lang="en-US" b="1" dirty="0" smtClean="0"/>
              <a:t/>
            </a:r>
            <a:br>
              <a:rPr lang="en-US" b="1" dirty="0" smtClean="0"/>
            </a:br>
            <a:r>
              <a:rPr lang="en-US" sz="4400" b="1" dirty="0"/>
              <a:t>Correlation between all the features in heat </a:t>
            </a:r>
            <a:r>
              <a:rPr lang="en-US" sz="4400" b="1" dirty="0" smtClean="0"/>
              <a:t>map</a:t>
            </a:r>
            <a:r>
              <a:rPr lang="en-US" sz="4800" b="1" dirty="0"/>
              <a:t/>
            </a:r>
            <a:br>
              <a:rPr lang="en-US" sz="4800" b="1" dirty="0"/>
            </a:br>
            <a:r>
              <a:rPr lang="en-US" sz="5300" b="1" dirty="0"/>
              <a:t/>
            </a:r>
            <a:br>
              <a:rPr lang="en-US" sz="5300" b="1" dirty="0"/>
            </a:b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970475926"/>
              </p:ext>
            </p:extLst>
          </p:nvPr>
        </p:nvGraphicFramePr>
        <p:xfrm>
          <a:off x="482600" y="2514600"/>
          <a:ext cx="11658600" cy="7498080"/>
        </p:xfrm>
        <a:graphic>
          <a:graphicData uri="http://schemas.openxmlformats.org/drawingml/2006/table">
            <a:tbl>
              <a:tblPr firstRow="1" bandRow="1">
                <a:tableStyleId>{5940675A-B579-460E-94D1-54222C63F5DA}</a:tableStyleId>
              </a:tblPr>
              <a:tblGrid>
                <a:gridCol w="7620000"/>
                <a:gridCol w="4038600"/>
              </a:tblGrid>
              <a:tr h="7010400">
                <a:tc>
                  <a:txBody>
                    <a:bodyPr/>
                    <a:lstStyle/>
                    <a:p>
                      <a:endParaRPr lang="en-US" dirty="0"/>
                    </a:p>
                  </a:txBody>
                  <a:tcPr/>
                </a:tc>
                <a:tc>
                  <a:txBody>
                    <a:bodyPr/>
                    <a:lstStyle/>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a:t>
                      </a:r>
                      <a:r>
                        <a:rPr lang="en-US" sz="1800" b="1" i="0" u="none" strike="noStrike" cap="none" spc="0" baseline="0" dirty="0" smtClean="0">
                          <a:ln>
                            <a:noFill/>
                          </a:ln>
                          <a:solidFill>
                            <a:schemeClr val="tx1"/>
                          </a:solidFill>
                          <a:effectLst/>
                          <a:uFillTx/>
                          <a:latin typeface="+mn-lt"/>
                          <a:ea typeface="+mn-ea"/>
                          <a:cs typeface="+mn-cs"/>
                          <a:sym typeface="Palatino"/>
                        </a:rPr>
                        <a:t>Drive</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0" i="0" u="none" strike="noStrike" cap="none" spc="0" baseline="0" dirty="0" err="1" smtClean="0">
                          <a:ln>
                            <a:noFill/>
                          </a:ln>
                          <a:solidFill>
                            <a:schemeClr val="tx1"/>
                          </a:solidFill>
                          <a:effectLst/>
                          <a:uFillTx/>
                          <a:latin typeface="+mn-lt"/>
                          <a:ea typeface="+mn-ea"/>
                          <a:cs typeface="+mn-cs"/>
                          <a:sym typeface="Palatino"/>
                        </a:rPr>
                        <a:t>engV</a:t>
                      </a:r>
                      <a:r>
                        <a:rPr lang="en-US" sz="1800" b="0" i="0" u="none" strike="noStrike" cap="none" spc="0" baseline="0" dirty="0" smtClean="0">
                          <a:ln>
                            <a:noFill/>
                          </a:ln>
                          <a:solidFill>
                            <a:schemeClr val="tx1"/>
                          </a:solidFill>
                          <a:effectLst/>
                          <a:uFillTx/>
                          <a:latin typeface="+mn-lt"/>
                          <a:ea typeface="+mn-ea"/>
                          <a:cs typeface="+mn-cs"/>
                          <a:sym typeface="Palatino"/>
                        </a:rPr>
                        <a:t>" are </a:t>
                      </a:r>
                      <a:r>
                        <a:rPr lang="en-US" sz="1800" b="1" i="0" u="none" strike="noStrike" cap="none" spc="0" baseline="0" dirty="0" smtClean="0">
                          <a:ln>
                            <a:noFill/>
                          </a:ln>
                          <a:solidFill>
                            <a:schemeClr val="tx1"/>
                          </a:solidFill>
                          <a:effectLst/>
                          <a:uFillTx/>
                          <a:latin typeface="+mn-lt"/>
                          <a:ea typeface="+mn-ea"/>
                          <a:cs typeface="+mn-cs"/>
                          <a:sym typeface="Palatino"/>
                        </a:rPr>
                        <a:t>strongly correlated </a:t>
                      </a:r>
                      <a:r>
                        <a:rPr lang="en-US" sz="1800" b="0" i="0" u="none" strike="noStrike" cap="none" spc="0" baseline="0" dirty="0" smtClean="0">
                          <a:ln>
                            <a:noFill/>
                          </a:ln>
                          <a:solidFill>
                            <a:schemeClr val="tx1"/>
                          </a:solidFill>
                          <a:effectLst/>
                          <a:uFillTx/>
                          <a:latin typeface="+mn-lt"/>
                          <a:ea typeface="+mn-ea"/>
                          <a:cs typeface="+mn-cs"/>
                          <a:sym typeface="Palatino"/>
                        </a:rPr>
                        <a:t>compared to other variables of car sales dataset.</a:t>
                      </a: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Where as, "</a:t>
                      </a:r>
                      <a:r>
                        <a:rPr lang="en-US" sz="1800" b="1" i="0" u="none" strike="noStrike" cap="none" spc="0" baseline="0" dirty="0" smtClean="0">
                          <a:ln>
                            <a:noFill/>
                          </a:ln>
                          <a:solidFill>
                            <a:schemeClr val="tx1"/>
                          </a:solidFill>
                          <a:effectLst/>
                          <a:uFillTx/>
                          <a:latin typeface="+mn-lt"/>
                          <a:ea typeface="+mn-ea"/>
                          <a:cs typeface="+mn-cs"/>
                          <a:sym typeface="Palatino"/>
                        </a:rPr>
                        <a:t>mileage</a:t>
                      </a:r>
                      <a:r>
                        <a:rPr lang="en-US" sz="1800" b="0" i="0" u="none" strike="noStrike" cap="none" spc="0" baseline="0" dirty="0" smtClean="0">
                          <a:ln>
                            <a:noFill/>
                          </a:ln>
                          <a:solidFill>
                            <a:schemeClr val="tx1"/>
                          </a:solidFill>
                          <a:effectLst/>
                          <a:uFillTx/>
                          <a:latin typeface="+mn-lt"/>
                          <a:ea typeface="+mn-ea"/>
                          <a:cs typeface="+mn-cs"/>
                          <a:sym typeface="Palatino"/>
                        </a:rPr>
                        <a:t>" and "price" are </a:t>
                      </a:r>
                      <a:r>
                        <a:rPr lang="en-US" sz="1800" b="1" i="0" u="none" strike="noStrike" cap="none" spc="0" baseline="0" dirty="0" smtClean="0">
                          <a:ln>
                            <a:noFill/>
                          </a:ln>
                          <a:solidFill>
                            <a:schemeClr val="tx1"/>
                          </a:solidFill>
                          <a:effectLst/>
                          <a:uFillTx/>
                          <a:latin typeface="+mn-lt"/>
                          <a:ea typeface="+mn-ea"/>
                          <a:cs typeface="+mn-cs"/>
                          <a:sym typeface="Palatino"/>
                        </a:rPr>
                        <a:t>strongly negative correlated</a:t>
                      </a:r>
                      <a:r>
                        <a:rPr lang="en-US" sz="1800" b="0" i="0" u="none" strike="noStrike" cap="none" spc="0" baseline="0" dirty="0" smtClean="0">
                          <a:ln>
                            <a:noFill/>
                          </a:ln>
                          <a:solidFill>
                            <a:schemeClr val="tx1"/>
                          </a:solidFill>
                          <a:effectLst/>
                          <a:uFillTx/>
                          <a:latin typeface="+mn-lt"/>
                          <a:ea typeface="+mn-ea"/>
                          <a:cs typeface="+mn-cs"/>
                          <a:sym typeface="Palatino"/>
                        </a:rPr>
                        <a:t>.i.e. lower price cars have higher mileage and higher price cars have lower mileage.</a:t>
                      </a:r>
                    </a:p>
                    <a:p>
                      <a:pPr marL="285750" indent="-285750" algn="l">
                        <a:buFont typeface="Arial" pitchFamily="34" charset="0"/>
                        <a:buChar char="•"/>
                      </a:pPr>
                      <a:endParaRPr lang="en-US" sz="1800" b="0"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Year</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smtClean="0">
                          <a:ln>
                            <a:noFill/>
                          </a:ln>
                          <a:solidFill>
                            <a:schemeClr val="tx1"/>
                          </a:solidFill>
                          <a:effectLst/>
                          <a:uFillTx/>
                          <a:latin typeface="+mn-lt"/>
                          <a:ea typeface="+mn-ea"/>
                          <a:cs typeface="+mn-cs"/>
                          <a:sym typeface="Palatino"/>
                        </a:rPr>
                        <a:t>price</a:t>
                      </a:r>
                      <a:r>
                        <a:rPr lang="en-US" sz="1800" b="0" i="0" u="none" strike="noStrike" cap="none" spc="0" baseline="0" dirty="0" smtClean="0">
                          <a:ln>
                            <a:noFill/>
                          </a:ln>
                          <a:solidFill>
                            <a:schemeClr val="tx1"/>
                          </a:solidFill>
                          <a:effectLst/>
                          <a:uFillTx/>
                          <a:latin typeface="+mn-lt"/>
                          <a:ea typeface="+mn-ea"/>
                          <a:cs typeface="+mn-cs"/>
                          <a:sym typeface="Palatino"/>
                        </a:rPr>
                        <a:t> are also positive correlated after "</a:t>
                      </a:r>
                      <a:r>
                        <a:rPr lang="en-US" sz="1800" b="1" i="0" u="none" strike="noStrike" cap="none" spc="0" baseline="0" dirty="0" smtClean="0">
                          <a:ln>
                            <a:noFill/>
                          </a:ln>
                          <a:solidFill>
                            <a:schemeClr val="tx1"/>
                          </a:solidFill>
                          <a:effectLst/>
                          <a:uFillTx/>
                          <a:latin typeface="+mn-lt"/>
                          <a:ea typeface="+mn-ea"/>
                          <a:cs typeface="+mn-cs"/>
                          <a:sym typeface="Palatino"/>
                        </a:rPr>
                        <a:t>Drive</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err="1" smtClean="0">
                          <a:ln>
                            <a:noFill/>
                          </a:ln>
                          <a:solidFill>
                            <a:schemeClr val="tx1"/>
                          </a:solidFill>
                          <a:effectLst/>
                          <a:uFillTx/>
                          <a:latin typeface="+mn-lt"/>
                          <a:ea typeface="+mn-ea"/>
                          <a:cs typeface="+mn-cs"/>
                          <a:sym typeface="Palatino"/>
                        </a:rPr>
                        <a:t>engV</a:t>
                      </a:r>
                      <a:r>
                        <a:rPr lang="en-US" sz="1800" b="0" i="0" u="none" strike="noStrike" cap="none" spc="0" baseline="0" dirty="0" smtClean="0">
                          <a:ln>
                            <a:noFill/>
                          </a:ln>
                          <a:solidFill>
                            <a:schemeClr val="tx1"/>
                          </a:solidFill>
                          <a:effectLst/>
                          <a:uFillTx/>
                          <a:latin typeface="+mn-lt"/>
                          <a:ea typeface="+mn-ea"/>
                          <a:cs typeface="+mn-cs"/>
                          <a:sym typeface="Palatino"/>
                        </a:rPr>
                        <a:t>". Latest production cars have higher price</a:t>
                      </a:r>
                    </a:p>
                    <a:p>
                      <a:pPr marL="285750" indent="-285750" algn="l">
                        <a:buFont typeface="Arial" pitchFamily="34" charset="0"/>
                        <a:buChar char="•"/>
                      </a:pPr>
                      <a:r>
                        <a:rPr lang="en-US" sz="1800" b="0" i="0" u="none" strike="noStrike" cap="none" spc="0" baseline="0" dirty="0" smtClean="0">
                          <a:ln>
                            <a:noFill/>
                          </a:ln>
                          <a:solidFill>
                            <a:schemeClr val="tx1"/>
                          </a:solidFill>
                          <a:effectLst/>
                          <a:uFillTx/>
                          <a:latin typeface="+mn-lt"/>
                          <a:ea typeface="+mn-ea"/>
                          <a:cs typeface="+mn-cs"/>
                          <a:sym typeface="Palatino"/>
                        </a:rPr>
                        <a:t>.</a:t>
                      </a: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engine volume (</a:t>
                      </a:r>
                      <a:r>
                        <a:rPr lang="en-US" sz="1800" b="1" i="0" u="none" strike="noStrike" cap="none" spc="0" baseline="0" dirty="0" err="1" smtClean="0">
                          <a:ln>
                            <a:noFill/>
                          </a:ln>
                          <a:solidFill>
                            <a:schemeClr val="tx1"/>
                          </a:solidFill>
                          <a:effectLst/>
                          <a:uFillTx/>
                          <a:latin typeface="+mn-lt"/>
                          <a:ea typeface="+mn-ea"/>
                          <a:cs typeface="+mn-cs"/>
                          <a:sym typeface="Palatino"/>
                        </a:rPr>
                        <a:t>engV</a:t>
                      </a:r>
                      <a:r>
                        <a:rPr lang="en-US" sz="1800" b="1" i="0" u="none" strike="noStrike" cap="none" spc="0" baseline="0" dirty="0" smtClean="0">
                          <a:ln>
                            <a:noFill/>
                          </a:ln>
                          <a:solidFill>
                            <a:schemeClr val="tx1"/>
                          </a:solidFill>
                          <a:effectLst/>
                          <a:uFillTx/>
                          <a:latin typeface="+mn-lt"/>
                          <a:ea typeface="+mn-ea"/>
                          <a:cs typeface="+mn-cs"/>
                          <a:sym typeface="Palatino"/>
                        </a:rPr>
                        <a:t>)</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smtClean="0">
                          <a:ln>
                            <a:noFill/>
                          </a:ln>
                          <a:solidFill>
                            <a:schemeClr val="tx1"/>
                          </a:solidFill>
                          <a:effectLst/>
                          <a:uFillTx/>
                          <a:latin typeface="+mn-lt"/>
                          <a:ea typeface="+mn-ea"/>
                          <a:cs typeface="+mn-cs"/>
                          <a:sym typeface="Palatino"/>
                        </a:rPr>
                        <a:t>mileage</a:t>
                      </a:r>
                      <a:r>
                        <a:rPr lang="en-US" sz="1800" b="0" i="0" u="none" strike="noStrike" cap="none" spc="0" baseline="0" dirty="0" smtClean="0">
                          <a:ln>
                            <a:noFill/>
                          </a:ln>
                          <a:solidFill>
                            <a:schemeClr val="tx1"/>
                          </a:solidFill>
                          <a:effectLst/>
                          <a:uFillTx/>
                          <a:latin typeface="+mn-lt"/>
                          <a:ea typeface="+mn-ea"/>
                          <a:cs typeface="+mn-cs"/>
                          <a:sym typeface="Palatino"/>
                        </a:rPr>
                        <a:t> also have some </a:t>
                      </a:r>
                      <a:r>
                        <a:rPr lang="en-US" sz="1800" b="1" i="0" u="none" strike="noStrike" cap="none" spc="0" baseline="0" dirty="0" smtClean="0">
                          <a:ln>
                            <a:noFill/>
                          </a:ln>
                          <a:solidFill>
                            <a:schemeClr val="tx1"/>
                          </a:solidFill>
                          <a:effectLst/>
                          <a:uFillTx/>
                          <a:latin typeface="+mn-lt"/>
                          <a:ea typeface="+mn-ea"/>
                          <a:cs typeface="+mn-cs"/>
                          <a:sym typeface="Palatino"/>
                        </a:rPr>
                        <a:t>mild positive correlation</a:t>
                      </a:r>
                      <a:r>
                        <a:rPr lang="en-US" sz="1800" b="0" i="0" u="none" strike="noStrike" cap="none" spc="0" baseline="0" dirty="0" smtClean="0">
                          <a:ln>
                            <a:noFill/>
                          </a:ln>
                          <a:solidFill>
                            <a:schemeClr val="tx1"/>
                          </a:solidFill>
                          <a:effectLst/>
                          <a:uFillTx/>
                          <a:latin typeface="+mn-lt"/>
                          <a:ea typeface="+mn-ea"/>
                          <a:cs typeface="+mn-cs"/>
                          <a:sym typeface="Palatino"/>
                        </a:rPr>
                        <a:t>. In our data most of the cars have engine volume in between 1.5 CC to 2.5 CC, due to that mileage and engine volume have mild positive correlation.</a:t>
                      </a:r>
                    </a:p>
                    <a:p>
                      <a:pPr marL="285750" indent="-285750" algn="l">
                        <a:buFont typeface="Arial" pitchFamily="34" charset="0"/>
                        <a:buChar char="•"/>
                      </a:pPr>
                      <a:endParaRPr lang="en-US" sz="1800" b="1" i="0" u="none" strike="noStrike" cap="none" spc="0" baseline="0" dirty="0" smtClean="0">
                        <a:ln>
                          <a:noFill/>
                        </a:ln>
                        <a:solidFill>
                          <a:schemeClr val="tx1"/>
                        </a:solidFill>
                        <a:effectLst/>
                        <a:uFillTx/>
                        <a:latin typeface="+mn-lt"/>
                        <a:ea typeface="+mn-ea"/>
                        <a:cs typeface="+mn-cs"/>
                        <a:sym typeface="Palatino"/>
                      </a:endParaRPr>
                    </a:p>
                    <a:p>
                      <a:pPr marL="285750" indent="-285750" algn="l">
                        <a:buFont typeface="Arial" pitchFamily="34" charset="0"/>
                        <a:buChar char="•"/>
                      </a:pPr>
                      <a:r>
                        <a:rPr lang="en-US" sz="1800" b="1" i="0" u="none" strike="noStrike" cap="none" spc="0" baseline="0" dirty="0" smtClean="0">
                          <a:ln>
                            <a:noFill/>
                          </a:ln>
                          <a:solidFill>
                            <a:schemeClr val="tx1"/>
                          </a:solidFill>
                          <a:effectLst/>
                          <a:uFillTx/>
                          <a:latin typeface="+mn-lt"/>
                          <a:ea typeface="+mn-ea"/>
                          <a:cs typeface="+mn-cs"/>
                          <a:sym typeface="Palatino"/>
                        </a:rPr>
                        <a:t>engine volume</a:t>
                      </a:r>
                      <a:r>
                        <a:rPr lang="en-US" sz="1800" b="0" i="0" u="none" strike="noStrike" cap="none" spc="0" baseline="0" dirty="0" smtClean="0">
                          <a:ln>
                            <a:noFill/>
                          </a:ln>
                          <a:solidFill>
                            <a:schemeClr val="tx1"/>
                          </a:solidFill>
                          <a:effectLst/>
                          <a:uFillTx/>
                          <a:latin typeface="+mn-lt"/>
                          <a:ea typeface="+mn-ea"/>
                          <a:cs typeface="+mn-cs"/>
                          <a:sym typeface="Palatino"/>
                        </a:rPr>
                        <a:t> (</a:t>
                      </a:r>
                      <a:r>
                        <a:rPr lang="en-US" sz="1800" b="0" i="0" u="none" strike="noStrike" cap="none" spc="0" baseline="0" dirty="0" err="1" smtClean="0">
                          <a:ln>
                            <a:noFill/>
                          </a:ln>
                          <a:solidFill>
                            <a:schemeClr val="tx1"/>
                          </a:solidFill>
                          <a:effectLst/>
                          <a:uFillTx/>
                          <a:latin typeface="+mn-lt"/>
                          <a:ea typeface="+mn-ea"/>
                          <a:cs typeface="+mn-cs"/>
                          <a:sym typeface="Palatino"/>
                        </a:rPr>
                        <a:t>engV</a:t>
                      </a:r>
                      <a:r>
                        <a:rPr lang="en-US" sz="1800" b="0" i="0" u="none" strike="noStrike" cap="none" spc="0" baseline="0" dirty="0" smtClean="0">
                          <a:ln>
                            <a:noFill/>
                          </a:ln>
                          <a:solidFill>
                            <a:schemeClr val="tx1"/>
                          </a:solidFill>
                          <a:effectLst/>
                          <a:uFillTx/>
                          <a:latin typeface="+mn-lt"/>
                          <a:ea typeface="+mn-ea"/>
                          <a:cs typeface="+mn-cs"/>
                          <a:sym typeface="Palatino"/>
                        </a:rPr>
                        <a:t>) and </a:t>
                      </a:r>
                      <a:r>
                        <a:rPr lang="en-US" sz="1800" b="1" i="0" u="none" strike="noStrike" cap="none" spc="0" baseline="0" dirty="0" smtClean="0">
                          <a:ln>
                            <a:noFill/>
                          </a:ln>
                          <a:solidFill>
                            <a:schemeClr val="tx1"/>
                          </a:solidFill>
                          <a:effectLst/>
                          <a:uFillTx/>
                          <a:latin typeface="+mn-lt"/>
                          <a:ea typeface="+mn-ea"/>
                          <a:cs typeface="+mn-cs"/>
                          <a:sym typeface="Palatino"/>
                        </a:rPr>
                        <a:t>year</a:t>
                      </a:r>
                      <a:r>
                        <a:rPr lang="en-US" sz="1800" b="0" i="0" u="none" strike="noStrike" cap="none" spc="0" baseline="0" dirty="0" smtClean="0">
                          <a:ln>
                            <a:noFill/>
                          </a:ln>
                          <a:solidFill>
                            <a:schemeClr val="tx1"/>
                          </a:solidFill>
                          <a:effectLst/>
                          <a:uFillTx/>
                          <a:latin typeface="+mn-lt"/>
                          <a:ea typeface="+mn-ea"/>
                          <a:cs typeface="+mn-cs"/>
                          <a:sym typeface="Palatino"/>
                        </a:rPr>
                        <a:t> also have some </a:t>
                      </a:r>
                      <a:r>
                        <a:rPr lang="en-US" sz="1800" b="1" i="0" u="none" strike="noStrike" cap="none" spc="0" baseline="0" dirty="0" smtClean="0">
                          <a:ln>
                            <a:noFill/>
                          </a:ln>
                          <a:solidFill>
                            <a:schemeClr val="tx1"/>
                          </a:solidFill>
                          <a:effectLst/>
                          <a:uFillTx/>
                          <a:latin typeface="+mn-lt"/>
                          <a:ea typeface="+mn-ea"/>
                          <a:cs typeface="+mn-cs"/>
                          <a:sym typeface="Palatino"/>
                        </a:rPr>
                        <a:t>mild positive correlation</a:t>
                      </a:r>
                      <a:endParaRPr lang="en-US" sz="1800" b="0" i="0" u="none" strike="noStrike" cap="none" spc="0" baseline="0" dirty="0" smtClean="0">
                        <a:ln>
                          <a:noFill/>
                        </a:ln>
                        <a:solidFill>
                          <a:schemeClr val="tx1"/>
                        </a:solidFill>
                        <a:effectLst/>
                        <a:uFillTx/>
                        <a:latin typeface="+mn-lt"/>
                        <a:ea typeface="+mn-ea"/>
                        <a:cs typeface="+mn-cs"/>
                        <a:sym typeface="Palatino"/>
                      </a:endParaRPr>
                    </a:p>
                    <a:p>
                      <a:pPr algn="l"/>
                      <a:endParaRPr lang="en-US" dirty="0"/>
                    </a:p>
                  </a:txBody>
                  <a:tcPr/>
                </a:tc>
              </a:tr>
            </a:tbl>
          </a:graphicData>
        </a:graphic>
      </p:graphicFrame>
      <p:pic>
        <p:nvPicPr>
          <p:cNvPr id="1229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63600" y="2819400"/>
            <a:ext cx="7010400"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2703896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Hypothesis </a:t>
            </a:r>
            <a:r>
              <a:rPr lang="en-US" sz="3200" b="1" dirty="0"/>
              <a:t>: Sales for diesel </a:t>
            </a:r>
            <a:r>
              <a:rPr lang="en-US" sz="3200" b="1" dirty="0" smtClean="0"/>
              <a:t>variant </a:t>
            </a:r>
            <a:r>
              <a:rPr lang="en-US" sz="3200" b="1" dirty="0"/>
              <a:t>cars likely to increase every year?</a:t>
            </a:r>
            <a:br>
              <a:rPr lang="en-US" sz="3200" b="1" dirty="0"/>
            </a:br>
            <a:endParaRPr lang="en-US" sz="3200" dirty="0"/>
          </a:p>
        </p:txBody>
      </p:sp>
      <p:sp>
        <p:nvSpPr>
          <p:cNvPr id="3" name="Text Placeholder 2"/>
          <p:cNvSpPr>
            <a:spLocks noGrp="1"/>
          </p:cNvSpPr>
          <p:nvPr>
            <p:ph type="body" idx="1"/>
          </p:nvPr>
        </p:nvSpPr>
        <p:spPr/>
        <p:txBody>
          <a:bodyPr/>
          <a:lstStyle/>
          <a:p>
            <a:pPr marL="0" indent="0">
              <a:buNone/>
            </a:pPr>
            <a:r>
              <a:rPr lang="en-US" dirty="0" smtClean="0"/>
              <a:t>We </a:t>
            </a:r>
            <a:r>
              <a:rPr lang="en-US" dirty="0"/>
              <a:t>can conclude that car sales are increasing every year for fuel type "</a:t>
            </a:r>
            <a:r>
              <a:rPr lang="en-US" b="1" dirty="0"/>
              <a:t>Diesel</a:t>
            </a:r>
            <a:r>
              <a:rPr lang="en-US" dirty="0" smtClean="0"/>
              <a:t>".</a:t>
            </a:r>
          </a:p>
          <a:p>
            <a:r>
              <a:rPr lang="en-US" dirty="0" smtClean="0"/>
              <a:t>Most </a:t>
            </a:r>
            <a:r>
              <a:rPr lang="en-US" dirty="0"/>
              <a:t>of the people are interested to buy diesel cars.</a:t>
            </a:r>
          </a:p>
          <a:p>
            <a:r>
              <a:rPr lang="en-US" dirty="0"/>
              <a:t>By proliferate diesel cars production will increase the revenue of the company.</a:t>
            </a:r>
          </a:p>
          <a:p>
            <a:endParaRPr lang="en-US" dirty="0"/>
          </a:p>
        </p:txBody>
      </p:sp>
    </p:spTree>
    <p:extLst>
      <p:ext uri="{BB962C8B-B14F-4D97-AF65-F5344CB8AC3E}">
        <p14:creationId xmlns="" xmlns:p14="http://schemas.microsoft.com/office/powerpoint/2010/main" val="238189661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solidFill>
                  <a:srgbClr val="FF0000"/>
                </a:solidFill>
              </a:rPr>
              <a:t>Conclusion</a:t>
            </a:r>
            <a:endParaRPr dirty="0">
              <a:solidFill>
                <a:srgbClr val="FF0000"/>
              </a:solidFill>
            </a:endParaRP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362200"/>
            <a:ext cx="11988800" cy="7239000"/>
          </a:xfrm>
          <a:prstGeom prst="rect">
            <a:avLst/>
          </a:prstGeom>
        </p:spPr>
        <p:txBody>
          <a:bodyPr>
            <a:normAutofit fontScale="47500" lnSpcReduction="20000"/>
          </a:bodyPr>
          <a:lstStyle>
            <a:lvl1pPr>
              <a:defRPr>
                <a:latin typeface="Arial"/>
                <a:ea typeface="Arial"/>
                <a:cs typeface="Arial"/>
                <a:sym typeface="Arial"/>
              </a:defRPr>
            </a:lvl1pPr>
          </a:lstStyle>
          <a:p>
            <a:r>
              <a:rPr lang="en-US" dirty="0"/>
              <a:t>In this dataset we have total 9463 records excluding duplicates.</a:t>
            </a:r>
          </a:p>
          <a:p>
            <a:r>
              <a:rPr lang="en-US" dirty="0"/>
              <a:t>We observe that out of total cars sold, majority of the cars sold by "</a:t>
            </a:r>
            <a:r>
              <a:rPr lang="en-US" b="1" dirty="0"/>
              <a:t>Volkswagen</a:t>
            </a:r>
            <a:r>
              <a:rPr lang="en-US" dirty="0"/>
              <a:t>", "</a:t>
            </a:r>
            <a:r>
              <a:rPr lang="en-US" b="1" dirty="0"/>
              <a:t>Mercedes-Benz</a:t>
            </a:r>
            <a:r>
              <a:rPr lang="en-US" dirty="0"/>
              <a:t>" and "</a:t>
            </a:r>
            <a:r>
              <a:rPr lang="en-US" b="1" dirty="0"/>
              <a:t>BMW</a:t>
            </a:r>
            <a:r>
              <a:rPr lang="en-US" dirty="0"/>
              <a:t>" brand.</a:t>
            </a:r>
          </a:p>
          <a:p>
            <a:r>
              <a:rPr lang="en-US" dirty="0"/>
              <a:t>"</a:t>
            </a:r>
            <a:r>
              <a:rPr lang="en-US" b="1" dirty="0"/>
              <a:t>Front</a:t>
            </a:r>
            <a:r>
              <a:rPr lang="en-US" dirty="0"/>
              <a:t>" wheel drive cars </a:t>
            </a:r>
            <a:r>
              <a:rPr lang="en-US"/>
              <a:t>are </a:t>
            </a:r>
            <a:r>
              <a:rPr lang="en-US" smtClean="0"/>
              <a:t>the </a:t>
            </a:r>
            <a:r>
              <a:rPr lang="en-US" dirty="0"/>
              <a:t>top most cars in all body type except in "Crossover" body type. In "Crossover" body type "Full" wheel drive cars are leading.</a:t>
            </a:r>
          </a:p>
          <a:p>
            <a:r>
              <a:rPr lang="en-US" dirty="0"/>
              <a:t>Mostly sold body types are "</a:t>
            </a:r>
            <a:r>
              <a:rPr lang="en-US" b="1" dirty="0"/>
              <a:t>crossover</a:t>
            </a:r>
            <a:r>
              <a:rPr lang="en-US" dirty="0"/>
              <a:t>", "</a:t>
            </a:r>
            <a:r>
              <a:rPr lang="en-US" b="1" dirty="0"/>
              <a:t>hatch</a:t>
            </a:r>
            <a:r>
              <a:rPr lang="en-US" dirty="0"/>
              <a:t>" and "</a:t>
            </a:r>
            <a:r>
              <a:rPr lang="en-US" b="1" dirty="0"/>
              <a:t>Sedan</a:t>
            </a:r>
            <a:r>
              <a:rPr lang="en-US" dirty="0"/>
              <a:t>"</a:t>
            </a:r>
          </a:p>
          <a:p>
            <a:r>
              <a:rPr lang="en-US" dirty="0"/>
              <a:t>80% of the cars sold in range 200 to 20000 with body type "</a:t>
            </a:r>
            <a:r>
              <a:rPr lang="en-US" b="1" dirty="0"/>
              <a:t>Sedan</a:t>
            </a:r>
            <a:r>
              <a:rPr lang="en-US" dirty="0"/>
              <a:t>". Because it is the most affordable car for middle class people.</a:t>
            </a:r>
          </a:p>
          <a:p>
            <a:r>
              <a:rPr lang="en-US" dirty="0"/>
              <a:t>We can say more than 90% of the cars are registered.</a:t>
            </a:r>
          </a:p>
          <a:p>
            <a:r>
              <a:rPr lang="en-US" dirty="0"/>
              <a:t>We can say that the most sold cars in front drive type, in terms of percentage we can say that, </a:t>
            </a:r>
            <a:r>
              <a:rPr lang="en-US" dirty="0" smtClean="0"/>
              <a:t>approx.</a:t>
            </a:r>
            <a:r>
              <a:rPr lang="en-US" dirty="0"/>
              <a:t> </a:t>
            </a:r>
            <a:r>
              <a:rPr lang="en-US" b="1" dirty="0"/>
              <a:t>58%</a:t>
            </a:r>
            <a:r>
              <a:rPr lang="en-US" dirty="0"/>
              <a:t> of total cars sold in front drive type, </a:t>
            </a:r>
            <a:r>
              <a:rPr lang="en-US" b="1" dirty="0"/>
              <a:t>27%</a:t>
            </a:r>
            <a:r>
              <a:rPr lang="en-US" dirty="0"/>
              <a:t> in full drive type and </a:t>
            </a:r>
            <a:r>
              <a:rPr lang="en-US" b="1" dirty="0"/>
              <a:t>15%</a:t>
            </a:r>
            <a:r>
              <a:rPr lang="en-US" dirty="0"/>
              <a:t> in rear drive type.</a:t>
            </a:r>
          </a:p>
          <a:p>
            <a:r>
              <a:rPr lang="en-US" dirty="0"/>
              <a:t>Majority of the cars with year 2008 are registered.</a:t>
            </a:r>
          </a:p>
          <a:p>
            <a:r>
              <a:rPr lang="en-US" dirty="0"/>
              <a:t>Sales of cars increasing every year from 2006 to 2013.</a:t>
            </a:r>
          </a:p>
          <a:p>
            <a:r>
              <a:rPr lang="en-US" b="1" dirty="0"/>
              <a:t>Drive</a:t>
            </a:r>
            <a:r>
              <a:rPr lang="en-US" dirty="0"/>
              <a:t> is strongly correlated with "</a:t>
            </a:r>
            <a:r>
              <a:rPr lang="en-US" b="1" dirty="0" err="1"/>
              <a:t>engV</a:t>
            </a:r>
            <a:r>
              <a:rPr lang="en-US" dirty="0"/>
              <a:t>".</a:t>
            </a:r>
          </a:p>
          <a:p>
            <a:r>
              <a:rPr lang="en-US" dirty="0"/>
              <a:t>"</a:t>
            </a:r>
            <a:r>
              <a:rPr lang="en-US" b="1" dirty="0"/>
              <a:t>mileage</a:t>
            </a:r>
            <a:r>
              <a:rPr lang="en-US" dirty="0"/>
              <a:t>" and "</a:t>
            </a:r>
            <a:r>
              <a:rPr lang="en-US" b="1" dirty="0"/>
              <a:t>price</a:t>
            </a:r>
            <a:r>
              <a:rPr lang="en-US" dirty="0"/>
              <a:t>" are strongly negative correlated.i.e. lower price cars have higher mileage and higher price cars have lower mileage.</a:t>
            </a:r>
          </a:p>
          <a:p>
            <a:r>
              <a:rPr lang="en-US" b="1" dirty="0"/>
              <a:t>mileage</a:t>
            </a:r>
            <a:r>
              <a:rPr lang="en-US" dirty="0"/>
              <a:t> and </a:t>
            </a:r>
            <a:r>
              <a:rPr lang="en-US" b="1" dirty="0" err="1"/>
              <a:t>engV</a:t>
            </a:r>
            <a:r>
              <a:rPr lang="en-US" dirty="0"/>
              <a:t> plot, we can say most of the cars sold with engine volume in between 1.5CC to 2.5CC.</a:t>
            </a:r>
          </a:p>
          <a:p>
            <a:endParaRPr dirty="0"/>
          </a:p>
        </p:txBody>
      </p:sp>
    </p:spTree>
    <p:extLst>
      <p:ext uri="{BB962C8B-B14F-4D97-AF65-F5344CB8AC3E}">
        <p14:creationId xmlns="" xmlns:p14="http://schemas.microsoft.com/office/powerpoint/2010/main" val="353368432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solidFill>
                  <a:srgbClr val="FF0000"/>
                </a:solidFill>
              </a:rPr>
              <a:t>Data in depth</a:t>
            </a:r>
            <a:endParaRPr dirty="0">
              <a:solidFill>
                <a:srgbClr val="FF0000"/>
              </a:solidFill>
            </a:endParaRPr>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a:bodyPr>
          <a:lstStyle/>
          <a:p>
            <a:pPr marL="0" indent="0">
              <a:buNone/>
            </a:pPr>
            <a:r>
              <a:rPr lang="en-US" sz="1800" dirty="0"/>
              <a:t>T</a:t>
            </a:r>
            <a:r>
              <a:rPr lang="en-US" sz="1800" dirty="0" smtClean="0"/>
              <a:t>he </a:t>
            </a:r>
            <a:r>
              <a:rPr lang="en-US" sz="1800" dirty="0"/>
              <a:t>dataset consists of the information about multiple brands, Various variables present in the dataset includes Car brand, price, body, </a:t>
            </a:r>
            <a:r>
              <a:rPr lang="en-US" sz="1800" dirty="0" smtClean="0"/>
              <a:t>mileage etc.  </a:t>
            </a:r>
          </a:p>
          <a:p>
            <a:pPr marL="0" indent="0">
              <a:buNone/>
            </a:pPr>
            <a:r>
              <a:rPr lang="en-US" sz="1800" dirty="0" smtClean="0"/>
              <a:t>The </a:t>
            </a:r>
            <a:r>
              <a:rPr lang="en-US" sz="1800" dirty="0"/>
              <a:t>dataset comprises of 9576 observations of 10 columns. Below </a:t>
            </a:r>
            <a:r>
              <a:rPr lang="en-US" sz="1800" dirty="0" smtClean="0"/>
              <a:t>are </a:t>
            </a:r>
            <a:r>
              <a:rPr lang="en-US" sz="1800" dirty="0"/>
              <a:t>the columns and their </a:t>
            </a:r>
            <a:r>
              <a:rPr lang="en-US" sz="1800" dirty="0" smtClean="0"/>
              <a:t>description of dataset.</a:t>
            </a:r>
          </a:p>
          <a:p>
            <a:pPr marL="0" indent="0">
              <a:buNone/>
            </a:pPr>
            <a:endParaRPr lang="en-US" sz="1800" dirty="0"/>
          </a:p>
          <a:p>
            <a:pPr marL="0" indent="0">
              <a:spcBef>
                <a:spcPts val="0"/>
              </a:spcBef>
              <a:buNone/>
              <a:defRPr>
                <a:latin typeface="Arial"/>
                <a:ea typeface="Arial"/>
                <a:cs typeface="Arial"/>
                <a:sym typeface="Arial"/>
              </a:defRPr>
            </a:pPr>
            <a:r>
              <a:rPr lang="en-US" sz="2000" dirty="0" smtClean="0">
                <a:sym typeface="Arial"/>
              </a:rPr>
              <a:t>Car			: Manufacturer </a:t>
            </a:r>
            <a:r>
              <a:rPr lang="en-US" sz="2000" dirty="0">
                <a:sym typeface="Arial"/>
              </a:rPr>
              <a:t>brand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Price			: Seller’s </a:t>
            </a:r>
            <a:r>
              <a:rPr lang="en-US" sz="2000" dirty="0">
                <a:sym typeface="Arial"/>
              </a:rPr>
              <a:t>price of car (in USD)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Body			: Car </a:t>
            </a:r>
            <a:r>
              <a:rPr lang="en-US" sz="2000" dirty="0">
                <a:sym typeface="Arial"/>
              </a:rPr>
              <a:t>body type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Mileage		: In </a:t>
            </a:r>
            <a:r>
              <a:rPr lang="en-US" sz="2000" dirty="0">
                <a:sym typeface="Arial"/>
              </a:rPr>
              <a:t>kilometers (‘000 Km) * </a:t>
            </a:r>
            <a:endParaRPr lang="en-US" sz="2000" dirty="0" smtClean="0">
              <a:sym typeface="Arial"/>
            </a:endParaRPr>
          </a:p>
          <a:p>
            <a:pPr marL="0" indent="0">
              <a:spcBef>
                <a:spcPts val="0"/>
              </a:spcBef>
              <a:buNone/>
              <a:defRPr>
                <a:latin typeface="Arial"/>
                <a:ea typeface="Arial"/>
                <a:cs typeface="Arial"/>
                <a:sym typeface="Arial"/>
              </a:defRPr>
            </a:pPr>
            <a:r>
              <a:rPr lang="en-US" sz="2000" dirty="0" err="1" smtClean="0">
                <a:sym typeface="Arial"/>
              </a:rPr>
              <a:t>engV</a:t>
            </a:r>
            <a:r>
              <a:rPr lang="en-US" sz="2000" dirty="0" smtClean="0">
                <a:sym typeface="Arial"/>
              </a:rPr>
              <a:t>		: Rounded </a:t>
            </a:r>
            <a:r>
              <a:rPr lang="en-US" sz="2000" dirty="0">
                <a:sym typeface="Arial"/>
              </a:rPr>
              <a:t>engine volume (‘000 cubic cm) * </a:t>
            </a:r>
            <a:endParaRPr lang="en-US" sz="2000" dirty="0" smtClean="0">
              <a:sym typeface="Arial"/>
            </a:endParaRPr>
          </a:p>
          <a:p>
            <a:pPr marL="0" indent="0">
              <a:spcBef>
                <a:spcPts val="0"/>
              </a:spcBef>
              <a:buNone/>
              <a:defRPr>
                <a:latin typeface="Arial"/>
                <a:ea typeface="Arial"/>
                <a:cs typeface="Arial"/>
                <a:sym typeface="Arial"/>
              </a:defRPr>
            </a:pPr>
            <a:r>
              <a:rPr lang="en-US" sz="2000" dirty="0" err="1" smtClean="0">
                <a:sym typeface="Arial"/>
              </a:rPr>
              <a:t>engType</a:t>
            </a:r>
            <a:r>
              <a:rPr lang="en-US" sz="2000" dirty="0" smtClean="0">
                <a:sym typeface="Arial"/>
              </a:rPr>
              <a:t>		: Type </a:t>
            </a:r>
            <a:r>
              <a:rPr lang="en-US" sz="2000" dirty="0">
                <a:sym typeface="Arial"/>
              </a:rPr>
              <a:t>of fuel (“Other” in this case should be treated as NA)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Registration	: Whether </a:t>
            </a:r>
            <a:r>
              <a:rPr lang="en-US" sz="2000" dirty="0">
                <a:sym typeface="Arial"/>
              </a:rPr>
              <a:t>car registered or not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Year			: Year </a:t>
            </a:r>
            <a:r>
              <a:rPr lang="en-US" sz="2000" dirty="0">
                <a:sym typeface="Arial"/>
              </a:rPr>
              <a:t>of production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Model		: Specific </a:t>
            </a:r>
            <a:r>
              <a:rPr lang="en-US" sz="2000" dirty="0">
                <a:sym typeface="Arial"/>
              </a:rPr>
              <a:t>model name * </a:t>
            </a:r>
            <a:endParaRPr lang="en-US" sz="2000" dirty="0" smtClean="0">
              <a:sym typeface="Arial"/>
            </a:endParaRPr>
          </a:p>
          <a:p>
            <a:pPr marL="0" indent="0">
              <a:spcBef>
                <a:spcPts val="0"/>
              </a:spcBef>
              <a:buNone/>
              <a:defRPr>
                <a:latin typeface="Arial"/>
                <a:ea typeface="Arial"/>
                <a:cs typeface="Arial"/>
                <a:sym typeface="Arial"/>
              </a:defRPr>
            </a:pPr>
            <a:r>
              <a:rPr lang="en-US" sz="2000" dirty="0" smtClean="0">
                <a:sym typeface="Arial"/>
              </a:rPr>
              <a:t>Drive		: Drive type		</a:t>
            </a:r>
          </a:p>
          <a:p>
            <a:pPr marL="0" indent="0">
              <a:spcBef>
                <a:spcPts val="0"/>
              </a:spcBef>
              <a:buNone/>
              <a:defRPr>
                <a:latin typeface="Arial"/>
                <a:ea typeface="Arial"/>
                <a:cs typeface="Arial"/>
                <a:sym typeface="Arial"/>
              </a:defRPr>
            </a:pPr>
            <a:r>
              <a:rPr lang="en-US" sz="2000" dirty="0">
                <a:sym typeface="Arial"/>
              </a:rPr>
              <a:t>	</a:t>
            </a:r>
            <a:r>
              <a:rPr lang="en-US" sz="2000" dirty="0" smtClean="0">
                <a:sym typeface="Arial"/>
              </a:rPr>
              <a:t>				</a:t>
            </a:r>
            <a:r>
              <a:rPr lang="en-US" sz="2000" dirty="0">
                <a:sym typeface="Arial"/>
              </a:rPr>
              <a:t>	</a:t>
            </a:r>
            <a:r>
              <a:rPr lang="en-US" sz="2000" dirty="0" smtClean="0">
                <a:sym typeface="Arial"/>
              </a:rPr>
              <a:t>												(contd..)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solidFill>
                  <a:srgbClr val="FF0000"/>
                </a:solidFill>
              </a:rPr>
              <a:t>Data in depth</a:t>
            </a:r>
            <a:endParaRPr dirty="0">
              <a:solidFill>
                <a:srgbClr val="FF0000"/>
              </a:solidFill>
            </a:endParaRPr>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marL="0" indent="0">
              <a:buNone/>
              <a:defRPr>
                <a:latin typeface="Arial"/>
                <a:ea typeface="Arial"/>
                <a:cs typeface="Arial"/>
                <a:sym typeface="Arial"/>
              </a:defRPr>
            </a:pPr>
            <a:r>
              <a:rPr lang="en-US" sz="2800" dirty="0" smtClean="0"/>
              <a:t>Below is the overview of dataset before pre-processing</a:t>
            </a:r>
            <a:endParaRPr lang="en-US" dirty="0" smtClean="0"/>
          </a:p>
          <a:p>
            <a:r>
              <a:rPr lang="en-US" sz="2400" dirty="0"/>
              <a:t>drive has 511 / 5.3% missing values Missing</a:t>
            </a:r>
          </a:p>
          <a:p>
            <a:r>
              <a:rPr lang="en-US" sz="2400" dirty="0" err="1"/>
              <a:t>engV</a:t>
            </a:r>
            <a:r>
              <a:rPr lang="en-US" sz="2400" dirty="0"/>
              <a:t> has 434 / 4.5% missing values Missing</a:t>
            </a:r>
          </a:p>
          <a:p>
            <a:r>
              <a:rPr lang="en-US" sz="2400" dirty="0"/>
              <a:t>mileage has 348 / 3.6% zeros </a:t>
            </a:r>
            <a:r>
              <a:rPr lang="en-US" sz="2400" dirty="0" err="1"/>
              <a:t>Zeros</a:t>
            </a:r>
            <a:endParaRPr lang="en-US" sz="2400" dirty="0"/>
          </a:p>
          <a:p>
            <a:r>
              <a:rPr lang="en-US" sz="2400" dirty="0"/>
              <a:t>price has 267 / 2.8% zeros </a:t>
            </a:r>
            <a:r>
              <a:rPr lang="en-US" sz="2400" dirty="0" err="1"/>
              <a:t>Zeros</a:t>
            </a:r>
            <a:endParaRPr lang="en-US" sz="2400" dirty="0"/>
          </a:p>
          <a:p>
            <a:r>
              <a:rPr lang="en-US" sz="2400" dirty="0"/>
              <a:t>Dataset has 113 duplicate rows Warning</a:t>
            </a:r>
          </a:p>
          <a:p>
            <a:pPr marL="0" indent="0">
              <a:buNone/>
              <a:defRPr>
                <a:latin typeface="Arial"/>
                <a:ea typeface="Arial"/>
                <a:cs typeface="Arial"/>
                <a:sym typeface="Arial"/>
              </a:defRPr>
            </a:pPr>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solidFill>
                  <a:srgbClr val="FF0000"/>
                </a:solidFill>
              </a:rPr>
              <a:t>Problem Statement</a:t>
            </a:r>
            <a:endParaRPr dirty="0">
              <a:solidFill>
                <a:srgbClr val="FF0000"/>
              </a:solidFill>
            </a:endParaRPr>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a:defRPr>
                <a:latin typeface="Arial"/>
                <a:ea typeface="Arial"/>
                <a:cs typeface="Arial"/>
                <a:sym typeface="Arial"/>
              </a:defRPr>
            </a:pPr>
            <a:r>
              <a:rPr lang="en-US" dirty="0">
                <a:sym typeface="Arial"/>
              </a:rPr>
              <a:t>This dataset is from a 2016 car sale values that </a:t>
            </a:r>
            <a:r>
              <a:rPr lang="en-US" dirty="0" smtClean="0">
                <a:sym typeface="Arial"/>
              </a:rPr>
              <a:t>measures </a:t>
            </a:r>
            <a:r>
              <a:rPr lang="en-US" dirty="0">
                <a:sym typeface="Arial"/>
              </a:rPr>
              <a:t>the increasing car sales and fuel variant every year.</a:t>
            </a:r>
            <a:endParaRPr dirty="0"/>
          </a:p>
        </p:txBody>
      </p:sp>
    </p:spTree>
    <p:extLst>
      <p:ext uri="{BB962C8B-B14F-4D97-AF65-F5344CB8AC3E}">
        <p14:creationId xmlns="" xmlns:p14="http://schemas.microsoft.com/office/powerpoint/2010/main" val="74033783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solidFill>
                  <a:srgbClr val="FF0000"/>
                </a:solidFill>
              </a:rPr>
              <a:t>What did you do</a:t>
            </a:r>
            <a:endParaRPr dirty="0">
              <a:solidFill>
                <a:srgbClr val="FF0000"/>
              </a:solidFill>
            </a:endParaRPr>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lstStyle/>
          <a:p>
            <a:pPr marL="0" indent="0" defTabSz="479044">
              <a:spcBef>
                <a:spcPts val="1900"/>
              </a:spcBef>
              <a:buNone/>
              <a:defRPr sz="2952"/>
            </a:pPr>
            <a:r>
              <a:rPr lang="en-US" sz="2400" dirty="0" smtClean="0"/>
              <a:t>Before starting analysis of dataset did Pandas profiling on dataset to find any anomalies likes missing values, duplicates, Zeros. </a:t>
            </a:r>
          </a:p>
          <a:p>
            <a:pPr marL="0" indent="0" defTabSz="479044">
              <a:spcBef>
                <a:spcPts val="1900"/>
              </a:spcBef>
              <a:buNone/>
              <a:defRPr sz="2952"/>
            </a:pPr>
            <a:r>
              <a:rPr lang="en-US" sz="2400" dirty="0" smtClean="0"/>
              <a:t>Also looked at the dataset to find relation between variables.</a:t>
            </a:r>
          </a:p>
          <a:p>
            <a:pPr marL="0" indent="0" defTabSz="479044">
              <a:spcBef>
                <a:spcPts val="1900"/>
              </a:spcBef>
              <a:buNone/>
              <a:defRPr sz="2952"/>
            </a:pPr>
            <a:r>
              <a:rPr lang="en-US" sz="2400" dirty="0" smtClean="0"/>
              <a:t>Below actions are taken to cleanup the date</a:t>
            </a:r>
          </a:p>
          <a:p>
            <a:pPr marL="514350" indent="-514350" defTabSz="479044">
              <a:spcBef>
                <a:spcPts val="1900"/>
              </a:spcBef>
              <a:buAutoNum type="arabicParenR"/>
              <a:defRPr sz="2952"/>
            </a:pPr>
            <a:r>
              <a:rPr lang="en-US" sz="2400" dirty="0" smtClean="0"/>
              <a:t>Duplicate rows have been dropped</a:t>
            </a:r>
          </a:p>
          <a:p>
            <a:pPr marL="514350" indent="-514350" defTabSz="479044">
              <a:spcBef>
                <a:spcPts val="1900"/>
              </a:spcBef>
              <a:buAutoNum type="arabicParenR"/>
              <a:defRPr sz="2952"/>
            </a:pPr>
            <a:r>
              <a:rPr lang="en-US" sz="2400" dirty="0" smtClean="0"/>
              <a:t>Replaced Zeros in price column with mean derived by grouping car, year, and engine type</a:t>
            </a:r>
          </a:p>
          <a:p>
            <a:pPr marL="514350" indent="-514350" defTabSz="479044">
              <a:spcBef>
                <a:spcPts val="1900"/>
              </a:spcBef>
              <a:buAutoNum type="arabicParenR"/>
              <a:defRPr sz="2952"/>
            </a:pPr>
            <a:r>
              <a:rPr lang="en-US" sz="2400" dirty="0" smtClean="0"/>
              <a:t>Replaced missing values in Engine type with mean derived by grouping Car, Body, Engine type</a:t>
            </a:r>
          </a:p>
          <a:p>
            <a:pPr marL="514350" indent="-514350" defTabSz="479044">
              <a:spcBef>
                <a:spcPts val="1900"/>
              </a:spcBef>
              <a:buAutoNum type="arabicParenR"/>
              <a:defRPr sz="2952"/>
            </a:pPr>
            <a:r>
              <a:rPr lang="en-US" sz="2400" dirty="0"/>
              <a:t>Replaced missing values in </a:t>
            </a:r>
            <a:r>
              <a:rPr lang="en-US" sz="2400" dirty="0" smtClean="0"/>
              <a:t>Mileage with </a:t>
            </a:r>
            <a:r>
              <a:rPr lang="en-US" sz="2400" dirty="0"/>
              <a:t>mean derived by grouping </a:t>
            </a:r>
            <a:r>
              <a:rPr lang="en-US" sz="2400" dirty="0" smtClean="0"/>
              <a:t>Engine Volume, Engine Type, Drive.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4400" b="1" dirty="0">
                <a:solidFill>
                  <a:srgbClr val="FF0000"/>
                </a:solidFill>
              </a:rPr>
              <a:t>Which brand cars are mostly sold?</a:t>
            </a:r>
            <a:r>
              <a:rPr lang="en-US" b="1" dirty="0"/>
              <a:t/>
            </a:r>
            <a:br>
              <a:rPr lang="en-US" b="1" dirty="0"/>
            </a:br>
            <a:endParaRPr dirty="0"/>
          </a:p>
        </p:txBody>
      </p:sp>
      <p:sp>
        <p:nvSpPr>
          <p:cNvPr id="2" name="AutoShape 2" descr="data:image/png;base64,iVBORw0KGgoAAAANSUhEUgAAAr0AAAJTCAYAAAAFaq4qAAAABHNCSVQICAgIfAhkiAAAAAlwSFlz%0AAAAPYQAAD2EBqD+naQAAADl0RVh0U29mdHdhcmUAbWF0cGxvdGxpYiB2ZXJzaW9uIDMuMC4zLCBo%0AdHRwOi8vbWF0cGxvdGxpYi5vcmcvnQurowAAIABJREFUeJzs3Xl0Tef+x/FPBsSUCJVQXLTGNBqz%0AXEMQSougSg2tVls11qylNZfWbXFrHltcba9fGlNCTUVpVVwUlcRUipoTadKIISHJ748uZ/U0KJFk%0AJ895v9ayyPPss/f3KxKf7PPsvZ3S0tLSBAAAABjM2eoCAAAAgKxG6AUAAIDxCL0AAAAwHqEXAAAA%0AxiP0AgAAwHiEXgAAABiP0AsAAADjEXoBAABgPEIvAAAAjEfoBWCckSNHqnLlyvf91b1792yrJzIy%0AUs8884wqV66s27dvp5v//fff9d5778nf31/VqlVThw4dtGPHjr/d7/Xr17Vo0SI9//zzqlOnjnx9%0AfdW4cWONGDFCFy5ceKgab9++rcqVK+uTTz55qNfdzRdffKHKlSvr0qVLj7wvAMgsrlYXAACZbdSo%0AURo2bJjt43HjxikqKkorVqywjeXJkydbalm2bJmmTZumEiVK3HU+LS1N/fv3V3R0tGbOnKlixYpp%0A9erV6tevn7788ktVr179nvvu3bu3Tp06peHDh6tWrVpKTU1VVFSUpk2bppdffllhYWEqVKhQVrUG%0AALkKZ3oBGKdw4cIqXry47Ve+fPnk4uJiN1akSJEsryMhIUFz587V3Llz9eyzz951m927d2vv3r2a%0AMGGC6tatqyeffFLDhw9XlSpVNHfu3Hvu+9ixY9qzZ4+GDRum9u3bq0yZMipbtqxatWqlmTNnqnDh%0Awjp8+HBWtQYAuQ6hF4DDCwkJUVBQkHx9fVWrVi317NnTLjCGhISocuXKOnTokHr06KHq1avL399f%0AH3/8sVJTU++5Xzc3N61evVoNGjS45zY7d+5UgQIFVLduXbvxgIAA7dq1667LISQpKSlJkpScnJxu%0A7qmnnlJoaKjdPnfs2KEuXbqoevXqqlGjhjp06KAtW7bcsy5Junz5st5++20FBgaqWrVqatOmjVat%0AWmW3zaVLl9SrVy/5+fmpXr16mjhx4l1rulv906ZNU+PGjeXn56f27dtr/fr1dtssWbJEzz33nHx9%0AfVWvXj317NlTx48ft83v2rVLlStX1saNG9W6dWs1bNhQknTu3DkNHDhQDRo0ULVq1fTMM89o9uzZ%0A9/1cATAfoReAQwsODtbo0aPVsmVLhYWFacmSJbp586ZeeeUVXb582W7bMWPGqHv37lqzZo169uyp%0AxYsXa+nSpffcd968eVWyZMn7Hv/UqVMqVaqUXFxc7MbLli2rW7du6ezZs3d9XaVKleTt7a1JkyZp%0A+vTp+vnnn5WWlnbPY/Tr10+VKlXSmjVrFBoaKn9/fw0aNEhHjx6962uSk5P1yiuv6MCBA5owYYLC%0AwsLUpk0bvfvuu1q7dq1tu8GDB+vw4cOaPXu2li9friJFimjx4sX37VmSxo8fr5UrV2rcuHFau3at%0AWrRooaFDh+q7776TJK1YsUL/+te/1KNHD23evFn/+c9/lJaWpt69e6cL1QsWLNCwYcO0cuVKSdKw%0AYcOUkJCgTz/9VJs2bdKQIUO0ZMmS+36uAJiPNb0AHNqiRYvUtGlTvfXWW7axadOmqUmTJgoNDVWv%0AXr1s4+3atVOzZs0kST179tSWLVu0du1avf766xk+fmJiogoWLJhu/M5a3KtXr971dW5ublq0aJFG%0AjhypefPmad68efL09JS/v7+eeeYZtWzZUq6uf3yLf/zxxxUWFqbHH39c+fPnlyT1799fn332mXbv%0A3q0qVaqk2//GjRt1+vRpffnll6pdu7YkqU+fPjpw4IDmzZunoKAgnTx5UgcOHNDEiRPVqFEjSdKA%0AAQN06NAhxcTE3LPny5cva82aNRo1apQCAwMlSf369VNsbKyio6MlSS1atJCfn58qVqxo6+Hll19W%0Anz59dOLECfn4+Nj216BBA9t+JCkqKkpDhw5V1apVba+tWLHiXf+eATgOQi8AhxUfH6+zZ8+qS5cu%0AduPe3t4qVaqUoqKi7MbvhL87fHx8tG7duiyv814qV66s1atXKzIyUj/88IP27NmjHTt2aMOGDapa%0AtaqWLFkiT09P5cuXT8ePH9eECRP0yy+/6Nq1a7Z9xMXF3XXfhw4dkpubm2rVqmU3/s9//lPbt29X%0AUlKSfv75Z0l/LKf4sxo1atjO2N5NVFSUUlNT9fTTT9uNjxkzxvbn/Pnza/v27RoxYoTOnz+v5ORk%0ApaSkSPrj8/Znvr6+dh8HBgZqxowZunTpkgICAlS7dm1beAbguAi9ABxWYmKipD8ufPurQoUK2YXD%0Au21XoECBe56JfVDu7u46depUuvE7+/Xw8Pjbffj6+srX11e9e/fWtWvXtHjxYs2ePVsLFy7UiBEj%0AtGHDBg0ePFitWrXSoEGDVKxYMaWmpuq555675z4TExOVlJSkmjVr2o3fWWMcHR1t+/spUKCA3TZ/%0Ad0Y1ISHhb7f78MMPtXz5cr311ltq2rSpChUqpAMHDmjEiBHptnV3d7f7eOrUqVq+fLnWrl2rzz//%0AXPny5VObNm00cuRI7mYBODBCLwCHdScs3S24Xr16VU888YTd2F9D8LVr19IFrof1xBNPaOfOnUpJ%0ASbFb13v69Gm5ubmpdOnS93xtQkJCuuMXLFhQAwYM0ObNm3Xs2DFJsi1tmDZtmpyd/7iU4+LFi/et%0Ay93dXfnz59eaNWvuOu/t7W1bKnHz5k27ub/7QaBYsWK2+u8lLCxMQUFBdstODhw4cN/93pE3b169%0A+uqrevXVVxUfH69NmzZp6tSpSklJ0eTJkx9oHwDMw4VsAByWu7u7ypUrp3379tmNX7p0SRcuXFC1%0AatXsxvfs2WP3cVRUlMqXL/9INTRu3Fg3btxQeHi4bSwtLU3btm1TQEBAugvc7pgwYYKaN29+1+CY%0AnJys6OhoeXt7S5Ju3bqlIkWK2AKvpHR3Yfir6tWr6/r160pOTlbZsmVtv9zc3OTh4aG8efPqySef%0AlCT99NNPdq/969/nX1WqVElOTk7au3ev3fh7772nGTNmSPrjjHLRokXt5levXi1J97xgT/pjuUZo%0AaKjtTg1FihRR586d1aZNm3tetAfAMRB6ATi0Xr166dtvv9XcuXN15swZHThwwLYE4Pnnn7fbdvXq%0A1dq8ebPOnDmjTz/9VD/99JM6dOhwz33fvHlTMTExiomJ0Y0bNyRJsbGxiomJ0e+//y5JqlWrlho1%0AaqTx48dr7969Onv2rD744AOdPn1a/fv3v+e+u3fvLhcXF7300kv6+uuvdfLkSZ09e1Y7duzQG2+8%0AoVu3btkusKtevbqOHj2qjRs36uzZs1q0aJGOHj2q4sWLKyoqynbx2J81b95cFSpU0NChQxUeHq5z%0A585p+/bt6tatm8aNGyfpjzXFVatW1fz58xUeHq5ffvlF06dP1+nTp+/7d+7t7a22bdtqwYIF2rp1%0Aq86ePatPP/1Uq1atsj2Mw8/PT5s2bdKhQ4d04sQJvf322ypXrpwkaf/+/fc8S5yamqqxY8dq7Nix%0AOnr0qC5evKgffvhB27dvV506de5bFwCzsbwBgEN74YUXlJaWpqVLl2ru3LnKnz+/6tWrp48++ijd%0AAyxGjBihzz77TPv371f+/Pn15ptvqlOnTvfc99q1azV69Gi7sYCAAEl/XBB25xZa06dP18cff6wB%0AAwbo2rVr8vHx0eLFi+96V4U7nnjiCYWEhGjp0qWaOXOmoqOjdevWLXl5ealevXp6//33bWehX3vt%0ANZ0+fVpjxoyRk5OTmjVrpn/9619avny5Zs2apZEjR2rhwoV2+8+bN6+WLl2qqVOnasiQIUpISFDx%0A4sXVpk0bDRgwwLbdrFmzNHbsWPXu3Vv58+dX69at1b9//3R9/9XEiRNVrFgxjR8/XgkJCSpXrpz+%0A/e9/q3HjxpL+OJM9evRovfLKK/Lw8NBLL72kN998UzExMVqwYIFcXFzu+rS6YsWKacmSJZoxY4Ze%0AfvllJSUlqWTJkmrdurUGDhx435oAmM0p7X7vEwEAFBISotGjR2vz5s0qW7as1eUAADKA5Q0AAAAw%0AHqEXAAAAxmN5AwAAAIzHmV4AAAAYj9ALAAAA4xF6AQAAYDxCLwAAAIzHwyn+Iibm/s+MzyrOzk4q%0AWrSgfvvtmlJTHefaQvqmb0dA3/TtCOibvrNT8eKFH/o1nOnNIZydneTk5CRnZyerS8lW9E3fjoC+%0A6dsR0Dd953SEXgAAABiP0AsAAADjEXoBAABgPEIvAAAAjEfoBQAAgPEIvQAAADAeoRcAAADGI/QC%0AAADAeIReAAAAGI/QCwAAAOMRegEAAGA8Qi8AAACMR+gFAACA8Qi9AAAAMB6hFwAAAMYj9AIAAMB4%0AhF4AAAAYj9ALAAAA47laXYBJ6kz7zrJj7x0WYNmxAQAAcjrO9AIAAMB4hF4AAAAYj9ALAAAA4xF6%0AAQAAYDxCLwAAAIxH6AUAAIDxCL0AAAAwHqEXAAAAxiP0AgAAwHiEXgAAABiP0AsAAADjEXoBAABg%0APEIvAAAAjEfoBQAAgPEIvQAAADAeoRcAAADGI/QCAADAeIReAAAAGI/QCwAAAOMRegEAAGA8Qi8A%0AAACMR+gFAACA8Qi9AAAAMJ6r1QUg9ys+p/Qj78Mzg6+L6X/ukY8NAADMx5leAAAAGI/QCwAAAOMR%0AegEAAGA8S0Pv4cOH9corr6h27dpq0KCBhg8frt9++02SFB4ero4dO6pmzZpq3bq1wsLC7F67bNky%0AtWzZUjVr1lTXrl0VGRlpRQsAAADIBSwLvbdv31avXr1UvXp17dq1S+vWrdNvv/2m8ePHKzo6Wv36%0A9VOXLl0UHh6uUaNGacyYMYqIiJAkbdu2TbNmzdLHH3+sXbt2qWnTpurTp4+uX79uVTsAAADIwSwL%0AvTExMYqJiVG7du2UN29eeXp66plnntGRI0e0du1alStXTh07dlS+fPlUv359BQYGKiQkRJIUHBys%0ADh06yM/PT25uburZs6ck6dtvv7WqHQAAAORglt2yzNvbW1WrVlVwcLAGDRqkmzdvavPmzWrSpImi%0AoqLk4+Njt72Pj482bNggSYqKilKrVq1sc87OzqpataoiIiLUunXrB64hOjpaMTExdmOurgXk5eX1%0ACJ1Zw9XVMZdn59a+XVyc7X53FPRN346AvunbEeTGvi0Lvc7Ozpo1a5Z69Oih//znP5KkunXratiw%0AYerXr5+8vb3tti9SpIji4uIkSfHx8fLw8LCb9/DwsM0/qODgYM2ePdturH///ho4cODDtmM5T8+C%0AVpdgidzet7t7fqtLsAR9Oxb6diz07VhyU9+Whd7k5GT16dNHzz77rG097oQJEzR8+PAHen1aWtoj%0A19C5c2cFBgbajbm6FlBc3LVH3nd2s7LmjD5YIjPkxs+V9MdPxu7u+ZWQcEMpKalWl5Nt6Ju+HQF9%0A07cjsLrvjJz0siz0hoeH69y5cxo6dKhcXFxUuHBhDRw4UO3atVOjRo0UHx9vt31cXJyKFi0qSfL0%0A9Ew3Hx8fr4oVKz5UDV5eXumWMsTEXNXt27nvH21urDkz5Pa+U1JSc30PGUHfjoW+HQt9O5bc1Ldl%0ACzFSUlKUmppqd8Y2OTlZklS/fv10tyCLjIyUn5+fJMnX11dRUVF2+zp8+LBtHgAAAPgzy0JvjRo1%0AVKBAAc2aNUs3btxQXFyc5s2bpzp16qhdu3Y6f/68QkJClJSUpB07dmjHjh168cUXJUldu3bVmjVr%0AdPDgQd24cUPz5s1T3rx51aRJE6vaAQAAQA5mWej19PTUZ599pv379ysgIEBt2rSRm5ubpk2bpmLF%0AimnBggX64osvVKtWLX344YeaMmWKqlSpIkkKCAjQ0KFDNXjwYNWtW1e7du3SwoUL5ebmZlU7AAAA%0AyMEsW9Mr/bFM4fPPP7/rXJ06dRQaGnrP13br1k3dunXLqtIAAABgkNxzczUAAAAggwi9AAAAMB6h%0AFwAAAMYj9AIAAMB4hF4AAAAYj9ALAAAA4xF6AQAAYDxCLwAAAIxH6AUAAIDxCL0AAAAwHqEXAAAA%0AxiP0AgAAwHiEXgAAABiP0AsAAADjEXoBAABgPEIvAAAAjEfoBQAAgPEIvQAAADAeoRcAAADGI/QC%0AAADAeIReAAAAGI/QCwAAAOMRegEAAGA8Qi8AAACMR+gFAACA8Qi9AAAAMB6hFwAAAMYj9AIAAMB4%0AhF4AAAAYj9ALAAAA4xF6AQAAYDxCLwAAAIxH6AUAAIDxCL0AAAAwHqEXAAAAxiP0AgAAwHiEXgAA%0AABiP0AsAAADjEXoBAABgPEIvAAAAjEfoBQAAgPEIvQAAADAeoRcAAADGI/QCAADAeIReAAAAGI/Q%0ACwAAAOMRegEAAGA8Qi8AAACMR+gFAACA8Qi9AAAAMB6hFwAAAMYj9AIAAMB4hF4AAAAYj9ALAAAA%0A4xF6AQAAYDxCLwAAAIxH6AUAAIDxCL0AAAAwHqEXAAAAxiP0AgAAwHiEXgAAABiP0AsAAADjEXoB%0AAABgPEIvAAAAjEfoBQAAgPFcrS4AyK0C19e37NjbWu2y7NgAAORGnOkFAACA8Qi9AAAAMB6hFwAA%0AAMYj9AIAAMB4hF4AAAAYj9ALAAAA4xF6AQAAYDxCLwAAAIxH6AUAAIDxCL0AAAAwHqEXAAAAxiP0%0AAgAAwHiEXgAAABiP0AsAAADjEXoBAABgPEIvAAAAjGd56J03b54aNmyo6tWrq0ePHjp37pwkKTw8%0AXB07dlTNmjXVunVrhYWF2b1u2bJlatmypWrWrKmuXbsqMjLSivIBAACQC1gaer/88kuFhYVp2bJl%0A2rlzpypUqKClS5cqOjpa/fr1U5cuXRQeHq5Ro0ZpzJgxioiIkCRt27ZNs2bN0scff6xdu3apadOm%0A6tOnj65fv25lOwAAAMihLA29ixcv1pAhQ/TEE0+oUKFCGj16tEaPHq21a9eqXLly6tixo/Lly6f6%0A9esrMDBQISEhkqTg4GB16NBBfn5+cnNzU8+ePSVJ3377rZXtAAAAIIdyterAly9f1rlz5/T777+r%0AVatWio2NVb169TR+/HhFRUXJx8fHbnsfHx9t2LBBkhQVFaVWrVrZ5pydnVW1alVFRESodevWD1xD%0AdHS0YmJi7MZcXQvIy8vrETqzhqur5StVLEHfuYuLi7Pd746CvunbEdA3fed0loXeS5cuSZI2btyo%0AJUuWKC0tTQMHDtTo0aN18+ZNeXt7221fpEgRxcXFSZLi4+Pl4eFhN+/h4WGbf1DBwcGaPXu23Vj/%0A/v01cODAh23Hcp6eBa0uwRL0nTu5u+e3ugRL0LdjoW/HQt85n2WhNy0tTZLUs2dPW8AdMGCA3nzz%0ATdWvX/+BX/8oOnfurMDAQLsxV9cCiou79sj7zm5W1uxp2ZGt7dtKubVvFxdnubvnV0LCDaWkpFpd%0ATrahb/p2BPRN39kpIyd/LAu9jz32mCTJ3d3dNlaqVCmlpaXp1q1bio+Pt9s+Li5ORYsWlSR5enqm%0Am4+Pj1fFihUfqgYvL690SxliYq7q9u3c9482N9acGeg7d0pJSc31PWQEfTsW+nYs9J3zWbYQo0SJ%0AEipUqJCOHDliGzt//rzy5Mmjxo0bp7sFWWRkpPz8/CRJvr6+ioqKss2lpKTo8OHDtnkAAADgzywL%0Ava6ururYsaPmz5+vM2fOKDY2VnPmzFFQUJCef/55nT9/XiEhIUpKStKOHTu0Y8cOvfjii5Kkrl27%0Aas2aNTp48KBu3LihefPmKW/evGrSpIlV7QAAACAHs2x5gyQNGzZMycnJ6tSpk27duqWWLVtq9OjR%0AKliwoBYsWKBJkyZpwoQJKlWqlKZMmaIqVapIkgICAjR06FANHjxYsbGxqlatmhYuXCg3Nzcr2wEA%0AAEAOZWnozZs3r8aNG6dx48alm6tTp45CQ0Pv+dpu3bqpW7duWVkeAAAADJF7bq4GAAAAZBChFwAA%0AAMYj9AIAAMB4hF4AAAAYj9ALAAAA4xF6AQAAYDxCLwAAAIxH6AUAAIDxCL0AAAAwHqEXAAAAxiP0%0AAgAAwHiEXgAAABiP0AsAAADjEXoBAABgPEIvAAAAjEfoBQAAgPEIvQAAADAeoRcAAADGI/QCAADA%0AeIReAAAAGI/QCwAAAOMRegEAAGA8Qi8AAACMR+gFAACA8Qi9AAAAMB6hFwAAAMYj9AIAAMB4hF4A%0AAAAYj9ALAAAA4xF6AQAAYDxCLwAAAIxH6AUAAIDxCL0AAAAwnqvVBQDIXa40qvtIr7/0CK997Ps9%0Aj3RsAIDj4kwvAAAAjEfoBQAAgPEIvQAAADAeoRcAAADGI/QCAADAeIReAAAAGI/QCwAAAONlKPSu%0AWLHiruPXr1/Xp59++kgFAQAAAJktQ6F34sSJdx2/evWqZs6c+UgFAQAAAJntoZ7ItnjxYi1evFjJ%0Ayclq2LBhuvnExESVLFky04oDAAAAMsNDhd4uXbqoXLlyGjBggLp06ZJuPn/+/GrRokWmFQcAAABk%0AhocKvQUKFFBgYKDee+89vfTSS1lVEwAAAJCpHir03vHSSy/p5MmTOn78uJKSktLNt2/f/pELAwAA%0AADJLhkLvp59+qqlTp951zsnJidALAACAHCVDoXfZsmV699131bZtWxUsWDCzawIAAAAyVYZC77Vr%0A1/TKK6/Iyckps+sBAAAAMl2G7tNbu3ZtHT16NLNrAQAAALJEhs70du/eXWPHjlX79u1VpkwZOTvb%0AZ+e73cMXAAAAsEqGQm/Pnj0lSREREenmnJycdOTIkUerCgAAAMhEGQq9W7duzew6AAAAgCyTodBb%0AqlSpzK4DAAAAyDIZCr2BgYH3vXMDZ4IBAACQk2Qo9LZq1cou9KakpOjUqVOKiIjQq6++mmnFAQAA%0AAJkhQ6F3+PDhdx3ftGmT/ve//z1SQQAAAEBmy9B9eu+lefPm+vrrrzNzlwAAAMAjy9TQe/jwYaWl%0ApWXmLgEAAIBHlqHlDV26dEk3duPGDZ08eVItWrR45KIAAACAzJSh0Fu+fPl0Y/ny5VPHjh3VqVOn%0ARy4KAAAAyEwZCr2TJ0/O7DoAIEf7asxey4794sQ6lh172VtdLTv2K7OXW3ZsAObJUOiVpH379mn1%0A6tX69ddf5eTkpCeeeEKdOnXSU089lZn1AQAAAI8sQxeyff3113r55Zd1+PBheXt7q3jx4tq/f786%0Ad+6svXutOxsCAAAA3E2GzvQuWLBAEyZMUOfOne3G//Of/+iTTz7Rf//730wpDgAAAMgMGTrT++uv%0Av+qFF15IN961a1edOHHikYsCAAAAMlOGQq+np6diY2PTjcfFxcnNze2RiwIAAAAyU4ZCr7+/v4YO%0AHaqDBw/q2rVrunbtmvbv368hQ4aodu3amV0jAAAA8EgytKZ3xIgRGjBggLp06SInJydJUlpamp5+%0A+mmNGjUqUwsEAAAAHlWGQq+Li4s+//xz/fzzzzpz5oySk5NVrlw5+fj4ZHZ9AAAAwCN7qNCblpam%0AQYMG6bHHHtPYsWNVsWJFVaxYUZL0zDPPqFGjRho7dmyWFAoAAABk1EOt6f3vf/+rvXv3qk2bNunm%0AZs6cqQ0bNmj9+vWZVhwAAACQGR4q9IaGhmrMmDGqWbNmurmqVavqvffe0/LlPDYSAAAAOctDLW84%0Ac+aMGjdufM/5wMBAffjhh49cFAAAVkqadjDjr5V07RGOnW9Y9Ud4NYB7eagzvUlJSSpYsOA95/Pn%0Az6+bN28+clEAAABAZnqo0FuiRAkdP378nvMHDhyQl5fXIxcFAAAAZKaHCr1NmzbVtGnTlJqamm4u%0AKSlJEydOVPPmzTOtOAAAACAzPNSa3jfffFPt2rVTu3bt9Nprr6lChQrKkyePIiIiNH/+fNs2AAAA%0AQE7yUKG3aNGiWr58ucaNG2d78lpaWpqcnZ3VpEkTjRs3TkWKFMmSQgEAAICMeugnspUuXVqfffaZ%0A4uLidPbsWUlS+fLlVbhw4UwvDgAAAMgMGXoMsSR5enrK09MzM2sBAAAAssRDXciWlT788ENVrlzZ%0A9nF4eLg6duyomjVrqnXr1goLC7PbftmyZWrZsqVq1qyprl27KjIyMrtLBgAAQC6RI0LvkSNHFBoa%0Aavs4Ojpa/fr1U5cuXRQeHq5Ro0ZpzJgxioiIkCRt27ZNs2bN0scff6xdu3apadOm6tOnj65fv25V%0ACwAAAMjBLA+9qampGjdunHr06GEbW7t2rcqVK6eOHTsqX758ql+/vgIDAxUSEiJJCg4OVocOHeTn%0A5yc3Nzf17NlTkvTtt99a0QIAAAByuAyv6c0s//d//6d8+fIpKChI06dPlyRFRUXJx8fHbjsfHx9t%0A2LDBNt+qVSvbnLOzs6pWraqIiAi1bt36gY8dHR2tmJgYuzFX1wK58gEbrq6W//xiCfp2LPTtWKzs%0AO8myI+fez7eLi7Pd746CvnNP35aG3itXrmjWrFn6/PPP7cbj4+Pl7e1tN1akSBHFxcXZ5j08POzm%0APTw8bPMPKjg4WLNnz7Yb69+/vwYOHPhQ+8kJPD3v/Xhok9F39rtk2ZH5fDsaK/u+ZtmRc//n2909%0Av9UlWIK+cz5LQ+/kyZPVoUMHVahQQefOnXuo16alpT3y8Tt37qzAwEC7MVfXAoqLs/LbXcZYWbOV%0A9/DIjZ+rzEDfjoW+HUtu7dvFxVnu7vmVkHBDKSnpn9xqKvq2pu+M/HBoWegNDw/XgQMHtG7dunRz%0Anp6eio+PtxuLi4tT0aJF7zkfHx+vihUrPlQNXl5e6ZYyxMRc1e3bue8fbW6sOTPQt2Ohb8dC37lT%0ASkpqru8hI+g757NsIUZYWJhiY2PVtGlT1atXTx06dJAk1atXT5UqVUp3C7LIyEj5+flJknx9fRUV%0AFWWbS0lJ0eHDh23zAAAAwJ9ZFnpHjhypTZs2KTQ0VKGhoVq4cKEkKTQ0VEFBQTp//rxCQkKUlJSk%0AHTt2aMeOHXrxxRclSV27dtWaNWt08OBB3bhxQ/PmzVPevHnVpEkTq9oBAABADmbZ8gYPDw+7i9Fu%0A374tSSpRooQkacGCBZo0aZKyuibaAAAgAElEQVQmTJigUqVKacqUKapSpYokKSAgQEOHDtXgwYMV%0AGxuratWqaeHChXJzc8v+RgAAAJDjWX7LsjtKly6tY8eO2T6uU6eO3QMr/qpbt27q1q1bdpQGAACA%0AXC733FwNAAAAyCBCLwAAAIxH6AUAAIDxCL0AAAAwXo65kA0AAFhrzpxplh27f/9hlh0bjoEzvQAA%0AADAeoRcAAADGI/QCAADAeIReAAAAGI/QCwAAAOMRegEAAGA8Qi8AAACMR+gFAACA8Qi9AAAAMB6h%0AFwAAAMYj9AIAAMB4hF4AAAAYz9XqAgAAAKx0KKK6Zcd+utpBy47taDjTCwAAAOMRegEAAGA8Qi8A%0AAACMx5peAAAAB1Qt8qRlx47wfTLbj8mZXgAAABiP0AsAAADjEXoBAABgPEIvAAAAjEfoBQAAgPEI%0AvQAAADAeoRcAAADGI/QCAADAeIReAAAAGI/QCwAAAOMRegEAAGA8Qi8AAACMR+gFAACA8Qi9AAAA%0AMB6hFwAAAMYj9AIAAMB4hF4AAAAYj9ALAAAA4xF6AQAAYDxCLwAAAIxH6AUAAIDxCL0AAAAwHqEX%0AAAAAxiP0AgAAwHiEXgAAABiP0AsAAADjEXoBAABgPEIvAAAAjEfoBQAAgPEIvQAAADAeoRcAAADG%0AI/QCAADAeIReAAAAGI/QCwAAAOMRegEAAGA8Qi8AAACMR+gFAACA8Qi9AAAAMB6hFwAAAMYj9AIA%0AAMB4hF4AAAAYj9ALAAAA4xF6AQAAYDxCLwAAAIxH6AUAAIDxCL0AAAAwHqEXAAAAxiP0AgAAwHiE%0AXgAAABiP0AsAAADjEXoBAABgPEIvAAAAjEfoBQAAgPEIvQAAADAeoRcAAADGI/QCAADAeIReAAAA%0AGI/QCwAAAOMRegEAAGA8Qi8AAACMZ2noPX/+vPr376969eqpfv36GjlypBISEiRJR44c0csvv6xa%0AtWqpRYsWWrx4sd1r169fr6CgINWoUUMdOnTQzp07rWgBAAAAuYClobdPnz5yd3fXtm3btGrVKv38%0A88/66KOPdPPmTfXu3Vv+/v76/vvv9cknn2jBggXavHmzpD8C8YgRIzR8+HDt3r1bPXr00FtvvaVL%0Aly5Z2Q4AAAByKMtCb0JCgnx9fTVs2DAVLFhQJUqU0PPPP699+/Zp+/btunXrlvr27asCBQroqaee%0AUqdOnRQcHCxJCgkJUePGjdW4cWPly5dPbdu2VaVKlRQWFmZVOwAAAMjBXK06sLu7uyZPnmw3dvHi%0ARXl5eSkqKkqVK1eWi4uLbc7Hx0chISGSpKioKDVu3NjutT4+PoqIiHioGqKjoxUTE2M35upaQF5e%0AXg+1n5zA1dUxl2fTt2Ohb8diZd9Jlh2Zz7ejoe9sPGa2H/EeIiIi9MUXX2jevHnasGGD3N3d7eaL%0AFCmi+Ph4paamKj4+Xh4eHnbzHh4eOnHixEMdMzg4WLNnz7Yb69+/vwYOHJixJizk6VnQ6hIsQd/Z%0Az8pFRHy+HYuVfV+z7Mh8vh0NfWefHBF6f/zxR/Xt21fDhg1T/fr1tWHDhrtu5+TkZPtzWlraIx+3%0Ac+fOCgwMtBtzdS2guDgrv91ljJU1e1p2ZGv7thJ9Oxb6diz07VjoO2MyEpotD73btm3T22+/rTFj%0Axqh9+/aSpKJFi+r06dN228XHx6tIkSJydnaWp6en4uPj080XLVr0oY7t5eWVbilDTMxV3b6d+vCN%0AWCw31pwZ6Nux0LdjoW/HQt+OxYq+LV1Isn//fo0YMUIzZsywBV5J8vX11bFjx3T79m3bWEREhPz8%0A/GzzkZGRdvv68zwAAADwZ5aF3tu3b2v06NEaPny4GjZsaDfXuHFjFSpUSPPmzdONGzf0008/acWK%0AFeratask6cUXX9SuXbu0fft2JSUlacWKFTp9+rTatm1rRSsAAADI4Sxb3nDw4EGdPHlSkyZN0qRJ%0Ak+zmNm7cqPnz52vcuHFauHChHnvsMQ0ZMkRNmjSRJFWqVElTp07V5MmTdf78eVWoUEELFixQ8eLF%0ALegEAAAAOZ1lobd27do6duzYfbdZvnz5PedatGihFi1aZHZZAAAAMJBj3hwOAAAADoXQCwAAAOMR%0AegEAAGA8Qi8AAACMR+gFAACA8Qi9AAAAMB6hFwAAAMYj9AIAAMB4hF4AAAAYj9ALAAAA4xF6AQAA%0AYDxCLwAAAIxH6AUAAIDxCL0AAAAwHqEXAAAAxiP0AgAAwHiEXgAAABiP0AsAAADjEXoBAABgPEIv%0AAAAAjEfoBQAAgPEIvQAAADAeoRcAAADGI/QCAADAeIReAAAAGI/QCwAAAOMRegEAAGA8Qi8AAACM%0AR+gFAACA8Qi9AAAAMB6hFwAAAMYj9AIAAMB4hF4AAAAYj9ALAAAA4xF6AQAAYDxCLwAAAIxH6AUA%0AAIDxCL0AAAAwHqEXAAAAxiP0AgAAwHiEXgAAABiP0AsAAADjEXoBAABgPEIvAAAAjEfoBQAAgPEI%0AvQAAADAeoRcAAADGI/QCAADAeIReAAAAGI/QCwAAAOMRegEAAGA8Qi8AAACMR+gFAACA8Qi9AAAA%0AMB6hFwAAAMYj9AIAAMB4hF4AAAAYj9ALAAAA4xF6AQAAYDxCLwAAAIxH6AUAAIDxCL0AAAAwHqEX%0AAAAAxiP0AgAAwHiEXgAAABiP0AsAAADjEXoBAABgPEIvAAAAjEfoBQAAgPEIvQAAADAeoRcAAADG%0AI/QCAADAeIReAAAAGI/QCwAAAOMRegEAAGA8Qi8AAACMR+gFAACA8Qi9AAAAMB6hFwAAAMYj9AIA%0AAMB4hF4AAAAYL1eH3vPnz6tXr16qV6+emjZtqilTpig1NdXqsgAAAJDDuFpdwKMYMGCAnnrqKW3Z%0AskWxsbHq3bu3HnvsMb322mtWlwYAAIAcJNee6Y2IiNDRo0c1fPhwFS5cWOXKlVOPHj0UHBxsdWkA%0AAADIYXLtmd6oqCiVKlVKHh4etrGnnnpKp06dUmJiogoVKvS3+4iOjlZMTIzdmKtrAXl5eWV6vVnN%0A1TXX/vzySOjbsdC3Y7Gy7yTLjszn29HQd/ZxSktLS8v2o2aC+fPn65tvvtHKlSttY2fOnFGLFi20%0AZcsWlSlT5m/3MWvWLM2ePdtu7K233tKAAQMyvd6/Ex0dreDgYHXu3DlXhu6Mom/6dgT0Td+OgL7p%0AO6fL1T9ePGpe79y5s1atWmX3q3PnzplU3cOJiYnR7Nmz0515Nh1907cjoG/6dgT0Td85Xa5d3lC0%0AaFHFx8fbjcXHx8vJyUlFixZ9oH14eXnlmp9OAAAAkHG59kyvr6+vLl68qN9++802FhERoQoVKqhg%0AwYIWVgYAAICcJteGXh8fH1WrVk3Tpk1TYmKiTp48qSVLlqhr165WlwYAAIAcxmX8+PHjrS4ioxo1%0AaqR169Zp4sSJ+vrrr9WxY0e98cYbcnJysrq0DClYsKDq1q3rcGeq6Zu+HQF907cjoG/6zsly7d0b%0AAAAAgAeVa5c3AAAAAA+K0AsAAADjEXoBAABgPEIvAAAAjEfoBQAAgPEIvQAAADAeoRcAAADGI/QC%0AAADAeIReAAAAGI/QCwAAAOMRei2UkpKiixcv6tSpU+l+Aab75JNPrC4BmeTgwYP6uyfaT5gwIZuq%0AAazz3//+1+oScB9OaX/3nQpZIiwsTBMnTlRiYqIkKS0tTU5OTrbfjxw5YnGFyCzDhg1To0aN1LBh%0AQz322GNWl5Ptvv/+e0VGRio5Odk2dvnyZW3YsEEHDhywsLKs9dprr2nJkiXpxhMTE9W9e3etXr3a%0AgqqyRpUqVVS7dm1NmTJFJUuWvOs2fn5++umnn7K5sqzTrFkzbd26VZLUsGHD+267c+fO7CgpWwQH%0ABz/wtp07d87CSqx1/PhxRUVFpfu+tmTJEqO/r+V2rlYX4KimTZumV199Vc8995zc3NysLidbvfrq%0Aq+rataueffbZdHOm/ccoSUlJSfrwww919epVValSRY0aNVKjRo1Us2ZNubi4WF1elpozZ44WLVqk%0AihUrKioqSk8//bR++eUXeXt7a9KkSVaXlyWioqIUERGhvXv36quvvkp3BvTXX3/V6dOnrSkui+TJ%0Ak0dPPPGE2rZtq7FjxyooKCjdNqadXxk4cKDtz0OHDpWTk5OF1WSfBQsWPNB2Tk5Oxobe5cuXa+LE%0AiSpWrJiuXLkib29vRUdHq1SpUho0aJDV5WW6M2fOqGzZspL0t+9Ely9fPjtKyjDO9FqkVq1a2rNn%0Aj/Gh5258fHzk4eGhli1b6r333lPevHltc08//bQOHTpkYXVZIy0tTREREQoPD9euXbt04MAB5c2b%0AV/7+/rYQ/Pjjj1tdZqZr3LixFixYoCpVqtg+tzdu3ND777+vZs2aqXnz5laXmOl2796tpUuXavv2%0A7Xf9nLq5uenFF19Ujx49sr+4LHLnh9UtW7Zo9OjRatCggSZMmKBChQql2wbI7Zo3b65JkybJ39/f%0A9n0tJiZGH3zwgV5++WXVrl3b6hIz1Z//X65SpYrtXek7ctO71IRei7zzzjtq37696tevb3Up2c7P%0Az0+bN2/WsGHDdPXqVc2YMUPlypWzzTnCf4xJSUn68ccftWfPHq1fv17nzp3T4cOHrS4r09WsWVP7%0A9++XJNWoUUP79u2Ti4uLYmJi9NJLL2nz5s0WV5h1+vbtq3nz5lldRrb489dtdHS0Ro4cqdOnT+vj%0Ajz+2BQDTvrYDAwMf+OzunWUQJrp06ZLWrVuny5cva9SoUZKkQ4cO6emnn7a4sqxTo0YN2xKG6tWr%0A68CBA3JyctL58+fVp08frV271uIKM9eFCxdsP8CfP3/+vtuWKlUqO0rKMJY3WOTJJ5/Uu+++qxo1%0Aaqh06dJydra/pnDo0KEWVZY9vL29tWzZMs2aNUsdO3bUmDFj1K5dO+PeAr2bc+fOKTw8XOHh4dqz%0AZ4+SkpLUpEkTq8vKEuXKldOaNWvUrl07lSxZUt9++62aN2+u1NRUXblyxeryMt2f3/p755137vtW%0AYE5/GzCjvLy8tHjxYi1ZskQ9e/bUq6++qgEDBhj3td2rVy/bn2NjY/XVV1/pmWeeUbly5ZSamqoT%0AJ05o+/btev311y2sMmtt3bpVgwcPVq1atfTjjz9q1KhRunjxol577TW9//77at26tdUlZonHH39c%0Au3fvlr+/v4oXL659+/apTp06Kly4sM6dO2d1eZnuz+9Y3SvUXr9+XS1atMjx69cJvRbZuXOn/vGP%0Afyg2NlaxsbF2c46yNszZ2VmDBg1S3bp19c4772j37t1Wl5Qlfv/9d9uyhl27dunKlSuqVauW6tWr%0Apx49esjX1zfdDz2mGDRokAYPHqzmzZvrlVde0eDBg1WhQgVdvHhRAQEBVpeX6Z577jm7t/ruFfRy%0Aw9uAD+Nufb722mv65z//qeHDh2vnzp1KTU21oLKs06VLF9uf33jjDc2aNSvd2c19+/Zp7ty5Ri1l%0A+bPp06frk08+UfPmzW29lyxZUnPmzNGkSZOMDb29e/fWG2+8od27d+uFF15Q3759Vbt2bf3yyy+q%0AVauW1eVlqcuXL+uDDz5Id3HytWvX5OXlZWFlD4blDch2zz77rDZu3Gg39ttvv+mdd97Rzp07dfTo%0AUYsqyxpVq1ZVgQIF9Pzzz+vZZ5+Vn5+f8uTJY3VZ2ebatWsqWLCgpD/u5BAREaFSpUqpdevWcnU1%0A6+fuv3vr789y+tuAD2P27Nl666237jqXlJSkf/3rX1q+fLlxX9t31KhRQ//73//srk+QpOTkZNWr%0AV8/Yq/mrV6+u/fv3y9nZ2W75SkpKimrVqqWDBw9aXGHWOXfunEqXLi1JCgkJUUREhEqXLq2uXbuq%0AcOHCFleXde68w9G8eXO9//77Gj9+vKKionTkyBHNmTNHxYoVs7jC+yP0WsgR10L9nT+vHTLFkiVL%0AtGvXLu3bt0/FixeXv7+/7VfRokWtLi9LjR07Vu+//3668cTERL333nuaOXOmBVXBCj/88IMaNGhg%0AdRlZol27dgoICFDv3r1tF+8lJibq008/1datW41b43lHq1atNG3aNFWtWtUu9O7YsUPvv/++0WuZ%0AHVXdunW1Y8cO5c+f3+5zvm7dOu3bt0/jx4+3tsC/Qei1yNatWzVkyBDVrFlTP/74oyIiInTx4kW1%0AadPG6LVQknT16lV99dVXOnnypJKSktLNT5s2zYKqst6tW7d08OBB7dq1S+Hh4YqMjNSTTz6pf/7z%0An/L39zdqXe+5c+d09uxZ9erVS4sWLUr39veZM2c0efJkoy5s+qs7Vznfi0nLG+7lwoULWrVqlVat%0AWqUrV64YeWcWSfrpp580aNAgxcTEyN3dXSkpKUpMTJS7u7vmzJlj7FveX3zxhebOnauOHTtq8eLF%0AGj58uI4dO6b169frnXfe0UsvvWR1iZmGCxf/UL9+fX377bfKly+f6tatq82bN6tIkSJKTk5WgwYN%0AtHfvXqtLvC9Cr0WCgoI0aNAg21qoO/8Z7N69W5MmTdK6dessrjDr9OzZU8eOHVOtWrWUP3/+dPOT%0AJ0+2oKrsl5iYqFWrVunzzz/XuXPnjApBmzZt0vTp0+95IZerq6u6dOmi0aNHZ3Nl2ef777+3+zg1%0ANVVnzpzRunXr1LNnT7Vo0cKiyrJWcnKyvvnmG61YsUL/+9//VKlSJXXo0EFt27ZVkSJFrC4vy6Sm%0ApioiIkKXL19WcnKyvLy85Ofnp3z58lldWpbavHmzVq5cqV9//VVubm4qU6aMunTpYtydif7v//7P%0A9ue/u3DR1DXc0h/3p75x44Zmzpypt956S8WLF9fLL7+sgwcPav78+Tn+QjZCr0UceS1UjRo1tHHj%0ARnl7e1tdSraLiYnRrl279MMPPyg8PFxXrlyRj4+PGjVqpMGDB1tdXqZr06aNQkND04074v2p7zhz%0A5oxGjhyp5cuXW11Kpjp8+LBWrFihdevWqWDBgmrTpo2WLVumdevWqUyZMlaXB2SaN954Q4MGDbrn%0AhYuLFy+2qLKsFxcXpylTpmjChAk6ffq0evfurQsXLqhAgQIaP3682rZta3WJ92XWVSS5yOOPP65j%0Ax46patWqduM7d+7M8QvBH1WJEiVsFzY5gu+++84WdE+cOCFPT081aNBAb7/9tho2bGj0ut5169Yp%0ANTVVBw4c0Pnz5+Xk5KSyZcs69Lr1EiVKGHdB1/PPP68LFy6oWbNmmjFjhvz9/eXk5KQvvvjC6tKy%0AhaMuZUlNTdWXX36p7du3Kzo6WtIf/74DAwPVpUsXY+9EtH//flWpUiXd+NNPP23sRYt3eHp66sMP%0AP5QkVaxYUVu3btWVK1dUtGjRXHEyg9BrkW7duumNN95Qx44dlZKSoqVLl9qthTLZe++9pw8++EA9%0Ae/ZU6dKl031j/OsV0Lld37595efnp1atWqlRo0by9fW1uqRsc/z4cfXp00cXL16Up6enpD/OFJQv%0AX15Lliwx+mx/cHBwurEbN25ox44d+sc//mFBRVnn5MmTqlevnurWrSs/Pz9jw869LFq0yO7jvy5l%0AMdX48eO1bds2tWnTRo0bN1ZaWpouXLigOXPm6Pjx4xo3bpzVJWaJf/zjH5o1a9ZdL1y8c0cHk6xZ%0As+aBt23fvn0WVvLoWN5gIUdZC/VXtWvX1o0bN+55307TzopcvXrV6FvY3E/37t1VqVIlDRkyxPaf%0Aw2+//aapU6fq999/15w5cyyuMOsEBgamG8uXL5/Kli2rwYMH3/VMUW6VkJCg0NBQrVixQr/++qua%0ANWumtm3batCgQQoLC3PY5Q2mLmW5o0aNGlq5cqWeeOIJu/ETJ06oU6dOxp71dLQLFxs2bGj3cUJC%0Agm7duiV3d3elpaUpISFBbm5u8vb21qZNmyyq8sEQepHt9uzZc9/5unXrZlMl2ePdd999oO1MvIDv%0AXvcvvX79upo1a6bw8HCLKrPWkSNH0i1tMsWhQ4e0cuVKff3110pMTNSLL76o7t27q2LFilaXlu2S%0AkpLk7+9vbPgLCAjQli1b0n19JyUl6ZlnntF3331nUWVZLzU1VZGRkbp06ZJDXbgYEhKiqKgoDRo0%0AyPbuXXR0tKZPn64aNWqoU6dOFld4f4Rei9wvCDk7O8vb21sBAQGqXr16NlaV/eLi4mxfOKaqUqWK%0AihUrpoCAgPs+kOBeN/fPzZo0aaLg4OB0yxiio6P1wgsvpLvDgWnuvN375ycXXb58Wf369dP+/fst%0ArCxz3bx5U25ubunG1q9fr5UrV+rHH39UtWrVFBISYlGFWet+S1liY2MVFhZmQVVZb8WKFYqIiNCQ%0AIUNsd+aIj4/X7NmzVbly5RwfgB7F7du3tX//ftu1CmXKlFHNmjWNX9rTuHFjbdq0Kd3Xe2Jiolq1%0AapXjf9BhTa9FXFxc9M033yh//vzy8fGRs7OzDh8+rKSkJNWtW1d79+7VwoULNX78eHXs2NHqcjPV%0AtWvX9NFHHyksLEy3b99WZGSk4uPjNWLECE2ePNm4C7tWr16tsLAwbdy4UY899piCgoLUunVr4y9Y%0AlKRmzZqpb9++6tevn8qXLy9JOnXqlObPn5/uLTPT7Nu3TwMHDlRcXJwk2R5NLP3xNCOTNGjQQG3a%0AtFGnTp1sa9bd3NzUoUMHdejQQb/88otWrlxpcZVZZ8GCBenG8uXLp3Llymns2LEWVJQ9Fi5cqMuX%0AL+urr76Su7u7UlNTlZiYqDx58sjd3V0zZsywbZvTb2X1MI4eParevXsrJibG9n08NjZWZcqU0dKl%0AS1WyZEmLK8w6N2/e1MWLF23fz++IjY296333cxrO9Fpk6tSpcnNzU79+/eTs7Czpj7dL5s2bpzx5%0A8qhXr17auXOnJk2alO6RvbndiBEjFB0drf79++v111/XoUOHdO3aNY0dO1ZpaWn697//bXWJWWbf%0Avn1au3attmzZoipVqigoKEgtWrRQgQIFrC4tSyQlJWnKlClatWqVrl+/LknKnz+/WrdurXfffdfo%0Au3h06NBBzZo1U6tWrdS2bVutX79ekZGRWr9+vcaMGZMrnlP/oEJDQxUaGqrdu3erYsWK6tSpk4KC%0AguTh4WF1aZZIS0tTeHi4VqxYoa1btxr7EJbVq1dLku3hM/c7y/n8889nS03ZoXv37qpataoGDx5s%0A+979+++/a+rUqbpy5YrmzZtncYVZZ+LEidq0aZOCgoJUunRppaSk6OLFi/r666/VpEmTuz6BMych%0A9Fqkbt262rlz512f1d60aVP98MMPSktLU82aNY1bD1avXj1t2LBBRYsWtbtHcUJCglq2bOkQ6zxv%0A376tH374QRs2bNCePXtUo0YNI59Ed+PGDdsDSH777TfdunVLxYsXt/2gZ7IaNWpo//79cnJysnsA%0AzcGDBzVjxgwtWbLE4goz36VLl7RmzRqtWbNGFy9eVPPmzdWpUyf5+/tbXVq2uPMEutWrVysmJkaB%0AgYHq0KGDAgICrC4t012/fl0LFizQxo0bdf78eUlS+fLl1apVK73++utGr22937UKgYGB2r17t0WV%0AZb2UlBStWLFCW7ZssVvPHBAQoB49eihPnjxWl3hfLG+wSJ48efTdd9+le5szPDzctv5v+/btRr5N%0A4uTkZLuS/89SUlJyxdsjmeHmzZuKjo7WlStXdPv2bWPPeNavX1/NmzdXUFCQGjZs6BBh9w4PDw/F%0AxMTIy8tL7u7uOnv2rMqUKaOnnnrK2IfPlChRQn369FGfPn104MABrV69WoMGDVLhwoXVsWNH9enT%0Ax+oSM11ycrK2bNmikJAQ7dmzR35+foqOjlZISIhRd+j4s6tXr6pr1666fv26unbtanur+5dfflFI%0ASIi2bNmizz//3Nh3sIoUKaLY2Nh0/z9fvXrVuFtu/pWLi4s6d+6szp07W11KhnCm1yIhISEaO3as%0AqlSpolKlSsnV1VUXLlxQZGSkBg8erB49eqhmzZr66KOP1Lp1a6vLzVR9+/ZVqVKlNHz4cNWrV08/%0A/fSTzp8/rw8++ECpqamaP3++1SVmiVu3bmn79u0KCwvTzp075e/vr7Zt26pZs2bGfqPcvXu3vvnm%0AG23ZskW3bt3Sc889p7Zt28rPz8/q0rLc1KlTFRoaqg0bNuiDDz7QkSNH1LZtW0VEROjEiRNau3at%0A1SVmiwMHDmjy5MmKiIgw7naEEydO1Lp161SkSBEFBQWpXbt2KlOmjGrUqGH0rdqmTJmi/2/v7uNy%0Avvc/gL8uSR1po9xVkmmcnEZFHSIcIYqrYoWVOJu20hizZOZ2rU5Dy8xmWA5zsyN33RCttGVLelQi%0AhVg31lVL6E5KXbr5/eG365Ta3BzX9a2v1/Px6PHQ5/vt6nWV6n19v+/P55OTk4Mvv/yy1ZW9+vp6%0AvPnmmxg+fDjef/99gRIqV0BAAM6fPw8vLy/Fcm15eXnYuXMnhgwZgsDAQIETKk9VVRUOHTqE3Nzc%0ANi9Stfc7lix6BXT58mX8/PPPuH37NhobG6Grq4tRo0bB0tISAFBYWCjKha5/++03+Pj4ICcnR3GV%0As6amRnGLX2xXt1NSUnD8+HHExsbCyMgIjo6OcHBwEN2Evce5ePEiTp8+jZiYGHTq1AlSqRQzZ878%0A0xUtOrqIiAg4OTmhuroaH3/8MTIzMxUv+MS6ZBnwcIWKiIgIhIeHo6SkBHZ2dnB1dVX8bhMLExMT%0ATJs2DUuWLGmx4YjYi147Ozts37691fq8v8vNzYWPj0+7X7P1WcnlcoSEhODo0aOoqqoCAMXW2x9+%0A+KGipUuMPD09ce3aNYwYMaLN59nel95k0dsOLVu2TNSTuX6XmZkJmUwGDQ0N9O/fX7TreJqYmKBn%0Az54YO3bsC7dk2aMuX76MkydPIiwsDF26dFH0sK9evfqFnfQkFnK5HLGxsQgPD0dycjJMTEzg4uIC%0AqVTaZjuTGCQmJuLIkSP48ccfMWTIEDg5OcHe3h4TJkwQddFrYWHx2Lkm5ubmom3jae7u3buQy+XQ%0A1dWFRCLBgwcP2n1f62gx75AAABxzSURBVP/CwsICMTExHXY3Tfb0CqShoQEHDx5EVlZWizU8b926%0AhevXrwuYTHWGDh2KoUOHIi8vD3V1dS2WdBITZ2dnxfP6fcLHi0QmkyEqKgrHjx9HcXExJkyYgE2b%0ANmHcuHGorq6Gv78//Pz82lz2qSPr6LcBn8aaNWsQExMDiUQCqVSK5cuXi7aftTkbGxvY2NigvLwc%0AkZGR+O677xRtWsnJydDT00PnzuL7M6upqYm7d+/ipZdeavN4eXm5qCeyrVy5EoGBgejUqVOLr0F2%0AdjaWL18u6talvn37dug5KLzSK5D169fjxx9/hKWlJWJiYjBt2jRcvXoVXbp0wapVqzB8+HChIz53%0AjY2N+Pbbb5Gfnw97e3v8/e9/h5eXl2L9xsGDB+Obb77psK8gn0ZFRQVOnTqFuro6TJw4UbRXhGbN%0AmoWsrCyYmZnB2dkZDg4OrbZkrq2tVfR2i0lHvw34NObPnw8XFxdMmTJFtP3pT+rixYs4fPgwTp06%0ABU1NTTg6OuLDDz8UOtZztXjxYpibm2PBggVtHg8JCcEvv/wi2qW73NzcoKmpiS+++ALdunVDU1MT%0Avv76a2zfvh1ubm6i+3439/PPP+PkyZPw9PREv379Wl2oau8//yx6BWJjY4MjR46gb9++iuWMmpqa%0AEBwcjH79+uGNN94QOuJzFxwcjIiICIwYMQJpaWmQSqUoKirCypUrFevzqqmpYePGjUJHfa5u376N%0ANWvWID8/H1KpFG5ubnB2dlbcAquoqMCuXbtEufve1q1b4ezs/NiiPiUlRXTbT3f024D0v6mpqUF0%0AdDSOHj2KgwcPCh3nucrKyoKHhwc8PDwwd+5cxZrTMpkM+/btw6FDh3DgwAGYmpoKnFQ5Hjx4gLVr%0A1yIrKwsfffQRNm/ejLKyMgQFBcHKykroeEplaWmJ+/fvo7Gxsc3j7X2yKotegVhZWSE1NRVAyzX/%0AKisrIZVK2/1Wfs9i8uTJ2Lp1K0xMTJCeno65c+ciPj5eMXGtrKwMUqkUZ8+eFTjp8/XBBx+gtLQU%0AkydPRlRUFLS0tGBpaQkfHx8AwO7du3HmzBns2bNH2KBKkpubi9jY2BbbdTo4OIhykmZz9vb2OHz4%0AsGj7WenFdvbsWaxfvx6FhYXQ1NREY2Mj5HI5jIyMsH79+hdibeZdu3YhJCQE48aNw2effSbaJdqa%0AS0lJ+dPj7f3iBYtegbi7u8Pa2hpeXl6YPXs2Xn/9dbi7uyM7Oxtz585FWlqa0BGfu+aTHxoaGmBm%0AZoasrKwW5zTfrEIsbGxsEB4ejl69ekEmk8HOzg6pqamKYkgul8PGxuaxv0w6opiYGPj6+mLw4MGK%0A2e15eXn49ddfsXv3blG28fyuo98GJHqcpqYmXL58GQUFBQCAgQMHiraXOywsrM3xM2fO4OLFi1i8%0AeLFiHfKOuobti4BFr0AyMzOxbNkyREZGIikpCUuXLkWXLl1QV1cHd3d3fPTRR0JHfO4eLWjbKnDF%0AWPQ+Oot56NChyMzMbHGOGJ83AEybNg3e3t6QSqUtxg8fPizK277NdfTbgET0X7a2tn96XCKRKCZj%0Ax8fHqyiV6nl4ePzphPO9e/eqMM3TE9+00g5i6NChiIuLAwBMmjQJkZGRyM7OhoGBgSh7O4GHVwVu%0A3Lih2Kf90fd/HxObR5/Ti7QrWWFhIRwcHFqNz5gxAxs2bBAgkeps27ZN6AhE9Jz88MMPAB7+TuvS%0ApYuij7mkpAR79+5FbW0tbG1tMWbMGCFjKt2j9UlDQwNkMhkuXryIuXPnCpTqybHoFcioUaNgbW2t%0AeDM2NoaxsbHQsZRKLpfD3t6+RRE4depUAC1fJYtNQ0MDDh06pHjej77/+5gY6evrIzMzs9UvyitX%0ArkBXV1egVKrRvLetvLwcPXr0EDANEf2v0tLS4OnpiYCAAEyfPh1yuRzz5s3DgwcPMHjwYCxatAgh%0AISGYMGGC0FGV5oMPPmhzPDExEVFRUSpO8/TY3iCQc+fO4fz580hLS0NGRgZ0dHQwevRoWFtbY9So%0AUaLcretJ16gV2w5dj7st9rvfrySIyYEDB7BlyxY4OjoqXtTl5eUhKioKCxYswDvvvCNwQuWprq7G%0Ahg0bEBUVhfr6emRlZaGiogIrVqxAUFCQKH/GicRs/vz5sLa2hre3NwAgOjoaq1evxunTp6Grq4sT%0AJ07g4MGD2L9/v8BJVa+xsRGWlpZIT08XOsqfYtHbDtTX1+PKlStITU1FeHg48vLycOXKFaFjqUxx%0AcbHoth5+0TX/nsbFxeHo0aMoLCyEXC6HoaEhnJyc4OjoKHBK5VqxYgVu3bqFd999F2+99RYuXbqE%0A6upqrF27VrFEHxF1HMOHD0diYqJilQY/Pz/U1tbiiy++APBwzfExY8bg/PnzQsZUqvz8/FZjtbW1%0Ait0YExISVB/qKbC9QUB1dXXIyMhQXPHNysqCnp4e5syZI3Q0lZo6daooJ3G9yJp/TydPnozJkycL%0AnEj1EhIScOrUKejo6CjadrS0tLBu3TpMmTJF4HRE9LSamppabDSTlpaGt956S/G+hobGH05cFQt7%0Ae3tFOyLw39ZEbW1trF+/XthwT4BFr0Bmz56NW7duYfDgwTAzM4OnpyeGDRvWobf3e1a82SA+/J4+%0A/GPQ1hq9DQ0NbW5LTETtW58+fZCbm4tXX30V2dnZKC4uhrW1teL4jRs3RN+739bKFBoaGtDR0ekQ%0Ak7Tbf0KRUlNTw4MHD/DgwQPFK0M1NTWBUxE9H2KckPi0LCwssHHjRtTW1irGioqKsGrVqna/gDsR%0Atebg4AA/Pz/s2rULvr6+MDc3V8xVqK6uRnBwMGxsbAROqVy+vr74+eef0a1bNxgYGMDAwAA9e/bs%0AEAUvwJ5eQcnlcmRkZCA1NVXR3jBgwACMGDECK1asEDqeyqSlpcHS0lLoGPQcDRkyBGZmZo89T8zr%0A9BYVFcHHxwe5ubmor6+HlpYWampqYG5ujpCQEPaxE3Uw9fX1CAoKQlJSEl555RWsWbNG8XP88ccf%0AIykpCfv27VMsZyZGX331FeLi4pCbm4sxY8bA0dEREydOhIaGhtDRngiL3nagsbERly9fRmpqKg4f%0APowbN26IfuH6+Ph4TJw4EcDDjToiIyNhZGQEd3f3DvOKkf6YqakpFi5c+NjzFi1apII0wsrMzIRM%0AJoOGhgb69++PQYMG4datW6L+w0j0oikpKYGOjg7U1dWFjqISMpkMcXFxiIuLQ05ODiZNmgSpVIrR%0Ao0cLHe1PsegVSEJCAi5cuID09HRkZWWhV69eGDlypOKtV69eQkdUmuDgYMTGxiI2NhY3b96Eg4MD%0ApkyZghs3bsDc3PyFusotVmLdYe5J1NTUYMOGDTh9+jQAwNHREcuXL1e8mDt06BA2bdqE1NRUIWMS%0AEf3P5HI5jhw5gpCQENy7dw8GBgZ4++232+2EfE5kE8j69esxatQozJw5Exs2bIC+vr7QkVQmMjIS%0ABw4cAAAcO3YM5ubmCAoKQmlpKV5//XUWvSLwIr+W/uKLL5Ceno4VK1ZALpcjNDQUWlpacHR0xKpV%0Aq3Dt2rU/XOCdiKgjSE5OxvHjxxEbGwstLS3MmTMHzs7OuHPnDoKCgpCbm4tVq1YJHbMVFr0CSUhI%0AQHZ2NkxMTAA87P+Li4tD//79n3gzg47q3r176N+/PwDg7NmzmDZtGgBAV1cXFRUVQkaj58TKykro%0ACIKJi4vDzp07FRNcTE1NMW/ePOzatQu2trb4/PPPRb8bHRGJ04YNGxAdHY2qqipMnjwZW7ZsgbW1%0AtWLy8quvvopvvvkG06ZNY9FL/7V7927s2LEDycnJqKiowKxZs2BsbIySkhLk5OSIeqcqQ0NDJCcn%0Ao2vXrrh06RI2b94M4GHvI4sBcdi1a5fQEQRz586dFluKm5iY4P79+9ixYwfGjBkjYDIiov/N1atX%0AsWzZMtjZ2Sk26XhU79698fbbb6s42ZNhT69AbG1tsXXrVpiammL37t2IiYlBWFgYioqK8M9//hNx%0AcXFCR1SahIQEvP/++5DL5Vi4cCEWLVqEyspK2Nvbw8fHB3PnzhU6ItEza6uf+UXucSaijs/W1lax%0AEcWfLUnZ1jq+7Qmv9AqkvLwcpqamAIDExERMnToVAGBgYIA7d+4IGU3p/vGPfyA1NRV1dXWKzThe%0AfvllbNu2Debm5gKnIyIiouaa331uampCYGAgVq9eLWCiZ8OiVyC9e/dGTk4ONDU1kZKSoti+Lz8/%0AH9ra2sKGU4E7d+7gxIkTKCkpUfT9cKkyEoOGhgYcOnSoxWS+tsZmz54tRDwioqf26GoMn376abtd%0AoeHPsL1BIMeOHcMnn3yCpqYmODo6wt/fH1VVVXB1dYW9vT2WLFkidESliY+Px9KlSzFixAicP38e%0AmZmZKC4uxvTp0+Hv76+Y2EbUET3JRFSJRNLubwMSEf2RjtqyxaJXQCUlJbh3755i0ktTUxNOnjwp%0A+qJPKpViyZIlmDRpEoYNG4ZLly4BeLgESkBAAE6cOCFwQiIiIvojHbXo5f1kgXz55Zfo06dPi1ne%0AEokElpaWWLBggYDJlE8mkymuhjVviLeyskJhYaFQsYiIiEjE2NMrkBMnTqCoqAgBAQFQU1MDAERF%0ARSEgIACjRo0SOJ1y6evr49q1axgyZEiL8cTERC5ZRkRE1M6EhYW1eL+teQpA+5+rwPYGgdy9exdL%0AlixBU1MT/P39ERwcjOTkZKxatQpOTk5Cx1Oq/fv3Y9u2bXBxccG///1v+Pr64tq1azh58iT8/Pzg%0A7u4udEQiIiL6f2KZq8CiV0ANDQ0IDAzEf/7zH1haWiI4OBh9+vQROpZKxMbG4ujRoygoKICmpiYM%0ADQ0xZ84cjB49WuhoREREJEIselUoMTGxzfGwsDBcv34dq1atUizbZWNjo8poRERERKLGoleFTExM%0Anug8iUSCq1evKjmNaq1cufKJzw0KClJiEiIiInoRcSKbCmVnZwsdQTB1dXWKfzc2NuLMmTPo168f%0AXnnlFTQ2NiI3NxclJSWwt7cXMCURERGJFa/0qlB+fv4TnSeRSDBgwADlhhGQv78/TE1N8frrr7cY%0AP3DgAHJycrBu3TqBkhEREZFYsehVIRMTE0gkklZLfDxKjO0NzVlZWeHcuXPo3LnljQa5XI7Ro0cj%0ALS1NoGREREQkVmxvUKH2vpSHqmhra+Onn35qtQTKuXPnoK2tLVAqIiIiEjMWvSpkYGDQ4v36+nqk%0Ap6ejqKgIEokE/fv3h4WFRYtdysTI29sb7777Lv72t7+hX79+aGhoQHFxMa5evYpVq1YJHY+IiIhE%0AiO0NAsnOzoaXlxdu376t2IWstLQUhoaG2LNnD/T09AROqFx5eXmIj49HSUkJ5HI5evfujXHjxmHY%0AsGFCRyMiIiIRYtErEA8PDwwZMgRLly5F165dAQCVlZUIDg7GnTt38PXXXwucUDXKy8vRo0cPoWMQ%0AERGRyHUSOsCLKisrC76+voqCFwBefvllrFy5EhcuXBAwmfJVV1dj7dq1MDc3x9ixYwEAFRUV8PLy%0AQllZmcDpiIiISIxY9Aqke/fuKC0tbTVeVVWFLl26CJBIdfz9/SGTyRAaGqrYgU5dXR3dunVDQECA%0AwOmIiIhIjDiRTSATJ06Ej48PvLy8MHDgQAAP+1x37typuPopVgkJCTh16hR0dHQUk/a0tLSwbt06%0ATJkyReB0REREJEYselWstrYWmpqa8PPzQ0hICNasWYOqqioADwu/6dOn48MPPxQ4pXJJJBJ069at%0A1XhDQ0OLnduIiIiInhdOZFOxESNGYPr06XB1dcVrr70GALh79y7kcjl0dXVFv1wZACxcuBAGBgbw%0A9fXFyJEjkZGRgaKiIgQGBqKxsRHbt28XOiIRERGJDIteFYuMjERkZCSSk5MxaNAguLq6wtHRES+9%0A9JLQ0VTmt99+g4+PD3JyclBfXw8tLS3U1NTA3NwcISEhol+ujYiIiFSPRa9Abt68iYiICERERKC4%0AuBiTJk2Ci4sLrK2thY6mMpmZmZDJZNDQ0ED//v0xaNAgoSMRERGRSLHobQcuXLiA8PBwfP/999DW%0A1oaLiwu8vb2FjqVU586dQ58+fRST+NLS0lBbWwsbGxuBkxEREZEYccmydsDCwgL+/v7Yvn07dHR0%0AsGXLFqEjKdW+ffuwePFilJSUKMYqKyvxwQcfYP/+/QImIyIiIrHilV6BlZSUICIiAuHh4SgpKYGd%0AnR1cXV1haWkpdDSlsbW1xbZt22BiYtJi/Pr161i4cCHi4+MFSkZERERixSXLBCCXyxEbG4vw8HAk%0AJyfDxMQE8+fPh1QqbXMpL7EpLy9XtDU0169fP+7IRkRERErBolfF1qxZg5iYGEgkEkilUixfvrzV%0AFU+xGz58OEJCQvDuu+9CW1sbAHDnzh18/vnnMDMzEzgdERERiRHbG1Rs/vz5cHFxwZQpU0S/3fAf%0AkclkWLx4Ma5fv45u3bqhsbER1dXVGDJkCLZv347evXsLHZGIiIhEhkUvCebq1asoKChAp06dYGho%0A+MJd8SYiIiLVYdFLKuft7c1d14iIiEiluGQZqdxvv/2GrKwsoWMQERHRC4QT2Ujlxo0bh/feew/D%0Ahg2Dvr4+Ondu+d9w2bJlAiUjIiIisWLRSyqXkZEBAwMDlJaWorS0tMUxiUQiUCoiIiISM/b0EhER%0AEZHosaeXBHHz5k2EhoYiMDBQMXbp0iUBExEREZGYsegllYuPj4ednR0SExNx8OBBAEBxcTHefPNN%0AREdHC5yOiIiIxIhFL6nc559/jpCQEOzZs0fRw6unp4evvvoKX3/9tcDpiIiISIxY9JLKyWQy2Nra%0AAmg5cc3KygqFhYVCxSIiIiIRY9FLKqevr49r1661Gk9MTISurq4AiYiIiEjsuGQZqZybmxsWLFgA%0AFxcXNDQ0YM+ePcjOzsapU6fg5+cndDwiIiISIS5ZRoKIi4vDkSNHUFBQAE1NTRgaGmLOnDkYPXq0%0A0NGIiIhIhFj0kspERES0Od7U1NSit9fZ2VlVkYiIiOgFwaKXVMbExAS6urowNjYG8LDYfZREIsHe%0AvXtVHY2IiIhEjkUvqcyePXtw4sQJlJeXY+rUqZBKpTAxMRE6FhEREb0AWPSSyhUUFOD48eOIjo6G%0AmpoapFIppk+fDn19faGjERERkUix6CVBXblyBSdOnEBsbCz69OkDR0dHzJ49W+hYREREJDIseklw%0ABQUFiImJQVhYGNTV1RETEyN0JCIiIhIZFr0kiLKyMpw8eRKRkZEoLCyEvb09nJycYGZmJnQ0IiIi%0AEiEWvaQy9+/fx+nTpxEVFYW0tDSMHTsWjo6OGD9+PNTV1YWOR0RERCLGopdUxsLCAlpaWhg3bhxs%0AbW3x8ssvt3melZWVipMRERGR2LHoJZWxtbV97DkSiQTx8fEqSENEREQvEha9RERERCR6nYQOQERE%0ARESkbCx6iYiIiEj0WPQSERERkeix6CUiIiIi0essdAAioo5q9erViIyMVLwvl8vRuXNndOr03+sJ%0AmZmZSvv8TU1NOHDgAD777DNMnDgRwcHBLY7X1NTg008/RWJiIiorK/Hqq6/ivffew5gxY/70ca9e%0AvYrQ0FCkpKSgsrIS2traMDU1hYeHB8aOHau050NEpEy80ktE9IwCAgKQmZmpeAMeFsKPjilDbW0t%0A5s2bh9jYWPTt27fNc9avX48LFy4gNDQUSUlJcHR0hLe3N/Ly8v7wcWNjY+Hq6go9PT0cPnwYGRkZ%0AOHbsGIYNGwYvLy8cOHBAWU+JiEipWPQSESlZU1MTvvvuO0ilUpibm8PGxgaffPIJamtrAQBJSUn4%0A61//ih9//BEzZszAsGHDMGHCBMTExPzhY9bU1GD8+PH49ttv0b1791bHy8rKEB0djcWLF2PgwIHQ%0A0NCAu7s7BgwYgIMHD7b5mPfu3cPq1avh6uoKX19f9O3bFxKJBH369MGiRYvw0Ucfobq6WnH+mTNn%0A4OLiAjMzM4wcORJeXl6QyWSK42+88QY++eQTeHp6wtzcHBUVFZDJZPD29sbIkSNhYWGBGTNm4Icf%0AfnjWLy0R0RNj0UtEpGRHjhzBxo0bsWLFCqSlpSE0NBQ//PADAgMDW5y3Y8cObN68GSkpKXBxccHS%0ApUtbFJHN6ejowNPTExKJpM3jWVlZqK+vh5mZWYvxoUOHIiMjo82P+emnn1BZWQlPT882j8+dOxfv%0AvPMOAODmzZvw8fHBtGnTkJ6eju+//x7379+Hn59fi485deoUZs6cifT0dHTv3h1r166Frq4uEhIS%0AkJKSAg8PD/j6+qKqqqrNz0lE9Lyw6CUiUrL9+/fDyckJNjY26Ny5M0xMTODh4YGoqCjU19crzps3%0Abx4GDBgATU1NvPPOO+jatSvi4uKe6XOWlZUBQKurwD169EBpaWmbH/Prr7+ia9euMDAweOzj9+3b%0AF2fPnoWHhwfU1NTQvXt3TJkyBZmZmWi+51Hfvn3h4OCg6HOurKxE586doaGhAXV1dcycORPnz5+H%0Atrb2Mz1PIqInxYlsRERKVlBQgFmzZrUYMzY2Rm1tLW7fvq0YGzRokOLf6urq0NPTQ3FxscpySiQS%0AqKurP/H5x48fR1hYGIqKilBfX4/GxkbU19ejoaEBnTs//PNiaGjY4mPef/99+Pn5IT4+HiNHjsT4%0A8eMxdepUdOnS5bk+FyKiR/FKLxGRksnl8lZjv18Nbd6e0NDQ0Oqc5itBPI2ePXsCACoqKlqMl5eX%0AK449auDAgaisrERBQcFjH//YsWMICgqCp6cnzp07h8zMTKxZs6bVeY8W0WPHjkVCQgL+9a9/oWfP%0Anti0aRNmzJjRoleYiEgZWPQSESmZkZERrl271mLs+vXr0NLSQq9evRRj+fn5in8/ePAAxcXF0NPT%0Ae6bP+dprr0FdXR0XL15sMZ6eng4LC4s2P2bs2LHQ0dHB5s2b2zy+d+9ezJs3D42NjTh//jyMjY3h%0A7OwMTU1NAPjDXuHmysrKoKGhgXHjxmHlypWIjo6GTCZDcnLyUz5DIqKnw6KXiEjJ3njjDURGRiIp%0AKQkNDQ3IysrCvn374OrqCjU1NcV5+/btQ0FBAerq6rBjxw7U1dXBzs7umT5n9+7dMWPGDGzduhX5%0A+fm4f/8+du7ciZs3b8LNza3Nj/nLX/6CTz/9FKdPn8bSpUtRUFCApqYm3Lp1C19++SU2bdqEWbNm%0AoVOnTjAyMkJxcTFkMhnu3buHvXv3Kor2P2rJuHfvHiZNmoQ9e/agtrYWjY2NyMjIQENDAwYMGPBM%0Az5OI6Emxp5eISMnmzp2L+/fvIyAgAMXFxejduzfc3Nzw9ttvtzjP3d0dS5cuxS+//IJevXph69at%0A0NfXb/Mxjx07hnXr1gF4eFX44sWL+P777wEA3377LYYPH47Vq1dj48aNcHNzQ3V1NYYMGYLQ0NBW%0AfbbNjR8/HkeOHMHOnTvh5uaGyspK9OjRAxYWFjhw4ACGDRsGAHBzc8OlS5fg6OiIrl27wsXFBdu2%0AbcO8efPg5OSEsLCwVo/drVs3bN++HZ999hm2bNkCiUQCIyMjbNq0CcbGxs/0tSUielKSpubTbImI%0ASOWSkpLw5ptvIjY2FkZGRkLHISISJbY3EBEREZHoseglIiIiItFjewMRERERiR6v9BIRERGR6LHo%0AJSIiIiLRY9FLRERERKLHopeIiIiIRI9FLxERERGJHoteIiIiIhI9Fr1EREREJHoseomIiIhI9Fj0%0AEhEREZHo/R/wYK4188MEZ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r0AAAJTCAYAAAAFaq4qAAAABHNCSVQICAgIfAhkiAAAAAlwSFlz%0AAAAPYQAAD2EBqD+naQAAADl0RVh0U29mdHdhcmUAbWF0cGxvdGxpYiB2ZXJzaW9uIDMuMC4zLCBo%0AdHRwOi8vbWF0cGxvdGxpYi5vcmcvnQurowAAIABJREFUeJzs3Xl0Tef+x/FPBsSUCJVQXLTGNBqz%0AXEMQSougSg2tVls11qylNZfWbXFrHltcba9fGlNCTUVpVVwUlcRUipoTadKIISHJ748uZ/U0KJFk%0AJ895v9ayyPPss/f3KxKf7PPsvZ3S0tLSBAAAABjM2eoCAAAAgKxG6AUAAIDxCL0AAAAwHqEXAAAA%0AxiP0AgAAwHiEXgAAABiP0AsAAADjEXoBAABgPEIvAAAAjEfoBWCckSNHqnLlyvf91b1792yrJzIy%0AUs8884wqV66s27dvp5v//fff9d5778nf31/VqlVThw4dtGPHjr/d7/Xr17Vo0SI9//zzqlOnjnx9%0AfdW4cWONGDFCFy5ceKgab9++rcqVK+uTTz55qNfdzRdffKHKlSvr0qVLj7wvAMgsrlYXAACZbdSo%0AURo2bJjt43HjxikqKkorVqywjeXJkydbalm2bJmmTZumEiVK3HU+LS1N/fv3V3R0tGbOnKlixYpp%0A9erV6tevn7788ktVr179nvvu3bu3Tp06peHDh6tWrVpKTU1VVFSUpk2bppdffllhYWEqVKhQVrUG%0AALkKZ3oBGKdw4cIqXry47Ve+fPnk4uJiN1akSJEsryMhIUFz587V3Llz9eyzz951m927d2vv3r2a%0AMGGC6tatqyeffFLDhw9XlSpVNHfu3Hvu+9ixY9qzZ4+GDRum9u3bq0yZMipbtqxatWqlmTNnqnDh%0Awjp8+HBWtQYAuQ6hF4DDCwkJUVBQkHx9fVWrVi317NnTLjCGhISocuXKOnTokHr06KHq1avL399f%0AH3/8sVJTU++5Xzc3N61evVoNGjS45zY7d+5UgQIFVLduXbvxgIAA7dq1667LISQpKSlJkpScnJxu%0A7qmnnlJoaKjdPnfs2KEuXbqoevXqqlGjhjp06KAtW7bcsy5Junz5st5++20FBgaqWrVqatOmjVat%0AWmW3zaVLl9SrVy/5+fmpXr16mjhx4l1rulv906ZNU+PGjeXn56f27dtr/fr1dtssWbJEzz33nHx9%0AfVWvXj317NlTx48ft83v2rVLlStX1saNG9W6dWs1bNhQknTu3DkNHDhQDRo0ULVq1fTMM89o9uzZ%0A9/1cATAfoReAQwsODtbo0aPVsmVLhYWFacmSJbp586ZeeeUVXb582W7bMWPGqHv37lqzZo169uyp%0AxYsXa+nSpffcd968eVWyZMn7Hv/UqVMqVaqUXFxc7MbLli2rW7du6ezZs3d9XaVKleTt7a1JkyZp%0A+vTp+vnnn5WWlnbPY/Tr10+VKlXSmjVrFBoaKn9/fw0aNEhHjx6962uSk5P1yiuv6MCBA5owYYLC%0AwsLUpk0bvfvuu1q7dq1tu8GDB+vw4cOaPXu2li9friJFimjx4sX37VmSxo8fr5UrV2rcuHFau3at%0AWrRooaFDh+q7776TJK1YsUL/+te/1KNHD23evFn/+c9/lJaWpt69e6cL1QsWLNCwYcO0cuVKSdKw%0AYcOUkJCgTz/9VJs2bdKQIUO0ZMmS+36uAJiPNb0AHNqiRYvUtGlTvfXWW7axadOmqUmTJgoNDVWv%0AXr1s4+3atVOzZs0kST179tSWLVu0du1avf766xk+fmJiogoWLJhu/M5a3KtXr971dW5ublq0aJFG%0AjhypefPmad68efL09JS/v7+eeeYZtWzZUq6uf3yLf/zxxxUWFqbHH39c+fPnlyT1799fn332mXbv%0A3q0qVaqk2//GjRt1+vRpffnll6pdu7YkqU+fPjpw4IDmzZunoKAgnTx5UgcOHNDEiRPVqFEjSdKA%0AAQN06NAhxcTE3LPny5cva82aNRo1apQCAwMlSf369VNsbKyio6MlSS1atJCfn58qVqxo6+Hll19W%0Anz59dOLECfn4+Nj216BBA9t+JCkqKkpDhw5V1apVba+tWLHiXf+eATgOQi8AhxUfH6+zZ8+qS5cu%0AduPe3t4qVaqUoqKi7MbvhL87fHx8tG7duiyv814qV66s1atXKzIyUj/88IP27NmjHTt2aMOGDapa%0AtaqWLFkiT09P5cuXT8ePH9eECRP0yy+/6Nq1a7Z9xMXF3XXfhw4dkpubm2rVqmU3/s9//lPbt29X%0AUlKSfv75Z0l/LKf4sxo1atjO2N5NVFSUUlNT9fTTT9uNjxkzxvbn/Pnza/v27RoxYoTOnz+v5ORk%0ApaSkSPrj8/Znvr6+dh8HBgZqxowZunTpkgICAlS7dm1beAbguAi9ABxWYmKipD8ufPurQoUK2YXD%0Au21XoECBe56JfVDu7u46depUuvE7+/Xw8Pjbffj6+srX11e9e/fWtWvXtHjxYs2ePVsLFy7UiBEj%0AtGHDBg0ePFitWrXSoEGDVKxYMaWmpuq555675z4TExOVlJSkmjVr2o3fWWMcHR1t+/spUKCA3TZ/%0Ad0Y1ISHhb7f78MMPtXz5cr311ltq2rSpChUqpAMHDmjEiBHptnV3d7f7eOrUqVq+fLnWrl2rzz//%0AXPny5VObNm00cuRI7mYBODBCLwCHdScs3S24Xr16VU888YTd2F9D8LVr19IFrof1xBNPaOfOnUpJ%0ASbFb13v69Gm5ubmpdOnS93xtQkJCuuMXLFhQAwYM0ObNm3Xs2DFJsi1tmDZtmpyd/7iU4+LFi/et%0Ay93dXfnz59eaNWvuOu/t7W1bKnHz5k27ub/7QaBYsWK2+u8lLCxMQUFBdstODhw4cN/93pE3b169%0A+uqrevXVVxUfH69NmzZp6tSpSklJ0eTJkx9oHwDMw4VsAByWu7u7ypUrp3379tmNX7p0SRcuXFC1%0AatXsxvfs2WP3cVRUlMqXL/9INTRu3Fg3btxQeHi4bSwtLU3btm1TQEBAugvc7pgwYYKaN29+1+CY%0AnJys6OhoeXt7S5Ju3bqlIkWK2AKvpHR3Yfir6tWr6/r160pOTlbZsmVtv9zc3OTh4aG8efPqySef%0AlCT99NNPdq/969/nX1WqVElOTk7au3ev3fh7772nGTNmSPrjjHLRokXt5levXi1J97xgT/pjuUZo%0AaKjtTg1FihRR586d1aZNm3tetAfAMRB6ATi0Xr166dtvv9XcuXN15swZHThwwLYE4Pnnn7fbdvXq%0A1dq8ebPOnDmjTz/9VD/99JM6dOhwz33fvHlTMTExiomJ0Y0bNyRJsbGxiomJ0e+//y5JqlWrlho1%0AaqTx48dr7969Onv2rD744AOdPn1a/fv3v+e+u3fvLhcXF7300kv6+uuvdfLkSZ09e1Y7duzQG2+8%0AoVu3btkusKtevbqOHj2qjRs36uzZs1q0aJGOHj2q4sWLKyoqynbx2J81b95cFSpU0NChQxUeHq5z%0A585p+/bt6tatm8aNGyfpjzXFVatW1fz58xUeHq5ffvlF06dP1+nTp+/7d+7t7a22bdtqwYIF2rp1%0Aq86ePatPP/1Uq1atsj2Mw8/PT5s2bdKhQ4d04sQJvf322ypXrpwkaf/+/fc8S5yamqqxY8dq7Nix%0AOnr0qC5evKgffvhB27dvV506de5bFwCzsbwBgEN74YUXlJaWpqVLl2ru3LnKnz+/6tWrp48++ijd%0AAyxGjBihzz77TPv371f+/Pn15ptvqlOnTvfc99q1azV69Gi7sYCAAEl/XBB25xZa06dP18cff6wB%0AAwbo2rVr8vHx0eLFi+96V4U7nnjiCYWEhGjp0qWaOXOmoqOjdevWLXl5ealevXp6//33bWehX3vt%0ANZ0+fVpjxoyRk5OTmjVrpn/9619avny5Zs2apZEjR2rhwoV2+8+bN6+WLl2qqVOnasiQIUpISFDx%0A4sXVpk0bDRgwwLbdrFmzNHbsWPXu3Vv58+dX69at1b9//3R9/9XEiRNVrFgxjR8/XgkJCSpXrpz+%0A/e9/q3HjxpL+OJM9evRovfLKK/Lw8NBLL72kN998UzExMVqwYIFcXFzu+rS6YsWKacmSJZoxY4Ze%0AfvllJSUlqWTJkmrdurUGDhx435oAmM0p7X7vEwEAFBISotGjR2vz5s0qW7as1eUAADKA5Q0AAAAw%0AHqEXAAAAxmN5AwAAAIzHmV4AAAAYj9ALAAAA4xF6AQAAYDxCLwAAAIzHwyn+Iibm/s+MzyrOzk4q%0AWrSgfvvtmlJTHefaQvqmb0dA3/TtCOibvrNT8eKFH/o1nOnNIZydneTk5CRnZyerS8lW9E3fjoC+%0A6dsR0Dd953SEXgAAABiP0AsAAADjEXoBAABgPEIvAAAAjEfoBQAAgPEIvQAAADAeoRcAAADGI/QC%0AAADAeIReAAAAGI/QCwAAAOMRegEAAGA8Qi8AAACMR+gFAACA8Qi9AAAAMB6hFwAAAMYj9AIAAMB4%0AhF4AAAAYj9ALAAAA47laXYBJ6kz7zrJj7x0WYNmxAQAAcjrO9AIAAMB4hF4AAAAYj9ALAAAA4xF6%0AAQAAYDxCLwAAAIxH6AUAAIDxCL0AAAAwHqEXAAAAxiP0AgAAwHiEXgAAABiP0AsAAADjEXoBAABg%0APEIvAAAAjEfoBQAAgPEIvQAAADAeoRcAAADGI/QCAADAeIReAAAAGI/QCwAAAOMRegEAAGA8Qi8A%0AAACMR+gFAACA8Qi9AAAAMJ6r1QUg9ys+p/Qj78Mzg6+L6X/ukY8NAADMx5leAAAAGI/QCwAAAOMR%0AegEAAGA8S0Pv4cOH9corr6h27dpq0KCBhg8frt9++02SFB4ero4dO6pmzZpq3bq1wsLC7F67bNky%0AtWzZUjVr1lTXrl0VGRlpRQsAAADIBSwLvbdv31avXr1UvXp17dq1S+vWrdNvv/2m8ePHKzo6Wv36%0A9VOXLl0UHh6uUaNGacyYMYqIiJAkbdu2TbNmzdLHH3+sXbt2qWnTpurTp4+uX79uVTsAAADIwSwL%0AvTExMYqJiVG7du2UN29eeXp66plnntGRI0e0du1alStXTh07dlS+fPlUv359BQYGKiQkRJIUHBys%0ADh06yM/PT25uburZs6ck6dtvv7WqHQAAAORglt2yzNvbW1WrVlVwcLAGDRqkmzdvavPmzWrSpImi%0AoqLk4+Njt72Pj482bNggSYqKilKrVq1sc87OzqpataoiIiLUunXrB64hOjpaMTExdmOurgXk5eX1%0ACJ1Zw9XVMZdn59a+XVyc7X53FPRN346AvunbEeTGvi0Lvc7Ozpo1a5Z69Oih//znP5KkunXratiw%0AYerXr5+8vb3tti9SpIji4uIkSfHx8fLw8LCb9/DwsM0/qODgYM2ePdturH///ho4cODDtmM5T8+C%0AVpdgidzet7t7fqtLsAR9Oxb6diz07VhyU9+Whd7k5GT16dNHzz77rG097oQJEzR8+PAHen1aWtoj%0A19C5c2cFBgbajbm6FlBc3LVH3nd2s7LmjD5YIjPkxs+V9MdPxu7u+ZWQcEMpKalWl5Nt6Ju+HQF9%0A07cjsLrvjJz0siz0hoeH69y5cxo6dKhcXFxUuHBhDRw4UO3atVOjRo0UHx9vt31cXJyKFi0qSfL0%0A9Ew3Hx8fr4oVKz5UDV5eXumWMsTEXNXt27nvH21urDkz5Pa+U1JSc30PGUHfjoW+HQt9O5bc1Ldl%0ACzFSUlKUmppqd8Y2OTlZklS/fv10tyCLjIyUn5+fJMnX11dRUVF2+zp8+LBtHgAAAPgzy0JvjRo1%0AVKBAAc2aNUs3btxQXFyc5s2bpzp16qhdu3Y6f/68QkJClJSUpB07dmjHjh168cUXJUldu3bVmjVr%0AdPDgQd24cUPz5s1T3rx51aRJE6vaAQAAQA5mWej19PTUZ599pv379ysgIEBt2rSRm5ubpk2bpmLF%0AimnBggX64osvVKtWLX344YeaMmWKqlSpIkkKCAjQ0KFDNXjwYNWtW1e7du3SwoUL5ebmZlU7AAAA%0AyMEsW9Mr/bFM4fPPP7/rXJ06dRQaGnrP13br1k3dunXLqtIAAABgkNxzczUAAAAggwi9AAAAMB6h%0AFwAAAMYj9AIAAMB4hF4AAAAYj9ALAAAA4xF6AQAAYDxCLwAAAIxH6AUAAIDxCL0AAAAwHqEXAAAA%0AxiP0AgAAwHiEXgAAABiP0AsAAADjEXoBAABgPEIvAAAAjEfoBQAAgPEIvQAAADAeoRcAAADGI/QC%0AAADAeIReAAAAGI/QCwAAAOMRegEAAGA8Qi8AAACMR+gFAACA8Qi9AAAAMB6hFwAAAMYj9AIAAMB4%0AhF4AAAAYj9ALAAAA4xF6AQAAYDxCLwAAAIxH6AUAAIDxCL0AAAAwHqEXAAAAxiP0AgAAwHiEXgAA%0AABiP0AsAAADjEXoBAABgPEIvAAAAjEfoBQAAgPEIvQAAADAeoRcAAADGI/QCAADAeIReAAAAGI/Q%0ACwAAAOMRegEAAGA8Qi8AAACMR+gFAACA8Qi9AAAAMB6hFwAAAMYj9AIAAMB4hF4AAAAYj9ALAAAA%0A4xF6AQAAYDxCLwAAAIxH6AUAAIDxCL0AAAAwHqEXAAAAxiP0AgAAwHiEXgAAABiP0AsAAADjEXoB%0AAABgPEIvAAAAjEfoBQAAgPFcrS4AyK0C19e37NjbWu2y7NgAAORGnOkFAACA8Qi9AAAAMB6hFwAA%0AAMYj9AIAAMB4hF4AAAAYj9ALAAAA4xF6AQAAYDxCLwAAAIxH6AUAAIDxCL0AAAAwHqEXAAAAxiP0%0AAgAAwHiEXgAAABiP0AsAAADjEXoBAABgPEIvAAAAjGd56J03b54aNmyo6tWrq0ePHjp37pwkKTw8%0AXB07dlTNmjXVunVrhYWF2b1u2bJlatmypWrWrKmuXbsqMjLSivIBAACQC1gaer/88kuFhYVp2bJl%0A2rlzpypUqKClS5cqOjpa/fr1U5cuXRQeHq5Ro0ZpzJgxioiIkCRt27ZNs2bN0scff6xdu3apadOm%0A6tOnj65fv25lOwAAAMihLA29ixcv1pAhQ/TEE0+oUKFCGj16tEaPHq21a9eqXLly6tixo/Lly6f6%0A9esrMDBQISEhkqTg4GB16NBBfn5+cnNzU8+ePSVJ3377rZXtAAAAIIdyterAly9f1rlz5/T777+r%0AVatWio2NVb169TR+/HhFRUXJx8fHbnsfHx9t2LBBkhQVFaVWrVrZ5pydnVW1alVFRESodevWD1xD%0AdHS0YmJi7MZcXQvIy8vrETqzhqur5StVLEHfuYuLi7Pd746CvunbEdA3fed0loXeS5cuSZI2btyo%0AJUuWKC0tTQMHDtTo0aN18+ZNeXt7221fpEgRxcXFSZLi4+Pl4eFhN+/h4WGbf1DBwcGaPXu23Vj/%0A/v01cODAh23Hcp6eBa0uwRL0nTu5u+e3ugRL0LdjoW/HQt85n2WhNy0tTZLUs2dPW8AdMGCA3nzz%0ATdWvX/+BX/8oOnfurMDAQLsxV9cCiou79sj7zm5W1uxp2ZGt7dtKubVvFxdnubvnV0LCDaWkpFpd%0ATrahb/p2BPRN39kpIyd/LAu9jz32mCTJ3d3dNlaqVCmlpaXp1q1bio+Pt9s+Li5ORYsWlSR5enqm%0Am4+Pj1fFihUfqgYvL690SxliYq7q9u3c9482N9acGeg7d0pJSc31PWQEfTsW+nYs9J3zWbYQo0SJ%0AEipUqJCOHDliGzt//rzy5Mmjxo0bp7sFWWRkpPz8/CRJvr6+ioqKss2lpKTo8OHDtnkAAADgzywL%0Ava6ururYsaPmz5+vM2fOKDY2VnPmzFFQUJCef/55nT9/XiEhIUpKStKOHTu0Y8cOvfjii5Kkrl27%0Aas2aNTp48KBu3LihefPmKW/evGrSpIlV7QAAACAHs2x5gyQNGzZMycnJ6tSpk27duqWWLVtq9OjR%0AKliwoBYsWKBJkyZpwoQJKlWqlKZMmaIqVapIkgICAjR06FANHjxYsbGxqlatmhYuXCg3Nzcr2wEA%0AAEAOZWnozZs3r8aNG6dx48alm6tTp45CQ0Pv+dpu3bqpW7duWVkeAAAADJF7bq4GAAAAZBChFwAA%0AAMYj9AIAAMB4hF4AAAAYj9ALAAAA4xF6AQAAYDxCLwAAAIxH6AUAAIDxCL0AAAAwHqEXAAAAxiP0%0AAgAAwHiEXgAAABiP0AsAAADjEXoBAABgPEIvAAAAjEfoBQAAgPEIvQAAADAeoRcAAADGI/QCAADA%0AeIReAAAAGI/QCwAAAOMRegEAAGA8Qi8AAACMR+gFAACA8Qi9AAAAMB6hFwAAAMYj9AIAAMB4hF4A%0AAAAYj9ALAAAA4xF6AQAAYDxCLwAAAIxH6AUAAIDxCL0AAAAwnqvVBQDIXa40qvtIr7/0CK997Ps9%0Aj3RsAIDj4kwvAAAAjEfoBQAAgPEIvQAAADAeoRcAAADGI/QCAADAeIReAAAAGI/QCwAAAONlKPSu%0AWLHiruPXr1/Xp59++kgFAQAAAJktQ6F34sSJdx2/evWqZs6c+UgFAQAAAJntoZ7ItnjxYi1evFjJ%0Ayclq2LBhuvnExESVLFky04oDAAAAMsNDhd4uXbqoXLlyGjBggLp06ZJuPn/+/GrRokWmFQcAAABk%0AhocKvQUKFFBgYKDee+89vfTSS1lVEwAAAJCpHir03vHSSy/p5MmTOn78uJKSktLNt2/f/pELAwAA%0AADJLhkLvp59+qqlTp951zsnJidALAACAHCVDoXfZsmV699131bZtWxUsWDCzawIAAAAyVYZC77Vr%0A1/TKK6/Iyckps+sBAAAAMl2G7tNbu3ZtHT16NLNrAQAAALJEhs70du/eXWPHjlX79u1VpkwZOTvb%0AZ+e73cMXAAAAsEqGQm/Pnj0lSREREenmnJycdOTIkUerCgAAAMhEGQq9W7duzew6AAAAgCyTodBb%0AqlSpzK4DAAAAyDIZCr2BgYH3vXMDZ4IBAACQk2Qo9LZq1cou9KakpOjUqVOKiIjQq6++mmnFAQAA%0AAJkhQ6F3+PDhdx3ftGmT/ve//z1SQQAAAEBmy9B9eu+lefPm+vrrrzNzlwAAAMAjy9TQe/jwYaWl%0ApWXmLgEAAIBHlqHlDV26dEk3duPGDZ08eVItWrR45KIAAACAzJSh0Fu+fPl0Y/ny5VPHjh3VqVOn%0ARy4KAAAAyEwZCr2TJ0/O7DoAIEf7asxey4794sQ6lh172VtdLTv2K7OXW3ZsAObJUOiVpH379mn1%0A6tX69ddf5eTkpCeeeEKdOnXSU089lZn1AQAAAI8sQxeyff3113r55Zd1+PBheXt7q3jx4tq/f786%0Ad+6svXutOxsCAAAA3E2GzvQuWLBAEyZMUOfOne3G//Of/+iTTz7Rf//730wpDgAAAMgMGTrT++uv%0Av+qFF15IN961a1edOHHikYsCAAAAMlOGQq+np6diY2PTjcfFxcnNze2RiwIAAAAyU4ZCr7+/v4YO%0AHaqDBw/q2rVrunbtmvbv368hQ4aodu3amV0jAAAA8EgytKZ3xIgRGjBggLp06SInJydJUlpamp5+%0A+mmNGjUqUwsEAAAAHlWGQq+Li4s+//xz/fzzzzpz5oySk5NVrlw5+fj4ZHZ9AAAAwCN7qNCblpam%0AQYMG6bHHHtPYsWNVsWJFVaxYUZL0zDPPqFGjRho7dmyWFAoAAABk1EOt6f3vf/+rvXv3qk2bNunm%0AZs6cqQ0bNmj9+vWZVhwAAACQGR4q9IaGhmrMmDGqWbNmurmqVavqvffe0/LlPDYSAAAAOctDLW84%0Ac+aMGjdufM/5wMBAffjhh49cFAAAVkqadjDjr5V07RGOnW9Y9Ud4NYB7eagzvUlJSSpYsOA95/Pn%0Az6+bN28+clEAAABAZnqo0FuiRAkdP378nvMHDhyQl5fXIxcFAAAAZKaHCr1NmzbVtGnTlJqamm4u%0AKSlJEydOVPPmzTOtOAAAACAzPNSa3jfffFPt2rVTu3bt9Nprr6lChQrKkyePIiIiNH/+fNs2AAAA%0AQE7yUKG3aNGiWr58ucaNG2d78lpaWpqcnZ3VpEkTjRs3TkWKFMmSQgEAAICMeugnspUuXVqfffaZ%0A4uLidPbsWUlS+fLlVbhw4UwvDgAAAMgMGXoMsSR5enrK09MzM2sBAAAAssRDXciWlT788ENVrlzZ%0A9nF4eLg6duyomjVrqnXr1goLC7PbftmyZWrZsqVq1qyprl27KjIyMrtLBgAAQC6RI0LvkSNHFBoa%0Aavs4Ojpa/fr1U5cuXRQeHq5Ro0ZpzJgxioiIkCRt27ZNs2bN0scff6xdu3apadOm6tOnj65fv25V%0ACwAAAMjBLA+9qampGjdunHr06GEbW7t2rcqVK6eOHTsqX758ql+/vgIDAxUSEiJJCg4OVocOHeTn%0A5yc3Nzf17NlTkvTtt99a0QIAAAByuAyv6c0s//d//6d8+fIpKChI06dPlyRFRUXJx8fHbjsfHx9t%0A2LDBNt+qVSvbnLOzs6pWraqIiAi1bt36gY8dHR2tmJgYuzFX1wK58gEbrq6W//xiCfp2LPTtWKzs%0AO8myI+fez7eLi7Pd746CvnNP35aG3itXrmjWrFn6/PPP7cbj4+Pl7e1tN1akSBHFxcXZ5j08POzm%0APTw8bPMPKjg4WLNnz7Yb69+/vwYOHPhQ+8kJPD3v/Xhok9F39rtk2ZH5fDsaK/u+ZtmRc//n2909%0Av9UlWIK+cz5LQ+/kyZPVoUMHVahQQefOnXuo16alpT3y8Tt37qzAwEC7MVfXAoqLs/LbXcZYWbOV%0A9/DIjZ+rzEDfjoW+HUtu7dvFxVnu7vmVkHBDKSnpn9xqKvq2pu+M/HBoWegNDw/XgQMHtG7dunRz%0Anp6eio+PtxuLi4tT0aJF7zkfHx+vihUrPlQNXl5e6ZYyxMRc1e3bue8fbW6sOTPQt2Ohb8dC37lT%0ASkpqru8hI+g757NsIUZYWJhiY2PVtGlT1atXTx06dJAk1atXT5UqVUp3C7LIyEj5+flJknx9fRUV%0AFWWbS0lJ0eHDh23zAAAAwJ9ZFnpHjhypTZs2KTQ0VKGhoVq4cKEkKTQ0VEFBQTp//rxCQkKUlJSk%0AHTt2aMeOHXrxxRclSV27dtWaNWt08OBB3bhxQ/PmzVPevHnVpEkTq9oBAABADmbZ8gYPDw+7i9Fu%0A374tSSpRooQkacGCBZo0aZKyuibaAAAgAElEQVQmTJigUqVKacqUKapSpYokKSAgQEOHDtXgwYMV%0AGxuratWqaeHChXJzc8v+RgAAAJDjWX7LsjtKly6tY8eO2T6uU6eO3QMr/qpbt27q1q1bdpQGAACA%0AXC733FwNAAAAyCBCLwAAAIxH6AUAAIDxCL0AAAAwXo65kA0AAFhrzpxplh27f/9hlh0bjoEzvQAA%0AADAeoRcAAADGI/QCAADAeIReAAAAGI/QCwAAAOMRegEAAGA8Qi8AAACMR+gFAACA8Qi9AAAAMB6h%0AFwAAAMYj9AIAAMB4hF4AAAAYz9XqAgAAAKx0KKK6Zcd+utpBy47taDjTCwAAAOMRegEAAGA8Qi8A%0AAACMx5peAAAAB1Qt8qRlx47wfTLbj8mZXgAAABiP0AsAAADjEXoBAABgPEIvAAAAjEfoBQAAgPEI%0AvQAAADAeoRcAAADGI/QCAADAeIReAAAAGI/QCwAAAOMRegEAAGA8Qi8AAACMR+gFAACA8Qi9AAAA%0AMB6hFwAAAMYj9AIAAMB4hF4AAAAYj9ALAAAA4xF6AQAAYDxCLwAAAIxH6AUAAIDxCL0AAAAwHqEX%0AAAAAxiP0AgAAwHiEXgAAABiP0AsAAADjEXoBAABgPEIvAAAAjEfoBQAAgPEIvQAAADAeoRcAAADG%0AI/QCAADAeIReAAAAGI/QCwAAAOMRegEAAGA8Qi8AAACMR+gFAACA8Qi9AAAAMB6hFwAAAMYj9AIA%0AAMB4hF4AAAAYj9ALAAAA4xF6AQAAYDxCLwAAAIxH6AUAAIDxCL0AAAAwHqEXAAAAxiP0AgAAwHiE%0AXgAAABiP0AsAAADjEXoBAABgPEIvAAAAjEfoBQAAgPEIvQAAADAeoRcAAADGI/QCAADAeIReAAAA%0AGI/QCwAAAOMRegEAAGA8Qi8AAACMZ2noPX/+vPr376969eqpfv36GjlypBISEiRJR44c0csvv6xa%0AtWqpRYsWWrx4sd1r169fr6CgINWoUUMdOnTQzp07rWgBAAAAuYClobdPnz5yd3fXtm3btGrVKv38%0A88/66KOPdPPmTfXu3Vv+/v76/vvv9cknn2jBggXavHmzpD8C8YgRIzR8+HDt3r1bPXr00FtvvaVL%0Aly5Z2Q4AAAByKMtCb0JCgnx9fTVs2DAVLFhQJUqU0PPPP699+/Zp+/btunXrlvr27asCBQroqaee%0AUqdOnRQcHCxJCgkJUePGjdW4cWPly5dPbdu2VaVKlRQWFmZVOwAAAMjBXK06sLu7uyZPnmw3dvHi%0ARXl5eSkqKkqVK1eWi4uLbc7Hx0chISGSpKioKDVu3NjutT4+PoqIiHioGqKjoxUTE2M35upaQF5e%0AXg+1n5zA1dUxl2fTt2Ohb8diZd9Jlh2Zz7ejoe9sPGa2H/EeIiIi9MUXX2jevHnasGGD3N3d7eaL%0AFCmi+Ph4paamKj4+Xh4eHnbzHh4eOnHixEMdMzg4WLNnz7Yb69+/vwYOHJixJizk6VnQ6hIsQd/Z%0Az8pFRHy+HYuVfV+z7Mh8vh0NfWefHBF6f/zxR/Xt21fDhg1T/fr1tWHDhrtu5+TkZPtzWlraIx+3%0Ac+fOCgwMtBtzdS2guDgrv91ljJU1e1p2ZGv7thJ9Oxb6diz07VjoO2MyEpotD73btm3T22+/rTFj%0Axqh9+/aSpKJFi+r06dN228XHx6tIkSJydnaWp6en4uPj080XLVr0oY7t5eWVbilDTMxV3b6d+vCN%0AWCw31pwZ6Nux0LdjoW/HQt+OxYq+LV1Isn//fo0YMUIzZsywBV5J8vX11bFjx3T79m3bWEREhPz8%0A/GzzkZGRdvv68zwAAADwZ5aF3tu3b2v06NEaPny4GjZsaDfXuHFjFSpUSPPmzdONGzf0008/acWK%0AFeratask6cUXX9SuXbu0fft2JSUlacWKFTp9+rTatm1rRSsAAADI4Sxb3nDw4EGdPHlSkyZN0qRJ%0Ak+zmNm7cqPnz52vcuHFauHChHnvsMQ0ZMkRNmjSRJFWqVElTp07V5MmTdf78eVWoUEELFixQ8eLF%0ALegEAAAAOZ1lobd27do6duzYfbdZvnz5PedatGihFi1aZHZZAAAAMJBj3hwOAAAADoXQCwAAAOMR%0AegEAAGA8Qi8AAACMR+gFAACA8Qi9AAAAMB6hFwAAAMYj9AIAAMB4hF4AAAAYj9ALAAAA4xF6AQAA%0AYDxCLwAAAIxH6AUAAIDxCL0AAAAwHqEXAAAAxiP0AgAAwHiEXgAAABiP0AsAAADjEXoBAABgPEIv%0AAAAAjEfoBQAAgPEIvQAAADAeoRcAAADGI/QCAADAeIReAAAAGI/QCwAAAOMRegEAAGA8Qi8AAACM%0AR+gFAACA8Qi9AAAAMB6hFwAAAMYj9AIAAMB4hF4AAAAYj9ALAAAA4xF6AQAAYDxCLwAAAIxH6AUA%0AAIDxCL0AAAAwHqEXAAAAxiP0AgAAwHiEXgAAABiP0AsAAADjEXoBAABgPEIvAAAAjEfoBQAAgPEI%0AvQAAADAeoRcAAADGI/QCAADAeIReAAAAGI/QCwAAAOMRegEAAGA8Qi8AAACMR+gFAACA8Qi9AAAA%0AMB6hFwAAAMYj9AIAAMB4hF4AAAAYj9ALAAAA4xF6AQAAYDxCLwAAAIxH6AUAAIDxCL0AAAAwHqEX%0AAAAAxiP0AgAAwHiEXgAAABiP0AsAAADjEXoBAABgPEIvAAAAjEfoBQAAgPEIvQAAADAeoRcAAADG%0AI/QCAADAeIReAAAAGI/QCwAAAOMRegEAAGA8Qi8AAACMR+gFAACA8Qi9AAAAMB6hFwAAAMYj9AIA%0AAMB4hF4AAAAYL1eH3vPnz6tXr16qV6+emjZtqilTpig1NdXqsgAAAJDDuFpdwKMYMGCAnnrqKW3Z%0AskWxsbHq3bu3HnvsMb322mtWlwYAAIAcJNee6Y2IiNDRo0c1fPhwFS5cWOXKlVOPHj0UHBxsdWkA%0AAADIYXLtmd6oqCiVKlVKHh4etrGnnnpKp06dUmJiogoVKvS3+4iOjlZMTIzdmKtrAXl5eWV6vVnN%0A1TXX/vzySOjbsdC3Y7Gy7yTLjszn29HQd/ZxSktLS8v2o2aC+fPn65tvvtHKlSttY2fOnFGLFi20%0AZcsWlSlT5m/3MWvWLM2ePdtu7K233tKAAQMyvd6/Ex0dreDgYHXu3DlXhu6Mom/6dgT0Td+OgL7p%0AO6fL1T9ePGpe79y5s1atWmX3q3PnzplU3cOJiYnR7Nmz0515Nh1907cjoG/6dgT0Td85Xa5d3lC0%0AaFHFx8fbjcXHx8vJyUlFixZ9oH14eXnlmp9OAAAAkHG59kyvr6+vLl68qN9++802FhERoQoVKqhg%0AwYIWVgYAAICcJteGXh8fH1WrVk3Tpk1TYmKiTp48qSVLlqhr165WlwYAAIAcxmX8+PHjrS4ioxo1%0AaqR169Zp4sSJ+vrrr9WxY0e98cYbcnJysrq0DClYsKDq1q3rcGeq6Zu+HQF907cjoG/6zsly7d0b%0AAAAAgAeVa5c3AAAAAA+K0AsAAADjEXoBAABgPEIvAAAAjEfoBQAAgPEIvQAAADAeoRcAAADGI/QC%0AAADAeIReAAAAGI/QCwAAAOMRei2UkpKiixcv6tSpU+l+Aab75JNPrC4BmeTgwYP6uyfaT5gwIZuq%0AAazz3//+1+oScB9OaX/3nQpZIiwsTBMnTlRiYqIkKS0tTU5OTrbfjxw5YnGFyCzDhg1To0aN1LBh%0AQz322GNWl5Ptvv/+e0VGRio5Odk2dvnyZW3YsEEHDhywsLKs9dprr2nJkiXpxhMTE9W9e3etXr3a%0AgqqyRpUqVVS7dm1NmTJFJUuWvOs2fn5++umnn7K5sqzTrFkzbd26VZLUsGHD+267c+fO7CgpWwQH%0ABz/wtp07d87CSqx1/PhxRUVFpfu+tmTJEqO/r+V2rlYX4KimTZumV199Vc8995zc3NysLidbvfrq%0Aq+rataueffbZdHOm/ccoSUlJSfrwww919epVValSRY0aNVKjRo1Us2ZNubi4WF1elpozZ44WLVqk%0AihUrKioqSk8//bR++eUXeXt7a9KkSVaXlyWioqIUERGhvXv36quvvkp3BvTXX3/V6dOnrSkui+TJ%0Ak0dPPPGE2rZtq7FjxyooKCjdNqadXxk4cKDtz0OHDpWTk5OF1WSfBQsWPNB2Tk5Oxobe5cuXa+LE%0AiSpWrJiuXLkib29vRUdHq1SpUho0aJDV5WW6M2fOqGzZspL0t+9Ely9fPjtKyjDO9FqkVq1a2rNn%0Aj/Gh5258fHzk4eGhli1b6r333lPevHltc08//bQOHTpkYXVZIy0tTREREQoPD9euXbt04MAB5c2b%0AV/7+/rYQ/Pjjj1tdZqZr3LixFixYoCpVqtg+tzdu3ND777+vZs2aqXnz5laXmOl2796tpUuXavv2%0A7Xf9nLq5uenFF19Ujx49sr+4LHLnh9UtW7Zo9OjRatCggSZMmKBChQql2wbI7Zo3b65JkybJ39/f%0A9n0tJiZGH3zwgV5++WXVrl3b6hIz1Z//X65SpYrtXek7ctO71IRei7zzzjtq37696tevb3Up2c7P%0Az0+bN2/WsGHDdPXqVc2YMUPlypWzzTnCf4xJSUn68ccftWfPHq1fv17nzp3T4cOHrS4r09WsWVP7%0A9++XJNWoUUP79u2Ti4uLYmJi9NJLL2nz5s0WV5h1+vbtq3nz5lldRrb489dtdHS0Ro4cqdOnT+vj%0Ajz+2BQDTvrYDAwMf+OzunWUQJrp06ZLWrVuny5cva9SoUZKkQ4cO6emnn7a4sqxTo0YN2xKG6tWr%0A68CBA3JyctL58+fVp08frV271uIKM9eFCxdsP8CfP3/+vtuWKlUqO0rKMJY3WOTJJ5/Uu+++qxo1%0Aaqh06dJydra/pnDo0KEWVZY9vL29tWzZMs2aNUsdO3bUmDFj1K5dO+PeAr2bc+fOKTw8XOHh4dqz%0AZ4+SkpLUpEkTq8vKEuXKldOaNWvUrl07lSxZUt9++62aN2+u1NRUXblyxeryMt2f3/p755137vtW%0AYE5/GzCjvLy8tHjxYi1ZskQ9e/bUq6++qgEDBhj3td2rVy/bn2NjY/XVV1/pmWeeUbly5ZSamqoT%0AJ05o+/btev311y2sMmtt3bpVgwcPVq1atfTjjz9q1KhRunjxol577TW9//77at26tdUlZonHH39c%0Au3fvlr+/v4oXL659+/apTp06Kly4sM6dO2d1eZnuz+9Y3SvUXr9+XS1atMjx69cJvRbZuXOn/vGP%0Afyg2NlaxsbF2c46yNszZ2VmDBg1S3bp19c4772j37t1Wl5Qlfv/9d9uyhl27dunKlSuqVauW6tWr%0Apx49esjX1zfdDz2mGDRokAYPHqzmzZvrlVde0eDBg1WhQgVdvHhRAQEBVpeX6Z577jm7t/ruFfRy%0Aw9uAD+Nufb722mv65z//qeHDh2vnzp1KTU21oLKs06VLF9uf33jjDc2aNSvd2c19+/Zp7ty5Ri1l%0A+bPp06frk08+UfPmzW29lyxZUnPmzNGkSZOMDb29e/fWG2+8od27d+uFF15Q3759Vbt2bf3yyy+q%0AVauW1eVlqcuXL+uDDz5Id3HytWvX5OXlZWFlD4blDch2zz77rDZu3Gg39ttvv+mdd97Rzp07dfTo%0AUYsqyxpVq1ZVgQIF9Pzzz+vZZ5+Vn5+f8uTJY3VZ2ebatWsqWLCgpD/u5BAREaFSpUqpdevWcnU1%0A6+fuv3vr789y+tuAD2P27Nl666237jqXlJSkf/3rX1q+fLlxX9t31KhRQ//73//srk+QpOTkZNWr%0AV8/Yq/mrV6+u/fv3y9nZ2W75SkpKimrVqqWDBw9aXGHWOXfunEqXLi1JCgkJUUREhEqXLq2uXbuq%0AcOHCFleXde68w9G8eXO9//77Gj9+vKKionTkyBHNmTNHxYoVs7jC+yP0WsgR10L9nT+vHTLFkiVL%0AtGvXLu3bt0/FixeXv7+/7VfRokWtLi9LjR07Vu+//3668cTERL333nuaOXOmBVXBCj/88IMaNGhg%0AdRlZol27dgoICFDv3r1tF+8lJibq008/1datW41b43lHq1atNG3aNFWtWtUu9O7YsUPvv/++0WuZ%0AHVXdunW1Y8cO5c+f3+5zvm7dOu3bt0/jx4+3tsC/Qei1yNatWzVkyBDVrFlTP/74oyIiInTx4kW1%0AadPG6LVQknT16lV99dVXOnnypJKSktLNT5s2zYKqst6tW7d08OBB7dq1S+Hh4YqMjNSTTz6pf/7z%0An/L39zdqXe+5c+d09uxZ9erVS4sWLUr39veZM2c0efJkoy5s+qs7Vznfi0nLG+7lwoULWrVqlVat%0AWqUrV64YeWcWSfrpp580aNAgxcTEyN3dXSkpKUpMTJS7u7vmzJlj7FveX3zxhebOnauOHTtq8eLF%0AGj58uI4dO6b169frnXfe0UsvvWR1iZmGCxf/UL9+fX377bfKly+f6tatq82bN6tIkSJKTk5WgwYN%0AtHfvXqtLvC9Cr0WCgoI0aNAg21qoO/8Z7N69W5MmTdK6dessrjDr9OzZU8eOHVOtWrWUP3/+dPOT%0AJ0+2oKrsl5iYqFWrVunzzz/XuXPnjApBmzZt0vTp0+95IZerq6u6dOmi0aNHZ3Nl2ef777+3+zg1%0ANVVnzpzRunXr1LNnT7Vo0cKiyrJWcnKyvvnmG61YsUL/+9//VKlSJXXo0EFt27ZVkSJFrC4vy6Sm%0ApioiIkKXL19WcnKyvLy85Ofnp3z58lldWpbavHmzVq5cqV9//VVubm4qU6aMunTpYtydif7v//7P%0A9ue/u3DR1DXc0h/3p75x44Zmzpypt956S8WLF9fLL7+sgwcPav78+Tn+QjZCr0UceS1UjRo1tHHj%0ARnl7e1tdSraLiYnRrl279MMPPyg8PFxXrlyRj4+PGjVqpMGDB1tdXqZr06aNQkND04074v2p7zhz%0A5oxGjhyp5cuXW11Kpjp8+LBWrFihdevWqWDBgmrTpo2WLVumdevWqUyZMlaXB2SaN954Q4MGDbrn%0AhYuLFy+2qLKsFxcXpylTpmjChAk6ffq0evfurQsXLqhAgQIaP3682rZta3WJ92XWVSS5yOOPP65j%0Ax46patWqduM7d+7M8QvBH1WJEiVsFzY5gu+++84WdE+cOCFPT081aNBAb7/9tho2bGj0ut5169Yp%0ANTVVBw4c0Pnz5+Xk5KSyZcs69Lr1EiVKGHdB1/PPP68LFy6oWbNmmjFjhvz9/eXk5KQvvvjC6tKy%0AhaMuZUlNTdWXX36p7du3Kzo6WtIf/74DAwPVpUsXY+9EtH//flWpUiXd+NNPP23sRYt3eHp66sMP%0AP5QkVaxYUVu3btWVK1dUtGjRXHEyg9BrkW7duumNN95Qx44dlZKSoqVLl9qthTLZe++9pw8++EA9%0Ae/ZU6dKl031j/OsV0Lld37595efnp1atWqlRo0by9fW1uqRsc/z4cfXp00cXL16Up6enpD/OFJQv%0AX15Lliwx+mx/cHBwurEbN25ox44d+sc//mFBRVnn5MmTqlevnurWrSs/Pz9jw869LFq0yO7jvy5l%0AMdX48eO1bds2tWnTRo0bN1ZaWpouXLigOXPm6Pjx4xo3bpzVJWaJf/zjH5o1a9ZdL1y8c0cHk6xZ%0As+aBt23fvn0WVvLoWN5gIUdZC/VXtWvX1o0bN+55307TzopcvXrV6FvY3E/37t1VqVIlDRkyxPaf%0Aw2+//aapU6fq999/15w5cyyuMOsEBgamG8uXL5/Kli2rwYMH3/VMUW6VkJCg0NBQrVixQr/++qua%0ANWumtm3batCgQQoLC3PY5Q2mLmW5o0aNGlq5cqWeeOIJu/ETJ06oU6dOxp71dLQLFxs2bGj3cUJC%0Agm7duiV3d3elpaUpISFBbm5u8vb21qZNmyyq8sEQepHt9uzZc9/5unXrZlMl2ePdd999oO1MvIDv%0AXvcvvX79upo1a6bw8HCLKrPWkSNH0i1tMsWhQ4e0cuVKff3110pMTNSLL76o7t27q2LFilaXlu2S%0AkpLk7+9vbPgLCAjQli1b0n19JyUl6ZlnntF3331nUWVZLzU1VZGRkbp06ZJDXbgYEhKiqKgoDRo0%0AyPbuXXR0tKZPn64aNWqoU6dOFld4f4Rei9wvCDk7O8vb21sBAQGqXr16NlaV/eLi4mxfOKaqUqWK%0AihUrpoCAgPs+kOBeN/fPzZo0aaLg4OB0yxiio6P1wgsvpLvDgWnuvN375ycXXb58Wf369dP+/fst%0ArCxz3bx5U25ubunG1q9fr5UrV+rHH39UtWrVFBISYlGFWet+S1liY2MVFhZmQVVZb8WKFYqIiNCQ%0AIUNsd+aIj4/X7NmzVbly5RwfgB7F7du3tX//ftu1CmXKlFHNmjWNX9rTuHFjbdq0Kd3Xe2Jiolq1%0AapXjf9BhTa9FXFxc9M033yh//vzy8fGRs7OzDh8+rKSkJNWtW1d79+7VwoULNX78eHXs2NHqcjPV%0AtWvX9NFHHyksLEy3b99WZGSk4uPjNWLECE2ePNm4C7tWr16tsLAwbdy4UY899piCgoLUunVr4y9Y%0AlKRmzZqpb9++6tevn8qXLy9JOnXqlObPn5/uLTPT7Nu3TwMHDlRcXJwk2R5NLP3xNCOTNGjQQG3a%0AtFGnTp1sa9bd3NzUoUMHdejQQb/88otWrlxpcZVZZ8GCBenG8uXLp3Llymns2LEWVJQ9Fi5cqMuX%0AL+urr76Su7u7UlNTlZiYqDx58sjd3V0zZsywbZvTb2X1MI4eParevXsrJibG9n08NjZWZcqU0dKl%0AS1WyZEmLK8w6N2/e1MWLF23fz++IjY296333cxrO9Fpk6tSpcnNzU79+/eTs7Czpj7dL5s2bpzx5%0A8qhXr17auXOnJk2alO6RvbndiBEjFB0drf79++v111/XoUOHdO3aNY0dO1ZpaWn697//bXWJWWbf%0Avn1au3attmzZoipVqigoKEgtWrRQgQIFrC4tSyQlJWnKlClatWqVrl+/LknKnz+/WrdurXfffdfo%0Au3h06NBBzZo1U6tWrdS2bVutX79ekZGRWr9+vcaMGZMrnlP/oEJDQxUaGqrdu3erYsWK6tSpk4KC%0AguTh4WF1aZZIS0tTeHi4VqxYoa1btxr7EJbVq1dLku3hM/c7y/n8889nS03ZoXv37qpataoGDx5s%0A+979+++/a+rUqbpy5YrmzZtncYVZZ+LEidq0aZOCgoJUunRppaSk6OLFi/r666/VpEmTuz6BMych%0A9Fqkbt262rlz512f1d60aVP98MMPSktLU82aNY1bD1avXj1t2LBBRYsWtbtHcUJCglq2bOkQ6zxv%0A376tH374QRs2bNCePXtUo0YNI59Ed+PGDdsDSH777TfdunVLxYsXt/2gZ7IaNWpo//79cnJysnsA%0AzcGDBzVjxgwtWbLE4goz36VLl7RmzRqtWbNGFy9eVPPmzdWpUyf5+/tbXVq2uPMEutWrVysmJkaB%0AgYHq0KGDAgICrC4t012/fl0LFizQxo0bdf78eUlS+fLl1apVK73++utGr22937UKgYGB2r17t0WV%0AZb2UlBStWLFCW7ZssVvPHBAQoB49eihPnjxWl3hfLG+wSJ48efTdd9+le5szPDzctv5v+/btRr5N%0A4uTkZLuS/89SUlJyxdsjmeHmzZuKjo7WlStXdPv2bWPPeNavX1/NmzdXUFCQGjZs6BBh9w4PDw/F%0AxMTIy8tL7u7uOnv2rMqUKaOnnnrK2IfPlChRQn369FGfPn104MABrV69WoMGDVLhwoXVsWNH9enT%0Ax+oSM11ycrK2bNmikJAQ7dmzR35+foqOjlZISIhRd+j4s6tXr6pr1666fv26unbtanur+5dfflFI%0ASIi2bNmizz//3Nh3sIoUKaLY2Nh0/z9fvXrVuFtu/pWLi4s6d+6szp07W11KhnCm1yIhISEaO3as%0AqlSpolKlSsnV1VUXLlxQZGSkBg8erB49eqhmzZr66KOP1Lp1a6vLzVR9+/ZVqVKlNHz4cNWrV08/%0A/fSTzp8/rw8++ECpqamaP3++1SVmiVu3bmn79u0KCwvTzp075e/vr7Zt26pZs2bGfqPcvXu3vvnm%0AG23ZskW3bt3Sc889p7Zt28rPz8/q0rLc1KlTFRoaqg0bNuiDDz7QkSNH1LZtW0VEROjEiRNau3at%0A1SVmiwMHDmjy5MmKiIgw7naEEydO1Lp161SkSBEFBQWpXbt2KlOmjGrUqGH0rdqmTJmi/2/v7uNy%0Avvc/gL8uSR1po9xVkmmcnEZFHSIcIYqrYoWVOJu20hizZOZ2rU5Dy8xmWA5zsyN33RCttGVLelQi%0AhVg31lVL6E5KXbr5/eG365Ta3BzX9a2v1/Px6PHQ5/vt6nWV6n19v+/P55OTk4Mvv/yy1ZW9+vp6%0AvPnmmxg+fDjef/99gRIqV0BAAM6fPw8vLy/Fcm15eXnYuXMnhgwZgsDAQIETKk9VVRUOHTqE3Nzc%0ANi9Stfc7lix6BXT58mX8/PPPuH37NhobG6Grq4tRo0bB0tISAFBYWCjKha5/++03+Pj4ICcnR3GV%0As6amRnGLX2xXt1NSUnD8+HHExsbCyMgIjo6OcHBwEN2Evce5ePEiTp8+jZiYGHTq1AlSqRQzZ878%0A0xUtOrqIiAg4OTmhuroaH3/8MTIzMxUv+MS6ZBnwcIWKiIgIhIeHo6SkBHZ2dnB1dVX8bhMLExMT%0ATJs2DUuWLGmx4YjYi147Ozts37691fq8v8vNzYWPj0+7X7P1WcnlcoSEhODo0aOoqqoCAMXW2x9+%0A+KGipUuMPD09ce3aNYwYMaLN59nel95k0dsOLVu2TNSTuX6XmZkJmUwGDQ0N9O/fX7TreJqYmKBn%0Az54YO3bsC7dk2aMuX76MkydPIiwsDF26dFH0sK9evfqFnfQkFnK5HLGxsQgPD0dycjJMTEzg4uIC%0AqVTaZjuTGCQmJuLIkSP48ccfMWTIEDg5OcHe3h4TJkwQddFrYWHx2Lkm5ubmom3jae7u3buQy+XQ%0A1dWFRCLBgwcP2n1f62gx75AAABxzSURBVP/CwsICMTExHXY3Tfb0CqShoQEHDx5EVlZWizU8b926%0AhevXrwuYTHWGDh2KoUOHIi8vD3V1dS2WdBITZ2dnxfP6fcLHi0QmkyEqKgrHjx9HcXExJkyYgE2b%0ANmHcuHGorq6Gv78//Pz82lz2qSPr6LcBn8aaNWsQExMDiUQCqVSK5cuXi7aftTkbGxvY2NigvLwc%0AkZGR+O677xRtWsnJydDT00PnzuL7M6upqYm7d+/ipZdeavN4eXm5qCeyrVy5EoGBgejUqVOLr0F2%0AdjaWL18u6talvn37dug5KLzSK5D169fjxx9/hKWlJWJiYjBt2jRcvXoVXbp0wapVqzB8+HChIz53%0AjY2N+Pbbb5Gfnw97e3v8/e9/h5eXl2L9xsGDB+Obb77psK8gn0ZFRQVOnTqFuro6TJw4UbRXhGbN%0AmoWsrCyYmZnB2dkZDg4OrbZkrq2tVfR2i0lHvw34NObPnw8XFxdMmTJFtP3pT+rixYs4fPgwTp06%0ABU1NTTg6OuLDDz8UOtZztXjxYpibm2PBggVtHg8JCcEvv/wi2qW73NzcoKmpiS+++ALdunVDU1MT%0Avv76a2zfvh1ubm6i+3439/PPP+PkyZPw9PREv379Wl2oau8//yx6BWJjY4MjR46gb9++iuWMmpqa%0AEBwcjH79+uGNN94QOuJzFxwcjIiICIwYMQJpaWmQSqUoKirCypUrFevzqqmpYePGjUJHfa5u376N%0ANWvWID8/H1KpFG5ubnB2dlbcAquoqMCuXbtEufve1q1b4ezs/NiiPiUlRXTbT3f024D0v6mpqUF0%0AdDSOHj2KgwcPCh3nucrKyoKHhwc8PDwwd+5cxZrTMpkM+/btw6FDh3DgwAGYmpoKnFQ5Hjx4gLVr%0A1yIrKwsfffQRNm/ejLKyMgQFBcHKykroeEplaWmJ+/fvo7Gxsc3j7X2yKotegVhZWSE1NRVAyzX/%0AKisrIZVK2/1Wfs9i8uTJ2Lp1K0xMTJCeno65c+ciPj5eMXGtrKwMUqkUZ8+eFTjp8/XBBx+gtLQU%0AkydPRlRUFLS0tGBpaQkfHx8AwO7du3HmzBns2bNH2KBKkpubi9jY2BbbdTo4OIhykmZz9vb2OHz4%0AsGj7WenFdvbsWaxfvx6FhYXQ1NREY2Mj5HI5jIyMsH79+hdibeZdu3YhJCQE48aNw2effSbaJdqa%0AS0lJ+dPj7f3iBYtegbi7u8Pa2hpeXl6YPXs2Xn/9dbi7uyM7Oxtz585FWlqa0BGfu+aTHxoaGmBm%0AZoasrKwW5zTfrEIsbGxsEB4ejl69ekEmk8HOzg6pqamKYkgul8PGxuaxv0w6opiYGPj6+mLw4MGK%0A2e15eXn49ddfsXv3blG28fyuo98GJHqcpqYmXL58GQUFBQCAgQMHiraXOywsrM3xM2fO4OLFi1i8%0AeLFiHfKOuobti4BFr0AyMzOxbNkyREZGIikpCUuXLkWXLl1QV1cHd3d3fPTRR0JHfO4eLWjbKnDF%0AWPQ+Oot56NChyMzMbHGOGJ83AEybNg3e3t6QSqUtxg8fPizK277NdfTbgET0X7a2tn96XCKRKCZj%0Ax8fHqyiV6nl4ePzphPO9e/eqMM3TE9+00g5i6NChiIuLAwBMmjQJkZGRyM7OhoGBgSh7O4GHVwVu%0A3Lih2Kf90fd/HxObR5/Ti7QrWWFhIRwcHFqNz5gxAxs2bBAgkeps27ZN6AhE9Jz88MMPAB7+TuvS%0ApYuij7mkpAR79+5FbW0tbG1tMWbMGCFjKt2j9UlDQwNkMhkuXryIuXPnCpTqybHoFcioUaNgbW2t%0AeDM2NoaxsbHQsZRKLpfD3t6+RRE4depUAC1fJYtNQ0MDDh06pHjej77/+5gY6evrIzMzs9UvyitX%0ArkBXV1egVKrRvLetvLwcPXr0EDANEf2v0tLS4OnpiYCAAEyfPh1yuRzz5s3DgwcPMHjwYCxatAgh%0AISGYMGGC0FGV5oMPPmhzPDExEVFRUSpO8/TY3iCQc+fO4fz580hLS0NGRgZ0dHQwevRoWFtbY9So%0AUaLcretJ16gV2w5dj7st9rvfrySIyYEDB7BlyxY4OjoqXtTl5eUhKioKCxYswDvvvCNwQuWprq7G%0Ahg0bEBUVhfr6emRlZaGiogIrVqxAUFCQKH/GicRs/vz5sLa2hre3NwAgOjoaq1evxunTp6Grq4sT%0AJ07g4MGD2L9/v8BJVa+xsRGWlpZIT08XOsqfYtHbDtTX1+PKlStITU1FeHg48vLycOXKFaFjqUxx%0AcbHoth5+0TX/nsbFxeHo0aMoLCyEXC6HoaEhnJyc4OjoKHBK5VqxYgVu3bqFd999F2+99RYuXbqE%0A6upqrF27VrFEHxF1HMOHD0diYqJilQY/Pz/U1tbiiy++APBwzfExY8bg/PnzQsZUqvz8/FZjtbW1%0Ait0YExISVB/qKbC9QUB1dXXIyMhQXPHNysqCnp4e5syZI3Q0lZo6daooJ3G9yJp/TydPnozJkycL%0AnEj1EhIScOrUKejo6CjadrS0tLBu3TpMmTJF4HRE9LSamppabDSTlpaGt956S/G+hobGH05cFQt7%0Ae3tFOyLw39ZEbW1trF+/XthwT4BFr0Bmz56NW7duYfDgwTAzM4OnpyeGDRvWobf3e1a82SA+/J4+%0A/GPQ1hq9DQ0NbW5LTETtW58+fZCbm4tXX30V2dnZKC4uhrW1teL4jRs3RN+739bKFBoaGtDR0ekQ%0Ak7Tbf0KRUlNTw4MHD/DgwQPFK0M1NTWBUxE9H2KckPi0LCwssHHjRtTW1irGioqKsGrVqna/gDsR%0Atebg4AA/Pz/s2rULvr6+MDc3V8xVqK6uRnBwMGxsbAROqVy+vr74+eef0a1bNxgYGMDAwAA9e/bs%0AEAUvwJ5eQcnlcmRkZCA1NVXR3jBgwACMGDECK1asEDqeyqSlpcHS0lLoGPQcDRkyBGZmZo89T8zr%0A9BYVFcHHxwe5ubmor6+HlpYWampqYG5ujpCQEPaxE3Uw9fX1CAoKQlJSEl555RWsWbNG8XP88ccf%0AIykpCfv27VMsZyZGX331FeLi4pCbm4sxY8bA0dEREydOhIaGhtDRngiL3nagsbERly9fRmpqKg4f%0APowbN26IfuH6+Ph4TJw4EcDDjToiIyNhZGQEd3f3DvOKkf6YqakpFi5c+NjzFi1apII0wsrMzIRM%0AJoOGhgb69++PQYMG4datW6L+w0j0oikpKYGOjg7U1dWFjqISMpkMcXFxiIuLQ05ODiZNmgSpVIrR%0Ao0cLHe1PsegVSEJCAi5cuID09HRkZWWhV69eGDlypOKtV69eQkdUmuDgYMTGxiI2NhY3b96Eg4MD%0ApkyZghs3bsDc3PyFusotVmLdYe5J1NTUYMOGDTh9+jQAwNHREcuXL1e8mDt06BA2bdqE1NRUIWMS%0AEf3P5HI5jhw5gpCQENy7dw8GBgZ4++232+2EfE5kE8j69esxatQozJw5Exs2bIC+vr7QkVQmMjIS%0ABw4cAAAcO3YM5ubmCAoKQmlpKV5//XUWvSLwIr+W/uKLL5Ceno4VK1ZALpcjNDQUWlpacHR0xKpV%0Aq3Dt2rU/XOCdiKgjSE5OxvHjxxEbGwstLS3MmTMHzs7OuHPnDoKCgpCbm4tVq1YJHbMVFr0CSUhI%0AQHZ2NkxMTAA87P+Li4tD//79n3gzg47q3r176N+/PwDg7NmzmDZtGgBAV1cXFRUVQkaj58TKykro%0ACIKJi4vDzp07FRNcTE1NMW/ePOzatQu2trb4/PPPRb8bHRGJ04YNGxAdHY2qqipMnjwZW7ZsgbW1%0AtWLy8quvvopvvvkG06ZNY9FL/7V7927s2LEDycnJqKiowKxZs2BsbIySkhLk5OSIeqcqQ0NDJCcn%0Ao2vXrrh06RI2b94M4GHvI4sBcdi1a5fQEQRz586dFluKm5iY4P79+9ixYwfGjBkjYDIiov/N1atX%0AsWzZMtjZ2Sk26XhU79698fbbb6s42ZNhT69AbG1tsXXrVpiammL37t2IiYlBWFgYioqK8M9//hNx%0AcXFCR1SahIQEvP/++5DL5Vi4cCEWLVqEyspK2Nvbw8fHB3PnzhU6ItEza6uf+UXucSaijs/W1lax%0AEcWfLUnZ1jq+7Qmv9AqkvLwcpqamAIDExERMnToVAGBgYIA7d+4IGU3p/vGPfyA1NRV1dXWKzThe%0AfvllbNu2Debm5gKnIyIiouaa331uampCYGAgVq9eLWCiZ8OiVyC9e/dGTk4ONDU1kZKSoti+Lz8/%0AH9ra2sKGU4E7d+7gxIkTKCkpUfT9cKkyEoOGhgYcOnSoxWS+tsZmz54tRDwioqf26GoMn376abtd%0AoeHPsL1BIMeOHcMnn3yCpqYmODo6wt/fH1VVVXB1dYW9vT2WLFkidESliY+Px9KlSzFixAicP38e%0AmZmZKC4uxvTp0+Hv76+Y2EbUET3JRFSJRNLubwMSEf2RjtqyxaJXQCUlJbh3755i0ktTUxNOnjwp%0A+qJPKpViyZIlmDRpEoYNG4ZLly4BeLgESkBAAE6cOCFwQiIiIvojHbXo5f1kgXz55Zfo06dPi1ne%0AEokElpaWWLBggYDJlE8mkymuhjVviLeyskJhYaFQsYiIiEjE2NMrkBMnTqCoqAgBAQFQU1MDAERF%0ARSEgIACjRo0SOJ1y6evr49q1axgyZEiL8cTERC5ZRkRE1M6EhYW1eL+teQpA+5+rwPYGgdy9exdL%0AlixBU1MT/P39ERwcjOTkZKxatQpOTk5Cx1Oq/fv3Y9u2bXBxccG///1v+Pr64tq1azh58iT8/Pzg%0A7u4udEQiIiL6f2KZq8CiV0ANDQ0IDAzEf/7zH1haWiI4OBh9+vQROpZKxMbG4ujRoygoKICmpiYM%0ADQ0xZ84cjB49WuhoREREJEIselUoMTGxzfGwsDBcv34dq1atUizbZWNjo8poRERERKLGoleFTExM%0Anug8iUSCq1evKjmNaq1cufKJzw0KClJiEiIiInoRcSKbCmVnZwsdQTB1dXWKfzc2NuLMmTPo168f%0AXnnlFTQ2NiI3NxclJSWwt7cXMCURERGJFa/0qlB+fv4TnSeRSDBgwADlhhGQv78/TE1N8frrr7cY%0AP3DgAHJycrBu3TqBkhEREZFYsehVIRMTE0gkklZLfDxKjO0NzVlZWeHcuXPo3LnljQa5XI7Ro0cj%0ALS1NoGREREQkVmxvUKH2vpSHqmhra+Onn35qtQTKuXPnoK2tLVAqIiIiEjMWvSpkYGDQ4v36+nqk%0Ap6ejqKgIEokE/fv3h4WFRYtdysTI29sb7777Lv72t7+hX79+aGhoQHFxMa5evYpVq1YJHY+IiIhE%0AiO0NAsnOzoaXlxdu376t2IWstLQUhoaG2LNnD/T09AROqFx5eXmIj49HSUkJ5HI5evfujXHjxmHY%0AsGFCRyMiIiIRYtErEA8PDwwZMgRLly5F165dAQCVlZUIDg7GnTt38PXXXwucUDXKy8vRo0cPoWMQ%0AERGRyHUSOsCLKisrC76+voqCFwBefvllrFy5EhcuXBAwmfJVV1dj7dq1MDc3x9ixYwEAFRUV8PLy%0AQllZmcDpiIiISIxY9Aqke/fuKC0tbTVeVVWFLl26CJBIdfz9/SGTyRAaGqrYgU5dXR3dunVDQECA%0AwOmIiIhIjDiRTSATJ06Ej48PvLy8MHDgQAAP+1x37typuPopVgkJCTh16hR0dHQUk/a0tLSwbt06%0ATJkyReB0REREJEYselWstrYWmpqa8PPzQ0hICNasWYOqqioADwu/6dOn48MPPxQ4pXJJJBJ069at%0A1XhDQ0OLnduIiIiInhdOZFOxESNGYPr06XB1dcVrr70GALh79y7kcjl0dXVFv1wZACxcuBAGBgbw%0A9fXFyJEjkZGRgaKiIgQGBqKxsRHbt28XOiIRERGJDIteFYuMjERkZCSSk5MxaNAguLq6wtHRES+9%0A9JLQ0VTmt99+g4+PD3JyclBfXw8tLS3U1NTA3NwcISEhol+ujYiIiFSPRa9Abt68iYiICERERKC4%0AuBiTJk2Ci4sLrK2thY6mMpmZmZDJZNDQ0ED//v0xaNAgoSMRERGRSLHobQcuXLiA8PBwfP/999DW%0A1oaLiwu8vb2FjqVU586dQ58+fRST+NLS0lBbWwsbGxuBkxEREZEYccmydsDCwgL+/v7Yvn07dHR0%0AsGXLFqEjKdW+ffuwePFilJSUKMYqKyvxwQcfYP/+/QImIyIiIrHilV6BlZSUICIiAuHh4SgpKYGd%0AnR1cXV1haWkpdDSlsbW1xbZt22BiYtJi/Pr161i4cCHi4+MFSkZERERixSXLBCCXyxEbG4vw8HAk%0AJyfDxMQE8+fPh1QqbXMpL7EpLy9XtDU0169fP+7IRkRERErBolfF1qxZg5iYGEgkEkilUixfvrzV%0AFU+xGz58OEJCQvDuu+9CW1sbAHDnzh18/vnnMDMzEzgdERERiRHbG1Rs/vz5cHFxwZQpU0S/3fAf%0AkclkWLx4Ma5fv45u3bqhsbER1dXVGDJkCLZv347evXsLHZGIiIhEhkUvCebq1asoKChAp06dYGho%0A+MJd8SYiIiLVYdFLKuft7c1d14iIiEiluGQZqdxvv/2GrKwsoWMQERHRC4QT2Ujlxo0bh/feew/D%0Ahg2Dvr4+Ondu+d9w2bJlAiUjIiIisWLRSyqXkZEBAwMDlJaWorS0tMUxiUQiUCoiIiISM/b0EhER%0AEZHosaeXBHHz5k2EhoYiMDBQMXbp0iUBExEREZGYsegllYuPj4ednR0SExNx8OBBAEBxcTHefPNN%0AREdHC5yOiIiIxIhFL6nc559/jpCQEOzZs0fRw6unp4evvvoKX3/9tcDpiIiISIxY9JLKyWQy2Nra%0AAmg5cc3KygqFhYVCxSIiIiIRY9FLKqevr49r1661Gk9MTISurq4AiYiIiEjsuGQZqZybmxsWLFgA%0AFxcXNDQ0YM+ePcjOzsapU6fg5+cndDwiIiISIS5ZRoKIi4vDkSNHUFBQAE1NTRgaGmLOnDkYPXq0%0A0NGIiIhIhFj0kspERES0Od7U1NSit9fZ2VlVkYiIiOgFwaKXVMbExAS6urowNjYG8LDYfZREIsHe%0AvXtVHY2IiIhEjkUvqcyePXtw4sQJlJeXY+rUqZBKpTAxMRE6FhEREb0AWPSSyhUUFOD48eOIjo6G%0AmpoapFIppk+fDn19faGjERERkUix6CVBXblyBSdOnEBsbCz69OkDR0dHzJ49W+hYREREJDIseklw%0ABQUFiImJQVhYGNTV1RETEyN0JCIiIhIZFr0kiLKyMpw8eRKRkZEoLCyEvb09nJycYGZmJnQ0IiIi%0AEiEWvaQy9+/fx+nTpxEVFYW0tDSMHTsWjo6OGD9+PNTV1YWOR0RERCLGopdUxsLCAlpaWhg3bhxs%0AbW3x8ssvt3melZWVipMRERGR2LHoJZWxtbV97DkSiQTx8fEqSENEREQvEha9RERERCR6nYQOQERE%0ARESkbCx6iYiIiEj0WPQSERERkeix6CUiIiIi0essdAAioo5q9erViIyMVLwvl8vRuXNndOr03+sJ%0AmZmZSvv8TU1NOHDgAD777DNMnDgRwcHBLY7X1NTg008/RWJiIiorK/Hqq6/ivffew5gxY/70ca9e%0AvYrQ0FCkpKSgsrIS2traMDU1hYeHB8aOHau050NEpEy80ktE9IwCAgKQmZmpeAMeFsKPjilDbW0t%0A5s2bh9jYWPTt27fNc9avX48LFy4gNDQUSUlJcHR0hLe3N/Ly8v7wcWNjY+Hq6go9PT0cPnwYGRkZ%0AOHbsGIYNGwYvLy8cOHBAWU+JiEipWPQSESlZU1MTvvvuO0ilUpibm8PGxgaffPIJamtrAQBJSUn4%0A61//ih9//BEzZszAsGHDMGHCBMTExPzhY9bU1GD8+PH49ttv0b1791bHy8rKEB0djcWLF2PgwIHQ%0A0NCAu7s7BgwYgIMHD7b5mPfu3cPq1avh6uoKX19f9O3bFxKJBH369MGiRYvw0Ucfobq6WnH+mTNn%0A4OLiAjMzM4wcORJeXl6QyWSK42+88QY++eQTeHp6wtzcHBUVFZDJZPD29sbIkSNhYWGBGTNm4Icf%0AfnjWLy0R0RNj0UtEpGRHjhzBxo0bsWLFCqSlpSE0NBQ//PADAgMDW5y3Y8cObN68GSkpKXBxccHS%0ApUtbFJHN6ejowNPTExKJpM3jWVlZqK+vh5mZWYvxoUOHIiMjo82P+emnn1BZWQlPT882j8+dOxfv%0AvPMOAODmzZvw8fHBtGnTkJ6eju+//x7379+Hn59fi485deoUZs6cifT0dHTv3h1r166Frq4uEhIS%0AkJKSAg8PD/j6+qKqqqrNz0lE9Lyw6CUiUrL9+/fDyckJNjY26Ny5M0xMTODh4YGoqCjU19crzps3%0Abx4GDBgATU1NvPPOO+jatSvi4uKe6XOWlZUBQKurwD169EBpaWmbH/Prr7+ia9euMDAweOzj9+3b%0AF2fPnoWHhwfU1NTQvXt3TJkyBZmZmWi+51Hfvn3h4OCg6HOurKxE586doaGhAXV1dcycORPnz5+H%0Atrb2Mz1PIqInxYlsRERKVlBQgFmzZrUYMzY2Rm1tLW7fvq0YGzRokOLf6urq0NPTQ3FxscpySiQS%0AqKurP/H5x48fR1hYGIqKilBfX4/GxkbU19ejoaEBnTs//PNiaGjY4mPef/99+Pn5IT4+HiNHjsT4%0A8eMxdepUdOnS5bk+FyKiR/FKLxGRksnl8lZjv18Nbd6e0NDQ0Oqc5itBPI2ePXsCACoqKlqMl5eX%0AK449auDAgaisrERBQcFjH//YsWMICgqCp6cnzp07h8zMTKxZs6bVeY8W0WPHjkVCQgL+9a9/oWfP%0Anti0aRNmzJjRoleYiEgZWPQSESmZkZERrl271mLs+vXr0NLSQq9evRRj+fn5in8/ePAAxcXF0NPT%0Ae6bP+dprr0FdXR0XL15sMZ6eng4LC4s2P2bs2LHQ0dHB5s2b2zy+d+9ezJs3D42NjTh//jyMjY3h%0A7OwMTU1NAPjDXuHmysrKoKGhgXHjxmHlypWIjo6GTCZDcnLyUz5DIqKnw6KXiEjJ3njjDURGRiIp%0AKQkNDQ3IysrCvn374OrqCjU1NcV5+/btQ0FBAerq6rBjxw7U1dXBzs7umT5n9+7dMWPGDGzduhX5%0A+fm4f/8+du7ciZs3b8LNza3Nj/nLX/6CTz/9FKdPn8bSpUtRUFCApqYm3Lp1C19++SU2bdqEWbNm%0AoVOnTjAyMkJxcTFkMhnu3buHvXv3Kor2P2rJuHfvHiZNmoQ9e/agtrYWjY2NyMjIQENDAwYMGPBM%0Az5OI6Emxp5eISMnmzp2L+/fvIyAgAMXFxejduzfc3Nzw9ttvtzjP3d0dS5cuxS+//IJevXph69at%0A0NfXb/Mxjx07hnXr1gF4eFX44sWL+P777wEA3377LYYPH47Vq1dj48aNcHNzQ3V1NYYMGYLQ0NBW%0AfbbNjR8/HkeOHMHOnTvh5uaGyspK9OjRAxYWFjhw4ACGDRsGAHBzc8OlS5fg6OiIrl27wsXFBdu2%0AbcO8efPg5OSEsLCwVo/drVs3bN++HZ999hm2bNkCiUQCIyMjbNq0CcbGxs/0tSUielKSpubTbImI%0ASOWSkpLw5ptvIjY2FkZGRkLHISISJbY3EBEREZHoseglIiIiItFjewMRERERiR6v9BIRERGR6LHo%0AJSIiIiLRY9FLRERERKLHopeIiIiIRI9FLxERERGJHoteIiIiIhI9Fr1EREREJHoseomIiIhI9Fj0%0AEhEREZHo/R/wYK4188MEZQAAAABJRU5ErkJgg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png;base64,iVBORw0KGgoAAAANSUhEUgAAAr0AAAJTCAYAAAAFaq4qAAAABHNCSVQICAgIfAhkiAAAAAlwSFlz%0AAAAPYQAAD2EBqD+naQAAADl0RVh0U29mdHdhcmUAbWF0cGxvdGxpYiB2ZXJzaW9uIDMuMC4zLCBo%0AdHRwOi8vbWF0cGxvdGxpYi5vcmcvnQurowAAIABJREFUeJzs3Xl0Tef+x/FPBsSUCJVQXLTGNBqz%0AXEMQSougSg2tVls11qylNZfWbXFrHltcba9fGlNCTUVpVVwUlcRUipoTadKIISHJ748uZ/U0KJFk%0AJ895v9ayyPPss/f3KxKf7PPsvZ3S0tLSBAAAABjM2eoCAAAAgKxG6AUAAIDxCL0AAAAwHqEXAAAA%0AxiP0AgAAwHiEXgAAABiP0AsAAADjEXoBAABgPEIvAAAAjEfoBWCckSNHqnLlyvf91b1792yrJzIy%0AUs8884wqV66s27dvp5v//fff9d5778nf31/VqlVThw4dtGPHjr/d7/Xr17Vo0SI9//zzqlOnjnx9%0AfdW4cWONGDFCFy5ceKgab9++rcqVK+uTTz55qNfdzRdffKHKlSvr0qVLj7wvAMgsrlYXAACZbdSo%0AURo2bJjt43HjxikqKkorVqywjeXJkydbalm2bJmmTZumEiVK3HU+LS1N/fv3V3R0tGbOnKlixYpp%0A9erV6tevn7788ktVr179nvvu3bu3Tp06peHDh6tWrVpKTU1VVFSUpk2bppdffllhYWEqVKhQVrUG%0AALkKZ3oBGKdw4cIqXry47Ve+fPnk4uJiN1akSJEsryMhIUFz587V3Llz9eyzz951m927d2vv3r2a%0AMGGC6tatqyeffFLDhw9XlSpVNHfu3Hvu+9ixY9qzZ4+GDRum9u3bq0yZMipbtqxatWqlmTNnqnDh%0Awjp8+HBWtQYAuQ6hF4DDCwkJUVBQkHx9fVWrVi317NnTLjCGhISocuXKOnTokHr06KHq1avL399f%0AH3/8sVJTU++5Xzc3N61evVoNGjS45zY7d+5UgQIFVLduXbvxgIAA7dq1667LISQpKSlJkpScnJxu%0A7qmnnlJoaKjdPnfs2KEuXbqoevXqqlGjhjp06KAtW7bcsy5Junz5st5++20FBgaqWrVqatOmjVat%0AWmW3zaVLl9SrVy/5+fmpXr16mjhx4l1rulv906ZNU+PGjeXn56f27dtr/fr1dtssWbJEzz33nHx9%0AfVWvXj317NlTx48ft83v2rVLlStX1saNG9W6dWs1bNhQknTu3DkNHDhQDRo0ULVq1fTMM89o9uzZ%0A9/1cATAfoReAQwsODtbo0aPVsmVLhYWFacmSJbp586ZeeeUVXb582W7bMWPGqHv37lqzZo169uyp%0AxYsXa+nSpffcd968eVWyZMn7Hv/UqVMqVaqUXFxc7MbLli2rW7du6ezZs3d9XaVKleTt7a1JkyZp%0A+vTp+vnnn5WWlnbPY/Tr10+VKlXSmjVrFBoaKn9/fw0aNEhHjx6962uSk5P1yiuv6MCBA5owYYLC%0AwsLUpk0bvfvuu1q7dq1tu8GDB+vw4cOaPXu2li9friJFimjx4sX37VmSxo8fr5UrV2rcuHFau3at%0AWrRooaFDh+q7776TJK1YsUL/+te/1KNHD23evFn/+c9/lJaWpt69e6cL1QsWLNCwYcO0cuVKSdKw%0AYcOUkJCgTz/9VJs2bdKQIUO0ZMmS+36uAJiPNb0AHNqiRYvUtGlTvfXWW7axadOmqUmTJgoNDVWv%0AXr1s4+3atVOzZs0kST179tSWLVu0du1avf766xk+fmJiogoWLJhu/M5a3KtXr971dW5ublq0aJFG%0AjhypefPmad68efL09JS/v7+eeeYZtWzZUq6uf3yLf/zxxxUWFqbHH39c+fPnlyT1799fn332mXbv%0A3q0qVaqk2//GjRt1+vRpffnll6pdu7YkqU+fPjpw4IDmzZunoKAgnTx5UgcOHNDEiRPVqFEjSdKA%0AAQN06NAhxcTE3LPny5cva82aNRo1apQCAwMlSf369VNsbKyio6MlSS1atJCfn58qVqxo6+Hll19W%0Anz59dOLECfn4+Nj216BBA9t+JCkqKkpDhw5V1apVba+tWLHiXf+eATgOQi8AhxUfH6+zZ8+qS5cu%0AduPe3t4qVaqUoqKi7MbvhL87fHx8tG7duiyv814qV66s1atXKzIyUj/88IP27NmjHTt2aMOGDapa%0AtaqWLFkiT09P5cuXT8ePH9eECRP0yy+/6Nq1a7Z9xMXF3XXfhw4dkpubm2rVqmU3/s9//lPbt29X%0AUlKSfv75Z0l/LKf4sxo1atjO2N5NVFSUUlNT9fTTT9uNjxkzxvbn/Pnza/v27RoxYoTOnz+v5ORk%0ApaSkSPrj8/Znvr6+dh8HBgZqxowZunTpkgICAlS7dm1beAbguAi9ABxWYmKipD8ufPurQoUK2YXD%0Au21XoECBe56JfVDu7u46depUuvE7+/Xw8Pjbffj6+srX11e9e/fWtWvXtHjxYs2ePVsLFy7UiBEj%0AtGHDBg0ePFitWrXSoEGDVKxYMaWmpuq555675z4TExOVlJSkmjVr2o3fWWMcHR1t+/spUKCA3TZ/%0Ad0Y1ISHhb7f78MMPtXz5cr311ltq2rSpChUqpAMHDmjEiBHptnV3d7f7eOrUqVq+fLnWrl2rzz//%0AXPny5VObNm00cuRI7mYBODBCLwCHdScs3S24Xr16VU888YTd2F9D8LVr19IFrof1xBNPaOfOnUpJ%0ASbFb13v69Gm5ubmpdOnS93xtQkJCuuMXLFhQAwYM0ObNm3Xs2DFJsi1tmDZtmpyd/7iU4+LFi/et%0Ay93dXfnz59eaNWvuOu/t7W1bKnHz5k27ub/7QaBYsWK2+u8lLCxMQUFBdstODhw4cN/93pE3b169%0A+uqrevXVVxUfH69NmzZp6tSpSklJ0eTJkx9oHwDMw4VsAByWu7u7ypUrp3379tmNX7p0SRcuXFC1%0AatXsxvfs2WP3cVRUlMqXL/9INTRu3Fg3btxQeHi4bSwtLU3btm1TQEBAugvc7pgwYYKaN29+1+CY%0AnJys6OhoeXt7S5Ju3bqlIkWK2AKvpHR3Yfir6tWr6/r160pOTlbZsmVtv9zc3OTh4aG8efPqySef%0AlCT99NNPdq/969/nX1WqVElOTk7au3ev3fh7772nGTNmSPrjjHLRokXt5levXi1J97xgT/pjuUZo%0AaKjtTg1FihRR586d1aZNm3tetAfAMRB6ATi0Xr166dtvv9XcuXN15swZHThwwLYE4Pnnn7fbdvXq%0A1dq8ebPOnDmjTz/9VD/99JM6dOhwz33fvHlTMTExiomJ0Y0bNyRJsbGxiomJ0e+//y5JqlWrlho1%0AaqTx48dr7969Onv2rD744AOdPn1a/fv3v+e+u3fvLhcXF7300kv6+uuvdfLkSZ09e1Y7duzQG2+8%0AoVu3btkusKtevbqOHj2qjRs36uzZs1q0aJGOHj2q4sWLKyoqynbx2J81b95cFSpU0NChQxUeHq5z%0A585p+/bt6tatm8aNGyfpjzXFVatW1fz58xUeHq5ffvlF06dP1+nTp+/7d+7t7a22bdtqwYIF2rp1%0Aq86ePatPP/1Uq1atsj2Mw8/PT5s2bdKhQ4d04sQJvf322ypXrpwkaf/+/fc8S5yamqqxY8dq7Nix%0AOnr0qC5evKgffvhB27dvV506de5bFwCzsbwBgEN74YUXlJaWpqVLl2ru3LnKnz+/6tWrp48++ijd%0AAyxGjBihzz77TPv371f+/Pn15ptvqlOnTvfc99q1azV69Gi7sYCAAEl/XBB25xZa06dP18cff6wB%0AAwbo2rVr8vHx0eLFi+96V4U7nnjiCYWEhGjp0qWaOXOmoqOjdevWLXl5ealevXp6//33bWehX3vt%0ANZ0+fVpjxoyRk5OTmjVrpn/9619avny5Zs2apZEjR2rhwoV2+8+bN6+WLl2qqVOnasiQIUpISFDx%0A4sXVpk0bDRgwwLbdrFmzNHbsWPXu3Vv58+dX69at1b9//3R9/9XEiRNVrFgxjR8/XgkJCSpXrpz+%0A/e9/q3HjxpL+OJM9evRovfLKK/Lw8NBLL72kN998UzExMVqwYIFcXFzu+rS6YsWKacmSJZoxY4Ze%0AfvllJSUlqWTJkmrdurUGDhx435oAmM0p7X7vEwEAFBISotGjR2vz5s0qW7as1eUAADKA5Q0AAAAw%0AHqEXAAAAxmN5AwAAAIzHmV4AAAAYj9ALAAAA4xF6AQAAYDxCLwAAAIzHwyn+Iibm/s+MzyrOzk4q%0AWrSgfvvtmlJTHefaQvqmb0dA3/TtCOibvrNT8eKFH/o1nOnNIZydneTk5CRnZyerS8lW9E3fjoC+%0A6dsR0Dd953SEXgAAABiP0AsAAADjEXoBAABgPEIvAAAAjEfoBQAAgPEIvQAAADAeoRcAAADGI/QC%0AAADAeIReAAAAGI/QCwAAAOMRegEAAGA8Qi8AAACMR+gFAACA8Qi9AAAAMB6hFwAAAMYj9AIAAMB4%0AhF4AAAAYj9ALAAAA47laXYBJ6kz7zrJj7x0WYNmxAQAAcjrO9AIAAMB4hF4AAAAYj9ALAAAA4xF6%0AAQAAYDxCLwAAAIxH6AUAAIDxCL0AAAAwHqEXAAAAxiP0AgAAwHiEXgAAABiP0AsAAADjEXoBAABg%0APEIvAAAAjEfoBQAAgPEIvQAAADAeoRcAAADGI/QCAADAeIReAAAAGI/QCwAAAOMRegEAAGA8Qi8A%0AAACMR+gFAACA8Qi9AAAAMJ6r1QUg9ys+p/Qj78Mzg6+L6X/ukY8NAADMx5leAAAAGI/QCwAAAOMR%0AegEAAGA8S0Pv4cOH9corr6h27dpq0KCBhg8frt9++02SFB4ero4dO6pmzZpq3bq1wsLC7F67bNky%0AtWzZUjVr1lTXrl0VGRlpRQsAAADIBSwLvbdv31avXr1UvXp17dq1S+vWrdNvv/2m8ePHKzo6Wv36%0A9VOXLl0UHh6uUaNGacyYMYqIiJAkbdu2TbNmzdLHH3+sXbt2qWnTpurTp4+uX79uVTsAAADIwSwL%0AvTExMYqJiVG7du2UN29eeXp66plnntGRI0e0du1alStXTh07dlS+fPlUv359BQYGKiQkRJIUHBys%0ADh06yM/PT25uburZs6ck6dtvv7WqHQAAAORglt2yzNvbW1WrVlVwcLAGDRqkmzdvavPmzWrSpImi%0AoqLk4+Njt72Pj482bNggSYqKilKrVq1sc87OzqpataoiIiLUunXrB64hOjpaMTExdmOurgXk5eX1%0ACJ1Zw9XVMZdn59a+XVyc7X53FPRN346AvunbEeTGvi0Lvc7Ozpo1a5Z69Oih//znP5KkunXratiw%0AYerXr5+8vb3tti9SpIji4uIkSfHx8fLw8LCb9/DwsM0/qODgYM2ePdturH///ho4cODDtmM5T8+C%0AVpdgidzet7t7fqtLsAR9Oxb6diz07VhyU9+Whd7k5GT16dNHzz77rG097oQJEzR8+PAHen1aWtoj%0A19C5c2cFBgbajbm6FlBc3LVH3nd2s7LmjD5YIjPkxs+V9MdPxu7u+ZWQcEMpKalWl5Nt6Ju+HQF9%0A07cjsLrvjJz0siz0hoeH69y5cxo6dKhcXFxUuHBhDRw4UO3atVOjRo0UHx9vt31cXJyKFi0qSfL0%0A9Ew3Hx8fr4oVKz5UDV5eXumWMsTEXNXt27nvH21urDkz5Pa+U1JSc30PGUHfjoW+HQt9O5bc1Ldl%0ACzFSUlKUmppqd8Y2OTlZklS/fv10tyCLjIyUn5+fJMnX11dRUVF2+zp8+LBtHgAAAPgzy0JvjRo1%0AVKBAAc2aNUs3btxQXFyc5s2bpzp16qhdu3Y6f/68QkJClJSUpB07dmjHjh168cUXJUldu3bVmjVr%0AdPDgQd24cUPz5s1T3rx51aRJE6vaAQAAQA5mWej19PTUZ599pv379ysgIEBt2rSRm5ubpk2bpmLF%0AimnBggX64osvVKtWLX344YeaMmWKqlSpIkkKCAjQ0KFDNXjwYNWtW1e7du3SwoUL5ebmZlU7AAAA%0AyMEsW9Mr/bFM4fPPP7/rXJ06dRQaGnrP13br1k3dunXLqtIAAABgkNxzczUAAAAggwi9AAAAMB6h%0AFwAAAMYj9AIAAMB4hF4AAAAYj9ALAAAA4xF6AQAAYDxCLwAAAIxH6AUAAIDxCL0AAAAwHqEXAAAA%0AxiP0AgAAwHiEXgAAABiP0AsAAADjEXoBAABgPEIvAAAAjEfoBQAAgPEIvQAAADAeoRcAAADGI/QC%0AAADAeIReAAAAGI/QCwAAAOMRegEAAGA8Qi8AAACMR+gFAACA8Qi9AAAAMB6hFwAAAMYj9AIAAMB4%0AhF4AAAAYj9ALAAAA4xF6AQAAYDxCLwAAAIxH6AUAAIDxCL0AAAAwHqEXAAAAxiP0AgAAwHiEXgAA%0AABiP0AsAAADjEXoBAABgPEIvAAAAjEfoBQAAgPEIvQAAADAeoRcAAADGI/QCAADAeIReAAAAGI/Q%0ACwAAAOMRegEAAGA8Qi8AAACMR+gFAACA8Qi9AAAAMB6hFwAAAMYj9AIAAMB4hF4AAAAYj9ALAAAA%0A4xF6AQAAYDxCLwAAAIxH6AUAAIDxCL0AAAAwHqEXAAAAxiP0AgAAwHiEXgAAABiP0AsAAADjEXoB%0AAABgPEIvAAAAjEfoBQAAgPFcrS4AyK0C19e37NjbWu2y7NgAAORGnOkFAACA8Qi9AAAAMB6hFwAA%0AAMYj9AIAAMB4hF4AAAAYj9ALAAAA4xF6AQAAYDxCLwAAAIxH6AUAAIDxCL0AAAAwHqEXAAAAxiP0%0AAgAAwHiEXgAAABiP0AsAAADjEXoBAABgPEIvAAAAjGd56J03b54aNmyo6tWrq0ePHjp37pwkKTw8%0AXB07dlTNmjXVunVrhYWF2b1u2bJlatmypWrWrKmuXbsqMjLSivIBAACQC1gaer/88kuFhYVp2bJl%0A2rlzpypUqKClS5cqOjpa/fr1U5cuXRQeHq5Ro0ZpzJgxioiIkCRt27ZNs2bN0scff6xdu3apadOm%0A6tOnj65fv25lOwAAAMihLA29ixcv1pAhQ/TEE0+oUKFCGj16tEaPHq21a9eqXLly6tixo/Lly6f6%0A9esrMDBQISEhkqTg4GB16NBBfn5+cnNzU8+ePSVJ3377rZXtAAAAIIdyterAly9f1rlz5/T777+r%0AVatWio2NVb169TR+/HhFRUXJx8fHbnsfHx9t2LBBkhQVFaVWrVrZ5pydnVW1alVFRESodevWD1xD%0AdHS0YmJi7MZcXQvIy8vrETqzhqur5StVLEHfuYuLi7Pd746CvunbEdA3fed0loXeS5cuSZI2btyo%0AJUuWKC0tTQMHDtTo0aN18+ZNeXt7221fpEgRxcXFSZLi4+Pl4eFhN+/h4WGbf1DBwcGaPXu23Vj/%0A/v01cODAh23Hcp6eBa0uwRL0nTu5u+e3ugRL0LdjoW/HQt85n2WhNy0tTZLUs2dPW8AdMGCA3nzz%0ATdWvX/+BX/8oOnfurMDAQLsxV9cCiou79sj7zm5W1uxp2ZGt7dtKubVvFxdnubvnV0LCDaWkpFpd%0ATrahb/p2BPRN39kpIyd/LAu9jz32mCTJ3d3dNlaqVCmlpaXp1q1bio+Pt9s+Li5ORYsWlSR5enqm%0Am4+Pj1fFihUfqgYvL690SxliYq7q9u3c9482N9acGeg7d0pJSc31PWQEfTsW+nYs9J3zWbYQo0SJ%0AEipUqJCOHDliGzt//rzy5Mmjxo0bp7sFWWRkpPz8/CRJvr6+ioqKss2lpKTo8OHDtnkAAADgzywL%0Ava6ururYsaPmz5+vM2fOKDY2VnPmzFFQUJCef/55nT9/XiEhIUpKStKOHTu0Y8cOvfjii5Kkrl27%0Aas2aNTp48KBu3LihefPmKW/evGrSpIlV7QAAACAHs2x5gyQNGzZMycnJ6tSpk27duqWWLVtq9OjR%0AKliwoBYsWKBJkyZpwoQJKlWqlKZMmaIqVapIkgICAjR06FANHjxYsbGxqlatmhYuXCg3Nzcr2wEA%0AAEAOZWnozZs3r8aNG6dx48alm6tTp45CQ0Pv+dpu3bqpW7duWVkeAAAADJF7bq4GAAAAZBChFwAA%0AAMYj9AIAAMB4hF4AAAAYj9ALAAAA4xF6AQAAYDxCLwAAAIxH6AUAAIDxCL0AAAAwHqEXAAAAxiP0%0AAgAAwHiEXgAAABiP0AsAAADjEXoBAABgPEIvAAAAjEfoBQAAgPEIvQAAADAeoRcAAADGI/QCAADA%0AeIReAAAAGI/QCwAAAOMRegEAAGA8Qi8AAACMR+gFAACA8Qi9AAAAMB6hFwAAAMYj9AIAAMB4hF4A%0AAAAYj9ALAAAA4xF6AQAAYDxCLwAAAIxH6AUAAIDxCL0AAAAwnqvVBQDIXa40qvtIr7/0CK997Ps9%0Aj3RsAIDj4kwvAAAAjEfoBQAAgPEIvQAAADAeoRcAAADGI/QCAADAeIReAAAAGI/QCwAAAONlKPSu%0AWLHiruPXr1/Xp59++kgFAQAAAJktQ6F34sSJdx2/evWqZs6c+UgFAQAAAJntoZ7ItnjxYi1evFjJ%0Ayclq2LBhuvnExESVLFky04oDAAAAMsNDhd4uXbqoXLlyGjBggLp06ZJuPn/+/GrRokWmFQcAAABk%0AhocKvQUKFFBgYKDee+89vfTSS1lVEwAAAJCpHir03vHSSy/p5MmTOn78uJKSktLNt2/f/pELAwAA%0AADJLhkLvp59+qqlTp951zsnJidALAACAHCVDoXfZsmV699131bZtWxUsWDCzawIAAAAyVYZC77Vr%0A1/TKK6/Iyckps+sBAAAAMl2G7tNbu3ZtHT16NLNrAQAAALJEhs70du/eXWPHjlX79u1VpkwZOTvb%0AZ+e73cMXAAAAsEqGQm/Pnj0lSREREenmnJycdOTIkUerCgAAAMhEGQq9W7duzew6AAAAgCyTodBb%0AqlSpzK4DAAAAyDIZCr2BgYH3vXMDZ4IBAACQk2Qo9LZq1cou9KakpOjUqVOKiIjQq6++mmnFAQAA%0AAJkhQ6F3+PDhdx3ftGmT/ve//z1SQQAAAEBmy9B9eu+lefPm+vrrrzNzlwAAAMAjy9TQe/jwYaWl%0ApWXmLgEAAIBHlqHlDV26dEk3duPGDZ08eVItWrR45KIAAACAzJSh0Fu+fPl0Y/ny5VPHjh3VqVOn%0ARy4KAAAAyEwZCr2TJ0/O7DoAIEf7asxey4794sQ6lh172VtdLTv2K7OXW3ZsAObJUOiVpH379mn1%0A6tX69ddf5eTkpCeeeEKdOnXSU089lZn1AQAAAI8sQxeyff3113r55Zd1+PBheXt7q3jx4tq/f786%0Ad+6svXutOxsCAAAA3E2GzvQuWLBAEyZMUOfOne3G//Of/+iTTz7Rf//730wpDgAAAMgMGTrT++uv%0Av+qFF15IN961a1edOHHikYsCAAAAMlOGQq+np6diY2PTjcfFxcnNze2RiwIAAAAyU4ZCr7+/v4YO%0AHaqDBw/q2rVrunbtmvbv368hQ4aodu3amV0jAAAA8EgytKZ3xIgRGjBggLp06SInJydJUlpamp5+%0A+mmNGjUqUwsEAAAAHlWGQq+Li4s+//xz/fzzzzpz5oySk5NVrlw5+fj4ZHZ9AAAAwCN7qNCblpam%0AQYMG6bHHHtPYsWNVsWJFVaxYUZL0zDPPqFGjRho7dmyWFAoAAABk1EOt6f3vf/+rvXv3qk2bNunm%0AZs6cqQ0bNmj9+vWZVhwAAACQGR4q9IaGhmrMmDGqWbNmurmqVavqvffe0/LlPDYSAAAAOctDLW84%0Ac+aMGjdufM/5wMBAffjhh49cFAAAVkqadjDjr5V07RGOnW9Y9Ud4NYB7eagzvUlJSSpYsOA95/Pn%0Az6+bN28+clEAAABAZnqo0FuiRAkdP378nvMHDhyQl5fXIxcFAAAAZKaHCr1NmzbVtGnTlJqamm4u%0AKSlJEydOVPPmzTOtOAAAACAzPNSa3jfffFPt2rVTu3bt9Nprr6lChQrKkyePIiIiNH/+fNs2AAAA%0AQE7yUKG3aNGiWr58ucaNG2d78lpaWpqcnZ3VpEkTjRs3TkWKFMmSQgEAAICMeugnspUuXVqfffaZ%0A4uLidPbsWUlS+fLlVbhw4UwvDgAAAMgMGXoMsSR5enrK09MzM2sBAAAAssRDXciWlT788ENVrlzZ%0A9nF4eLg6duyomjVrqnXr1goLC7PbftmyZWrZsqVq1qyprl27KjIyMrtLBgAAQC6RI0LvkSNHFBoa%0Aavs4Ojpa/fr1U5cuXRQeHq5Ro0ZpzJgxioiIkCRt27ZNs2bN0scff6xdu3apadOm6tOnj65fv25V%0ACwAAAMjBLA+9qampGjdunHr06GEbW7t2rcqVK6eOHTsqX758ql+/vgIDAxUSEiJJCg4OVocOHeTn%0A5yc3Nzf17NlTkvTtt99a0QIAAAByuAyv6c0s//d//6d8+fIpKChI06dPlyRFRUXJx8fHbjsfHx9t%0A2LDBNt+qVSvbnLOzs6pWraqIiAi1bt36gY8dHR2tmJgYuzFX1wK58gEbrq6W//xiCfp2LPTtWKzs%0AO8myI+fez7eLi7Pd746CvnNP35aG3itXrmjWrFn6/PPP7cbj4+Pl7e1tN1akSBHFxcXZ5j08POzm%0APTw8bPMPKjg4WLNnz7Yb69+/vwYOHPhQ+8kJPD3v/Xhok9F39rtk2ZH5fDsaK/u+ZtmRc//n2909%0Av9UlWIK+cz5LQ+/kyZPVoUMHVahQQefOnXuo16alpT3y8Tt37qzAwEC7MVfXAoqLs/LbXcZYWbOV%0A9/DIjZ+rzEDfjoW+HUtu7dvFxVnu7vmVkHBDKSnpn9xqKvq2pu+M/HBoWegNDw/XgQMHtG7dunRz%0Anp6eio+PtxuLi4tT0aJF7zkfHx+vihUrPlQNXl5e6ZYyxMRc1e3bue8fbW6sOTPQt2Ohb8dC37lT%0ASkpqru8hI+g757NsIUZYWJhiY2PVtGlT1atXTx06dJAk1atXT5UqVUp3C7LIyEj5+flJknx9fRUV%0AFWWbS0lJ0eHDh23zAAAAwJ9ZFnpHjhypTZs2KTQ0VKGhoVq4cKEkKTQ0VEFBQTp//rxCQkKUlJSk%0AHTt2aMeOHXrxxRclSV27dtWaNWt08OBB3bhxQ/PmzVPevHnVpEkTq9oBAABADmbZ8gYPDw+7i9Fu%0A374tSSpRooQkacGCBZo0aZKyuibaAAAgAElEQVQmTJigUqVKacqUKapSpYokKSAgQEOHDtXgwYMV%0AGxuratWqaeHChXJzc8v+RgAAAJDjWX7LsjtKly6tY8eO2T6uU6eO3QMr/qpbt27q1q1bdpQGAACA%0AXC733FwNAAAAyCBCLwAAAIxH6AUAAIDxCL0AAAAwXo65kA0AAFhrzpxplh27f/9hlh0bjoEzvQAA%0AADAeoRcAAADGI/QCAADAeIReAAAAGI/QCwAAAOMRegEAAGA8Qi8AAACMR+gFAACA8Qi9AAAAMB6h%0AFwAAAMYj9AIAAMB4hF4AAAAYz9XqAgAAAKx0KKK6Zcd+utpBy47taDjTCwAAAOMRegEAAGA8Qi8A%0AAACMx5peAAAAB1Qt8qRlx47wfTLbj8mZXgAAABiP0AsAAADjEXoBAABgPEIvAAAAjEfoBQAAgPEI%0AvQAAADAeoRcAAADGI/QCAADAeIReAAAAGI/QCwAAAOMRegEAAGA8Qi8AAACMR+gFAACA8Qi9AAAA%0AMB6hFwAAAMYj9AIAAMB4hF4AAAAYj9ALAAAA4xF6AQAAYDxCLwAAAIxH6AUAAIDxCL0AAAAwHqEX%0AAAAAxiP0AgAAwHiEXgAAABiP0AsAAADjEXoBAABgPEIvAAAAjEfoBQAAgPEIvQAAADAeoRcAAADG%0AI/QCAADAeIReAAAAGI/QCwAAAOMRegEAAGA8Qi8AAACMR+gFAACA8Qi9AAAAMB6hFwAAAMYj9AIA%0AAMB4hF4AAAAYj9ALAAAA4xF6AQAAYDxCLwAAAIxH6AUAAIDxCL0AAAAwHqEXAAAAxiP0AgAAwHiE%0AXgAAABiP0AsAAADjEXoBAABgPEIvAAAAjEfoBQAAgPEIvQAAADAeoRcAAADGI/QCAADAeIReAAAA%0AGI/QCwAAAOMRegEAAGA8Qi8AAACMZ2noPX/+vPr376969eqpfv36GjlypBISEiRJR44c0csvv6xa%0AtWqpRYsWWrx4sd1r169fr6CgINWoUUMdOnTQzp07rWgBAAAAuYClobdPnz5yd3fXtm3btGrVKv38%0A88/66KOPdPPmTfXu3Vv+/v76/vvv9cknn2jBggXavHmzpD8C8YgRIzR8+HDt3r1bPXr00FtvvaVL%0Aly5Z2Q4AAAByKMtCb0JCgnx9fTVs2DAVLFhQJUqU0PPPP699+/Zp+/btunXrlvr27asCBQroqaee%0AUqdOnRQcHCxJCgkJUePGjdW4cWPly5dPbdu2VaVKlRQWFmZVOwAAAMjBXK06sLu7uyZPnmw3dvHi%0ARXl5eSkqKkqVK1eWi4uLbc7Hx0chISGSpKioKDVu3NjutT4+PoqIiHioGqKjoxUTE2M35upaQF5e%0AXg+1n5zA1dUxl2fTt2Ohb8diZd9Jlh2Zz7ejoe9sPGa2H/EeIiIi9MUXX2jevHnasGGD3N3d7eaL%0AFCmi+Ph4paamKj4+Xh4eHnbzHh4eOnHixEMdMzg4WLNnz7Yb69+/vwYOHJixJizk6VnQ6hIsQd/Z%0Az8pFRHy+HYuVfV+z7Mh8vh0NfWefHBF6f/zxR/Xt21fDhg1T/fr1tWHDhrtu5+TkZPtzWlraIx+3%0Ac+fOCgwMtBtzdS2guDgrv91ljJU1e1p2ZGv7thJ9Oxb6diz07VjoO2MyEpotD73btm3T22+/rTFj%0Axqh9+/aSpKJFi+r06dN228XHx6tIkSJydnaWp6en4uPj080XLVr0oY7t5eWVbilDTMxV3b6d+vCN%0AWCw31pwZ6Nux0LdjoW/HQt+OxYq+LV1Isn//fo0YMUIzZsywBV5J8vX11bFjx3T79m3bWEREhPz8%0A/GzzkZGRdvv68zwAAADwZ5aF3tu3b2v06NEaPny4GjZsaDfXuHFjFSpUSPPmzdONGzf0008/acWK%0AFeratask6cUXX9SuXbu0fft2JSUlacWKFTp9+rTatm1rRSsAAADI4Sxb3nDw4EGdPHlSkyZN0qRJ%0Ak+zmNm7cqPnz52vcuHFauHChHnvsMQ0ZMkRNmjSRJFWqVElTp07V5MmTdf78eVWoUEELFixQ8eLF%0ALegEAAAAOZ1lobd27do6duzYfbdZvnz5PedatGihFi1aZHZZAAAAMJBj3hwOAAAADoXQCwAAAOMR%0AegEAAGA8Qi8AAACMR+gFAACA8Qi9AAAAMB6hFwAAAMYj9AIAAMB4hF4AAAAYj9ALAAAA4xF6AQAA%0AYDxCLwAAAIxH6AUAAIDxCL0AAAAwHqEXAAAAxiP0AgAAwHiEXgAAABiP0AsAAADjEXoBAABgPEIv%0AAAAAjEfoBQAAgPEIvQAAADAeoRcAAADGI/QCAADAeIReAAAAGI/QCwAAAOMRegEAAGA8Qi8AAACM%0AR+gFAACA8Qi9AAAAMB6hFwAAAMYj9AIAAMB4hF4AAAAYj9ALAAAA4xF6AQAAYDxCLwAAAIxH6AUA%0AAIDxCL0AAAAwHqEXAAAAxiP0AgAAwHiEXgAAABiP0AsAAADjEXoBAABgPEIvAAAAjEfoBQAAgPEI%0AvQAAADAeoRcAAADGI/QCAADAeIReAAAAGI/QCwAAAOMRegEAAGA8Qi8AAACMR+gFAACA8Qi9AAAA%0AMB6hFwAAAMYj9AIAAMB4hF4AAAAYj9ALAAAA4xF6AQAAYDxCLwAAAIxH6AUAAIDxCL0AAAAwHqEX%0AAAAAxiP0AgAAwHiEXgAAABiP0AsAAADjEXoBAABgPEIvAAAAjEfoBQAAgPEIvQAAADAeoRcAAADG%0AI/QCAADAeIReAAAAGI/QCwAAAOMRegEAAGA8Qi8AAACMR+gFAACA8Qi9AAAAMB6hFwAAAMYj9AIA%0AAMB4hF4AAAAYL1eH3vPnz6tXr16qV6+emjZtqilTpig1NdXqsgAAAJDDuFpdwKMYMGCAnnrqKW3Z%0AskWxsbHq3bu3HnvsMb322mtWlwYAAIAcJNee6Y2IiNDRo0c1fPhwFS5cWOXKlVOPHj0UHBxsdWkA%0AAADIYXLtmd6oqCiVKlVKHh4etrGnnnpKp06dUmJiogoVKvS3+4iOjlZMTIzdmKtrAXl5eWV6vVnN%0A1TXX/vzySOjbsdC3Y7Gy7yTLjszn29HQd/ZxSktLS8v2o2aC+fPn65tvvtHKlSttY2fOnFGLFi20%0AZcsWlSlT5m/3MWvWLM2ePdtu7K233tKAAQMyvd6/Ex0dreDgYHXu3DlXhu6Mom/6dgT0Td+OgL7p%0AO6fL1T9ePGpe79y5s1atWmX3q3PnzplU3cOJiYnR7Nmz0515Nh1907cjoG/6dgT0Td85Xa5d3lC0%0AaFHFx8fbjcXHx8vJyUlFixZ9oH14eXnlmp9OAAAAkHG59kyvr6+vLl68qN9++802FhERoQoVKqhg%0AwYIWVgYAAICcJteGXh8fH1WrVk3Tpk1TYmKiTp48qSVLlqhr165WlwYAAIAcxmX8+PHjrS4ioxo1%0AaqR169Zp4sSJ+vrrr9WxY0e98cYbcnJysrq0DClYsKDq1q3rcGeq6Zu+HQF907cjoG/6zsly7d0b%0AAAAAgAeVa5c3AAAAAA+K0AsAAADjEXoBAABgPEIvAAAAjEfoBQAAgPEIvQAAADAeoRcAAADGI/QC%0AAADAeIReAAAAGI/QCwAAAOMRei2UkpKiixcv6tSpU+l+Aab75JNPrC4BmeTgwYP6uyfaT5gwIZuq%0AAazz3//+1+oScB9OaX/3nQpZIiwsTBMnTlRiYqIkKS0tTU5OTrbfjxw5YnGFyCzDhg1To0aN1LBh%0AQz322GNWl5Ptvv/+e0VGRio5Odk2dvnyZW3YsEEHDhywsLKs9dprr2nJkiXpxhMTE9W9e3etXr3a%0AgqqyRpUqVVS7dm1NmTJFJUuWvOs2fn5++umnn7K5sqzTrFkzbd26VZLUsGHD+267c+fO7CgpWwQH%0ABz/wtp07d87CSqx1/PhxRUVFpfu+tmTJEqO/r+V2rlYX4KimTZumV199Vc8995zc3NysLidbvfrq%0Aq+rataueffbZdHOm/ccoSUlJSfrwww919epVValSRY0aNVKjRo1Us2ZNubi4WF1elpozZ44WLVqk%0AihUrKioqSk8//bR++eUXeXt7a9KkSVaXlyWioqIUERGhvXv36quvvkp3BvTXX3/V6dOnrSkui+TJ%0Ak0dPPPGE2rZtq7FjxyooKCjdNqadXxk4cKDtz0OHDpWTk5OF1WSfBQsWPNB2Tk5Oxobe5cuXa+LE%0AiSpWrJiuXLkib29vRUdHq1SpUho0aJDV5WW6M2fOqGzZspL0t+9Ely9fPjtKyjDO9FqkVq1a2rNn%0Aj/Gh5258fHzk4eGhli1b6r333lPevHltc08//bQOHTpkYXVZIy0tTREREQoPD9euXbt04MAB5c2b%0AV/7+/rYQ/Pjjj1tdZqZr3LixFixYoCpVqtg+tzdu3ND777+vZs2aqXnz5laXmOl2796tpUuXavv2%0A7Xf9nLq5uenFF19Ujx49sr+4LHLnh9UtW7Zo9OjRatCggSZMmKBChQql2wbI7Zo3b65JkybJ39/f%0A9n0tJiZGH3zwgV5++WXVrl3b6hIz1Z//X65SpYrtXek7ctO71IRei7zzzjtq37696tevb3Up2c7P%0Az0+bN2/WsGHDdPXqVc2YMUPlypWzzTnCf4xJSUn68ccftWfPHq1fv17nzp3T4cOHrS4r09WsWVP7%0A9++XJNWoUUP79u2Ti4uLYmJi9NJLL2nz5s0WV5h1+vbtq3nz5lldRrb489dtdHS0Ro4cqdOnT+vj%0Ajz+2BQDTvrYDAwMf+OzunWUQJrp06ZLWrVuny5cva9SoUZKkQ4cO6emnn7a4sqxTo0YN2xKG6tWr%0A68CBA3JyctL58+fVp08frV271uIKM9eFCxdsP8CfP3/+vtuWKlUqO0rKMJY3WOTJJ5/Uu+++qxo1%0Aaqh06dJydra/pnDo0KEWVZY9vL29tWzZMs2aNUsdO3bUmDFj1K5dO+PeAr2bc+fOKTw8XOHh4dqz%0AZ4+SkpLUpEkTq8vKEuXKldOaNWvUrl07lSxZUt9++62aN2+u1NRUXblyxeryMt2f3/p755137vtW%0AYE5/GzCjvLy8tHjxYi1ZskQ9e/bUq6++qgEDBhj3td2rVy/bn2NjY/XVV1/pmWeeUbly5ZSamqoT%0AJ05o+/btev311y2sMmtt3bpVgwcPVq1atfTjjz9q1KhRunjxol577TW9//77at26tdUlZonHH39c%0Au3fvlr+/v4oXL659+/apTp06Kly4sM6dO2d1eZnuz+9Y3SvUXr9+XS1atMjx69cJvRbZuXOn/vGP%0Afyg2NlaxsbF2c46yNszZ2VmDBg1S3bp19c4772j37t1Wl5Qlfv/9d9uyhl27dunKlSuqVauW6tWr%0Apx49esjX1zfdDz2mGDRokAYPHqzmzZvrlVde0eDBg1WhQgVdvHhRAQEBVpeX6Z577jm7t/ruFfRy%0Aw9uAD+Nufb722mv65z//qeHDh2vnzp1KTU21oLKs06VLF9uf33jjDc2aNSvd2c19+/Zp7ty5Ri1l%0A+bPp06frk08+UfPmzW29lyxZUnPmzNGkSZOMDb29e/fWG2+8od27d+uFF15Q3759Vbt2bf3yyy+q%0AVauW1eVlqcuXL+uDDz5Id3HytWvX5OXlZWFlD4blDch2zz77rDZu3Gg39ttvv+mdd97Rzp07dfTo%0AUYsqyxpVq1ZVgQIF9Pzzz+vZZ5+Vn5+f8uTJY3VZ2ebatWsqWLCgpD/u5BAREaFSpUqpdevWcnU1%0A6+fuv3vr789y+tuAD2P27Nl666237jqXlJSkf/3rX1q+fLlxX9t31KhRQ//73//srk+QpOTkZNWr%0AV8/Yq/mrV6+u/fv3y9nZ2W75SkpKimrVqqWDBw9aXGHWOXfunEqXLi1JCgkJUUREhEqXLq2uXbuq%0AcOHCFleXde68w9G8eXO9//77Gj9+vKKionTkyBHNmTNHxYoVs7jC+yP0WsgR10L9nT+vHTLFkiVL%0AtGvXLu3bt0/FixeXv7+/7VfRokWtLi9LjR07Vu+//3668cTERL333nuaOXOmBVXBCj/88IMaNGhg%0AdRlZol27dgoICFDv3r1tF+8lJibq008/1datW41b43lHq1atNG3aNFWtWtUu9O7YsUPvv/++0WuZ%0AHVXdunW1Y8cO5c+f3+5zvm7dOu3bt0/jx4+3tsC/Qei1yNatWzVkyBDVrFlTP/74oyIiInTx4kW1%0AadPG6LVQknT16lV99dVXOnnypJKSktLNT5s2zYKqst6tW7d08OBB7dq1S+Hh4YqMjNSTTz6pf/7z%0An/L39zdqXe+5c+d09uxZ9erVS4sWLUr39veZM2c0efJkoy5s+qs7Vznfi0nLG+7lwoULWrVqlVat%0AWqUrV64YeWcWSfrpp580aNAgxcTEyN3dXSkpKUpMTJS7u7vmzJlj7FveX3zxhebOnauOHTtq8eLF%0AGj58uI4dO6b169frnXfe0UsvvWR1iZmGCxf/UL9+fX377bfKly+f6tatq82bN6tIkSJKTk5WgwYN%0AtHfvXqtLvC9Cr0WCgoI0aNAg21qoO/8Z7N69W5MmTdK6dessrjDr9OzZU8eOHVOtWrWUP3/+dPOT%0AJ0+2oKrsl5iYqFWrVunzzz/XuXPnjApBmzZt0vTp0+95IZerq6u6dOmi0aNHZ3Nl2ef777+3+zg1%0ANVVnzpzRunXr1LNnT7Vo0cKiyrJWcnKyvvnmG61YsUL/+9//VKlSJXXo0EFt27ZVkSJFrC4vy6Sm%0ApioiIkKXL19WcnKyvLy85Ofnp3z58lldWpbavHmzVq5cqV9//VVubm4qU6aMunTpYtydif7v//7P%0A9ue/u3DR1DXc0h/3p75x44Zmzpypt956S8WLF9fLL7+sgwcPav78+Tn+QjZCr0UceS1UjRo1tHHj%0ARnl7e1tdSraLiYnRrl279MMPPyg8PFxXrlyRj4+PGjVqpMGDB1tdXqZr06aNQkND04074v2p7zhz%0A5oxGjhyp5cuXW11Kpjp8+LBWrFihdevWqWDBgmrTpo2WLVumdevWqUyZMlaXB2SaN954Q4MGDbrn%0AhYuLFy+2qLKsFxcXpylTpmjChAk6ffq0evfurQsXLqhAgQIaP3682rZta3WJ92XWVSS5yOOPP65j%0Ax46patWqduM7d+7M8QvBH1WJEiVsFzY5gu+++84WdE+cOCFPT081aNBAb7/9tho2bGj0ut5169Yp%0ANTVVBw4c0Pnz5+Xk5KSyZcs69Lr1EiVKGHdB1/PPP68LFy6oWbNmmjFjhvz9/eXk5KQvvvjC6tKy%0AhaMuZUlNTdWXX36p7du3Kzo6WtIf/74DAwPVpUsXY+9EtH//flWpUiXd+NNPP23sRYt3eHp66sMP%0AP5QkVaxYUVu3btWVK1dUtGjRXHEyg9BrkW7duumNN95Qx44dlZKSoqVLl9qthTLZe++9pw8++EA9%0Ae/ZU6dKl031j/OsV0Lld37595efnp1atWqlRo0by9fW1uqRsc/z4cfXp00cXL16Up6enpD/OFJQv%0AX15Lliwx+mx/cHBwurEbN25ox44d+sc//mFBRVnn5MmTqlevnurWrSs/Pz9jw869LFq0yO7jvy5l%0AMdX48eO1bds2tWnTRo0bN1ZaWpouXLigOXPm6Pjx4xo3bpzVJWaJf/zjH5o1a9ZdL1y8c0cHk6xZ%0As+aBt23fvn0WVvLoWN5gIUdZC/VXtWvX1o0bN+55307TzopcvXrV6FvY3E/37t1VqVIlDRkyxPaf%0Aw2+//aapU6fq999/15w5cyyuMOsEBgamG8uXL5/Kli2rwYMH3/VMUW6VkJCg0NBQrVixQr/++qua%0ANWumtm3batCgQQoLC3PY5Q2mLmW5o0aNGlq5cqWeeOIJu/ETJ06oU6dOxp71dLQLFxs2bGj3cUJC%0Agm7duiV3d3elpaUpISFBbm5u8vb21qZNmyyq8sEQepHt9uzZc9/5unXrZlMl2ePdd999oO1MvIDv%0AXvcvvX79upo1a6bw8HCLKrPWkSNH0i1tMsWhQ4e0cuVKff3110pMTNSLL76o7t27q2LFilaXlu2S%0AkpLk7+9vbPgLCAjQli1b0n19JyUl6ZlnntF3331nUWVZLzU1VZGRkbp06ZJDXbgYEhKiqKgoDRo0%0AyPbuXXR0tKZPn64aNWqoU6dOFld4f4Rei9wvCDk7O8vb21sBAQGqXr16NlaV/eLi4mxfOKaqUqWK%0AihUrpoCAgPs+kOBeN/fPzZo0aaLg4OB0yxiio6P1wgsvpLvDgWnuvN375ycXXb58Wf369dP+/fst%0ArCxz3bx5U25ubunG1q9fr5UrV+rHH39UtWrVFBISYlGFWet+S1liY2MVFhZmQVVZb8WKFYqIiNCQ%0AIUNsd+aIj4/X7NmzVbly5RwfgB7F7du3tX//ftu1CmXKlFHNmjWNX9rTuHFjbdq0Kd3Xe2Jiolq1%0AapXjf9BhTa9FXFxc9M033yh//vzy8fGRs7OzDh8+rKSkJNWtW1d79+7VwoULNX78eHXs2NHqcjPV%0AtWvX9NFHHyksLEy3b99WZGSk4uPjNWLECE2ePNm4C7tWr16tsLAwbdy4UY899piCgoLUunVr4y9Y%0AlKRmzZqpb9++6tevn8qXLy9JOnXqlObPn5/uLTPT7Nu3TwMHDlRcXJwk2R5NLP3xNCOTNGjQQG3a%0AtFGnTp1sa9bd3NzUoUMHdejQQb/88otWrlxpcZVZZ8GCBenG8uXLp3Llymns2LEWVJQ9Fi5cqMuX%0AL+urr76Su7u7UlNTlZiYqDx58sjd3V0zZsywbZvTb2X1MI4eParevXsrJibG9n08NjZWZcqU0dKl%0AS1WyZEmLK8w6N2/e1MWLF23fz++IjY296333cxrO9Fpk6tSpcnNzU79+/eTs7Czpj7dL5s2bpzx5%0A8qhXr17auXOnJk2alO6RvbndiBEjFB0drf79++v111/XoUOHdO3aNY0dO1ZpaWn697//bXWJWWbf%0Avn1au3attmzZoipVqigoKEgtWrRQgQIFrC4tSyQlJWnKlClatWqVrl+/LknKnz+/WrdurXfffdfo%0Au3h06NBBzZo1U6tWrdS2bVutX79ekZGRWr9+vcaMGZMrnlP/oEJDQxUaGqrdu3erYsWK6tSpk4KC%0AguTh4WF1aZZIS0tTeHi4VqxYoa1btxr7EJbVq1dLku3hM/c7y/n8889nS03ZoXv37qpataoGDx5s%0A+979+++/a+rUqbpy5YrmzZtncYVZZ+LEidq0aZOCgoJUunRppaSk6OLFi/r666/VpEmTuz6BMych%0A9Fqkbt262rlz512f1d60aVP98MMPSktLU82aNY1bD1avXj1t2LBBRYsWtbtHcUJCglq2bOkQ6zxv%0A376tH374QRs2bNCePXtUo0YNI59Ed+PGDdsDSH777TfdunVLxYsXt/2gZ7IaNWpo//79cnJysnsA%0AzcGDBzVjxgwtWbLE4goz36VLl7RmzRqtWbNGFy9eVPPmzdWpUyf5+/tbXVq2uPMEutWrVysmJkaB%0AgYHq0KGDAgICrC4t012/fl0LFizQxo0bdf78eUlS+fLl1apVK73++utGr22937UKgYGB2r17t0WV%0AZb2UlBStWLFCW7ZssVvPHBAQoB49eihPnjxWl3hfLG+wSJ48efTdd9+le5szPDzctv5v+/btRr5N%0A4uTkZLuS/89SUlJyxdsjmeHmzZuKjo7WlStXdPv2bWPPeNavX1/NmzdXUFCQGjZs6BBh9w4PDw/F%0AxMTIy8tL7u7uOnv2rMqUKaOnnnrK2IfPlChRQn369FGfPn104MABrV69WoMGDVLhwoXVsWNH9enT%0Ax+oSM11ycrK2bNmikJAQ7dmzR35+foqOjlZISIhRd+j4s6tXr6pr1666fv26unbtanur+5dfflFI%0ASIi2bNmizz//3Nh3sIoUKaLY2Nh0/z9fvXrVuFtu/pWLi4s6d+6szp07W11KhnCm1yIhISEaO3as%0AqlSpolKlSsnV1VUXLlxQZGSkBg8erB49eqhmzZr66KOP1Lp1a6vLzVR9+/ZVqVKlNHz4cNWrV08/%0A/fSTzp8/rw8++ECpqamaP3++1SVmiVu3bmn79u0KCwvTzp075e/vr7Zt26pZs2bGfqPcvXu3vvnm%0AG23ZskW3bt3Sc889p7Zt28rPz8/q0rLc1KlTFRoaqg0bNuiDDz7QkSNH1LZtW0VEROjEiRNau3at%0A1SVmiwMHDmjy5MmKiIgw7naEEydO1Lp161SkSBEFBQWpXbt2KlOmjGrUqGH0rdqmTJmi/2/v7uNy%0Avvc/gL8uSR1po9xVkmmcnEZFHSIcIYqrYoWVOJu20hizZOZ2rU5Dy8xmWA5zsyN33RCttGVLelQi%0AhVg31lVL6E5KXbr5/eG365Ta3BzX9a2v1/Px6PHQ5/vt6nWV6n19v+/P55OTk4Mvv/yy1ZW9+vp6%0AvPnmmxg+fDjef/99gRIqV0BAAM6fPw8vLy/Fcm15eXnYuXMnhgwZgsDAQIETKk9VVRUOHTqE3Nzc%0ANi9Stfc7lix6BXT58mX8/PPPuH37NhobG6Grq4tRo0bB0tISAFBYWCjKha5/++03+Pj4ICcnR3GV%0As6amRnGLX2xXt1NSUnD8+HHExsbCyMgIjo6OcHBwEN2Evce5ePEiTp8+jZiYGHTq1AlSqRQzZ878%0A0xUtOrqIiAg4OTmhuroaH3/8MTIzMxUv+MS6ZBnwcIWKiIgIhIeHo6SkBHZ2dnB1dVX8bhMLExMT%0ATJs2DUuWLGmx4YjYi147Ozts37691fq8v8vNzYWPj0+7X7P1WcnlcoSEhODo0aOoqqoCAMXW2x9+%0A+KGipUuMPD09ce3aNYwYMaLN59nel95k0dsOLVu2TNSTuX6XmZkJmUwGDQ0N9O/fX7TreJqYmKBn%0Az54YO3bsC7dk2aMuX76MkydPIiwsDF26dFH0sK9evfqFnfQkFnK5HLGxsQgPD0dycjJMTEzg4uIC%0AqVTaZjuTGCQmJuLIkSP48ccfMWTIEDg5OcHe3h4TJkwQddFrYWHx2Lkm5ubmom3jae7u3buQy+XQ%0A1dWFRCLBgwcP2n1f62gx75AAABxzSURBVP/CwsICMTExHXY3Tfb0CqShoQEHDx5EVlZWizU8b926%0AhevXrwuYTHWGDh2KoUOHIi8vD3V1dS2WdBITZ2dnxfP6fcLHi0QmkyEqKgrHjx9HcXExJkyYgE2b%0ANmHcuHGorq6Gv78//Pz82lz2qSPr6LcBn8aaNWsQExMDiUQCqVSK5cuXi7aftTkbGxvY2NigvLwc%0AkZGR+O677xRtWsnJydDT00PnzuL7M6upqYm7d+/ipZdeavN4eXm5qCeyrVy5EoGBgejUqVOLr0F2%0AdjaWL18u6talvn37dug5KLzSK5D169fjxx9/hKWlJWJiYjBt2jRcvXoVXbp0wapVqzB8+HChIz53%0AjY2N+Pbbb5Gfnw97e3v8/e9/h5eXl2L9xsGDB+Obb77psK8gn0ZFRQVOnTqFuro6TJw4UbRXhGbN%0AmoWsrCyYmZnB2dkZDg4OrbZkrq2tVfR2i0lHvw34NObPnw8XFxdMmTJFtP3pT+rixYs4fPgwTp06%0ABU1NTTg6OuLDDz8UOtZztXjxYpibm2PBggVtHg8JCcEvv/wi2qW73NzcoKmpiS+++ALdunVDU1MT%0Avv76a2zfvh1ubm6i+3439/PPP+PkyZPw9PREv379Wl2oau8//yx6BWJjY4MjR46gb9++iuWMmpqa%0AEBwcjH79+uGNN94QOuJzFxwcjIiICIwYMQJpaWmQSqUoKirCypUrFevzqqmpYePGjUJHfa5u376N%0ANWvWID8/H1KpFG5ubnB2dlbcAquoqMCuXbtEufve1q1b4ezs/NiiPiUlRXTbT3f024D0v6mpqUF0%0AdDSOHj2KgwcPCh3nucrKyoKHhwc8PDwwd+5cxZrTMpkM+/btw6FDh3DgwAGYmpoKnFQ5Hjx4gLVr%0A1yIrKwsfffQRNm/ejLKyMgQFBcHKykroeEplaWmJ+/fvo7Gxsc3j7X2yKotegVhZWSE1NRVAyzX/%0AKisrIZVK2/1Wfs9i8uTJ2Lp1K0xMTJCeno65c+ciPj5eMXGtrKwMUqkUZ8+eFTjp8/XBBx+gtLQU%0AkydPRlRUFLS0tGBpaQkfHx8AwO7du3HmzBns2bNH2KBKkpubi9jY2BbbdTo4OIhykmZz9vb2OHz4%0AsGj7WenFdvbsWaxfvx6FhYXQ1NREY2Mj5HI5jIyMsH79+hdibeZdu3YhJCQE48aNw2effSbaJdqa%0AS0lJ+dPj7f3iBYtegbi7u8Pa2hpeXl6YPXs2Xn/9dbi7uyM7Oxtz585FWlqa0BGfu+aTHxoaGmBm%0AZoasrKwW5zTfrEIsbGxsEB4ejl69ekEmk8HOzg6pqamKYkgul8PGxuaxv0w6opiYGPj6+mLw4MGK%0A2e15eXn49ddfsXv3blG28fyuo98GJHqcpqYmXL58GQUFBQCAgQMHiraXOywsrM3xM2fO4OLFi1i8%0AeLFiHfKOuobti4BFr0AyMzOxbNkyREZGIikpCUuXLkWXLl1QV1cHd3d3fPTRR0JHfO4eLWjbKnDF%0AWPQ+Oot56NChyMzMbHGOGJ83AEybNg3e3t6QSqUtxg8fPizK277NdfTbgET0X7a2tn96XCKRKCZj%0Ax8fHqyiV6nl4ePzphPO9e/eqMM3TE9+00g5i6NChiIuLAwBMmjQJkZGRyM7OhoGBgSh7O4GHVwVu%0A3Lih2Kf90fd/HxObR5/Ti7QrWWFhIRwcHFqNz5gxAxs2bBAgkeps27ZN6AhE9Jz88MMPAB7+TuvS%0ApYuij7mkpAR79+5FbW0tbG1tMWbMGCFjKt2j9UlDQwNkMhkuXryIuXPnCpTqybHoFcioUaNgbW2t%0AeDM2NoaxsbHQsZRKLpfD3t6+RRE4depUAC1fJYtNQ0MDDh06pHjej77/+5gY6evrIzMzs9UvyitX%0ArkBXV1egVKrRvLetvLwcPXr0EDANEf2v0tLS4OnpiYCAAEyfPh1yuRzz5s3DgwcPMHjwYCxatAgh%0AISGYMGGC0FGV5oMPPmhzPDExEVFRUSpO8/TY3iCQc+fO4fz580hLS0NGRgZ0dHQwevRoWFtbY9So%0AUaLcretJ16gV2w5dj7st9rvfrySIyYEDB7BlyxY4OjoqXtTl5eUhKioKCxYswDvvvCNwQuWprq7G%0Ahg0bEBUVhfr6emRlZaGiogIrVqxAUFCQKH/GicRs/vz5sLa2hre3NwAgOjoaq1evxunTp6Grq4sT%0AJ07g4MGD2L9/v8BJVa+xsRGWlpZIT08XOsqfYtHbDtTX1+PKlStITU1FeHg48vLycOXKFaFjqUxx%0AcbHoth5+0TX/nsbFxeHo0aMoLCyEXC6HoaEhnJyc4OjoKHBK5VqxYgVu3bqFd999F2+99RYuXbqE%0A6upqrF27VrFEHxF1HMOHD0diYqJilQY/Pz/U1tbiiy++APBwzfExY8bg/PnzQsZUqvz8/FZjtbW1%0Ait0YExISVB/qKbC9QUB1dXXIyMhQXPHNysqCnp4e5syZI3Q0lZo6daooJ3G9yJp/TydPnozJkycL%0AnEj1EhIScOrUKejo6CjadrS0tLBu3TpMmTJF4HRE9LSamppabDSTlpaGt956S/G+hobGH05cFQt7%0Ae3tFOyLw39ZEbW1trF+/XthwT4BFr0Bmz56NW7duYfDgwTAzM4OnpyeGDRvWobf3e1a82SA+/J4+%0A/GPQ1hq9DQ0NbW5LTETtW58+fZCbm4tXX30V2dnZKC4uhrW1teL4jRs3RN+739bKFBoaGtDR0ekQ%0Ak7Tbf0KRUlNTw4MHD/DgwQPFK0M1NTWBUxE9H2KckPi0LCwssHHjRtTW1irGioqKsGrVqna/gDsR%0Atebg4AA/Pz/s2rULvr6+MDc3V8xVqK6uRnBwMGxsbAROqVy+vr74+eef0a1bNxgYGMDAwAA9e/bs%0AEAUvwJ5eQcnlcmRkZCA1NVXR3jBgwACMGDECK1asEDqeyqSlpcHS0lLoGPQcDRkyBGZmZo89T8zr%0A9BYVFcHHxwe5ubmor6+HlpYWampqYG5ujpCQEPaxE3Uw9fX1CAoKQlJSEl555RWsWbNG8XP88ccf%0AIykpCfv27VMsZyZGX331FeLi4pCbm4sxY8bA0dEREydOhIaGhtDRngiL3nagsbERly9fRmpqKg4f%0APowbN26IfuH6+Ph4TJw4EcDDjToiIyNhZGQEd3f3DvOKkf6YqakpFi5c+NjzFi1apII0wsrMzIRM%0AJoOGhgb69++PQYMG4datW6L+w0j0oikpKYGOjg7U1dWFjqISMpkMcXFxiIuLQ05ODiZNmgSpVIrR%0Ao0cLHe1PsegVSEJCAi5cuID09HRkZWWhV69eGDlypOKtV69eQkdUmuDgYMTGxiI2NhY3b96Eg4MD%0ApkyZghs3bsDc3PyFusotVmLdYe5J1NTUYMOGDTh9+jQAwNHREcuXL1e8mDt06BA2bdqE1NRUIWMS%0AEf3P5HI5jhw5gpCQENy7dw8GBgZ4++232+2EfE5kE8j69esxatQozJw5Exs2bIC+vr7QkVQmMjIS%0ABw4cAAAcO3YM5ubmCAoKQmlpKV5//XUWvSLwIr+W/uKLL5Ceno4VK1ZALpcjNDQUWlpacHR0xKpV%0Aq3Dt2rU/XOCdiKgjSE5OxvHjxxEbGwstLS3MmTMHzs7OuHPnDoKCgpCbm4tVq1YJHbMVFr0CSUhI%0AQHZ2NkxMTAA87P+Li4tD//79n3gzg47q3r176N+/PwDg7NmzmDZtGgBAV1cXFRUVQkaj58TKykro%0ACIKJi4vDzp07FRNcTE1NMW/ePOzatQu2trb4/PPPRb8bHRGJ04YNGxAdHY2qqipMnjwZW7ZsgbW1%0AtWLy8quvvopvvvkG06ZNY9FL/7V7927s2LEDycnJqKiowKxZs2BsbIySkhLk5OSIeqcqQ0NDJCcn%0Ao2vXrrh06RI2b94M4GHvI4sBcdi1a5fQEQRz586dFluKm5iY4P79+9ixYwfGjBkjYDIiov/N1atX%0AsWzZMtjZ2Sk26XhU79698fbbb6s42ZNhT69AbG1tsXXrVpiammL37t2IiYlBWFgYioqK8M9//hNx%0AcXFCR1SahIQEvP/++5DL5Vi4cCEWLVqEyspK2Nvbw8fHB3PnzhU6ItEza6uf+UXucSaijs/W1lax%0AEcWfLUnZ1jq+7Qmv9AqkvLwcpqamAIDExERMnToVAGBgYIA7d+4IGU3p/vGPfyA1NRV1dXWKzThe%0AfvllbNu2Debm5gKnIyIiouaa331uampCYGAgVq9eLWCiZ8OiVyC9e/dGTk4ONDU1kZKSoti+Lz8/%0AH9ra2sKGU4E7d+7gxIkTKCkpUfT9cKkyEoOGhgYcOnSoxWS+tsZmz54tRDwioqf26GoMn376abtd%0AoeHPsL1BIMeOHcMnn3yCpqYmODo6wt/fH1VVVXB1dYW9vT2WLFkidESliY+Px9KlSzFixAicP38e%0AmZmZKC4uxvTp0+Hv76+Y2EbUET3JRFSJRNLubwMSEf2RjtqyxaJXQCUlJbh3755i0ktTUxNOnjwp%0A+qJPKpViyZIlmDRpEoYNG4ZLly4BeLgESkBAAE6cOCFwQiIiIvojHbXo5f1kgXz55Zfo06dPi1ne%0AEokElpaWWLBggYDJlE8mkymuhjVviLeyskJhYaFQsYiIiEjE2NMrkBMnTqCoqAgBAQFQU1MDAERF%0ARSEgIACjRo0SOJ1y6evr49q1axgyZEiL8cTERC5ZRkRE1M6EhYW1eL+teQpA+5+rwPYGgdy9exdL%0AlixBU1MT/P39ERwcjOTkZKxatQpOTk5Cx1Oq/fv3Y9u2bXBxccG///1v+Pr64tq1azh58iT8/Pzg%0A7u4udEQiIiL6f2KZq8CiV0ANDQ0IDAzEf/7zH1haWiI4OBh9+vQROpZKxMbG4ujRoygoKICmpiYM%0ADQ0xZ84cjB49WuhoREREJEIselUoMTGxzfGwsDBcv34dq1atUizbZWNjo8poRERERKLGoleFTExM%0Anug8iUSCq1evKjmNaq1cufKJzw0KClJiEiIiInoRcSKbCmVnZwsdQTB1dXWKfzc2NuLMmTPo168f%0AXnnlFTQ2NiI3NxclJSWwt7cXMCURERGJFa/0qlB+fv4TnSeRSDBgwADlhhGQv78/TE1N8frrr7cY%0AP3DgAHJycrBu3TqBkhEREZFYsehVIRMTE0gkklZLfDxKjO0NzVlZWeHcuXPo3LnljQa5XI7Ro0cj%0ALS1NoGREREQkVmxvUKH2vpSHqmhra+Onn35qtQTKuXPnoK2tLVAqIiIiEjMWvSpkYGDQ4v36+nqk%0Ap6ejqKgIEokE/fv3h4WFRYtdysTI29sb7777Lv72t7+hX79+aGhoQHFxMa5evYpVq1YJHY+IiIhE%0AiO0NAsnOzoaXlxdu376t2IWstLQUhoaG2LNnD/T09AROqFx5eXmIj49HSUkJ5HI5evfujXHjxmHY%0AsGFCRyMiIiIRYtErEA8PDwwZMgRLly5F165dAQCVlZUIDg7GnTt38PXXXwucUDXKy8vRo0cPoWMQ%0AERGRyHUSOsCLKisrC76+voqCFwBefvllrFy5EhcuXBAwmfJVV1dj7dq1MDc3x9ixYwEAFRUV8PLy%0AQllZmcDpiIiISIxY9Aqke/fuKC0tbTVeVVWFLl26CJBIdfz9/SGTyRAaGqrYgU5dXR3dunVDQECA%0AwOmIiIhIjDiRTSATJ06Ej48PvLy8MHDgQAAP+1x37typuPopVgkJCTh16hR0dHQUk/a0tLSwbt06%0ATJkyReB0REREJEYselWstrYWmpqa8PPzQ0hICNasWYOqqioADwu/6dOn48MPPxQ4pXJJJBJ069at%0A1XhDQ0OLnduIiIiInhdOZFOxESNGYPr06XB1dcVrr70GALh79y7kcjl0dXVFv1wZACxcuBAGBgbw%0A9fXFyJEjkZGRgaKiIgQGBqKxsRHbt28XOiIRERGJDIteFYuMjERkZCSSk5MxaNAguLq6wtHRES+9%0A9JLQ0VTmt99+g4+PD3JyclBfXw8tLS3U1NTA3NwcISEhol+ujYiIiFSPRa9Abt68iYiICERERKC4%0AuBiTJk2Ci4sLrK2thY6mMpmZmZDJZNDQ0ED//v0xaNAgoSMRERGRSLHobQcuXLiA8PBwfP/999DW%0A1oaLiwu8vb2FjqVU586dQ58+fRST+NLS0lBbWwsbGxuBkxEREZEYccmydsDCwgL+/v7Yvn07dHR0%0AsGXLFqEjKdW+ffuwePFilJSUKMYqKyvxwQcfYP/+/QImIyIiIrHilV6BlZSUICIiAuHh4SgpKYGd%0AnR1cXV1haWkpdDSlsbW1xbZt22BiYtJi/Pr161i4cCHi4+MFSkZERERixSXLBCCXyxEbG4vw8HAk%0AJyfDxMQE8+fPh1QqbXMpL7EpLy9XtDU0169fP+7IRkRERErBolfF1qxZg5iYGEgkEkilUixfvrzV%0AFU+xGz58OEJCQvDuu+9CW1sbAHDnzh18/vnnMDMzEzgdERERiRHbG1Rs/vz5cHFxwZQpU0S/3fAf%0AkclkWLx4Ma5fv45u3bqhsbER1dXVGDJkCLZv347evXsLHZGIiIhEhkUvCebq1asoKChAp06dYGho%0A+MJd8SYiIiLVYdFLKuft7c1d14iIiEiluGQZqdxvv/2GrKwsoWMQERHRC4QT2Ujlxo0bh/feew/D%0Ahg2Dvr4+Ondu+d9w2bJlAiUjIiIisWLRSyqXkZEBAwMDlJaWorS0tMUxiUQiUCoiIiISM/b0EhER%0AEZHosaeXBHHz5k2EhoYiMDBQMXbp0iUBExEREZGYsegllYuPj4ednR0SExNx8OBBAEBxcTHefPNN%0AREdHC5yOiIiIxIhFL6nc559/jpCQEOzZs0fRw6unp4evvvoKX3/9tcDpiIiISIxY9JLKyWQy2Nra%0AAmg5cc3KygqFhYVCxSIiIiIRY9FLKqevr49r1661Gk9MTISurq4AiYiIiEjsuGQZqZybmxsWLFgA%0AFxcXNDQ0YM+ePcjOzsapU6fg5+cndDwiIiISIS5ZRoKIi4vDkSNHUFBQAE1NTRgaGmLOnDkYPXq0%0A0NGIiIhIhFj0kspERES0Od7U1NSit9fZ2VlVkYiIiOgFwaKXVMbExAS6urowNjYG8LDYfZREIsHe%0AvXtVHY2IiIhEjkUvqcyePXtw4sQJlJeXY+rUqZBKpTAxMRE6FhEREb0AWPSSyhUUFOD48eOIjo6G%0AmpoapFIppk+fDn19faGjERERkUix6CVBXblyBSdOnEBsbCz69OkDR0dHzJ49W+hYREREJDIseklw%0ABQUFiImJQVhYGNTV1RETEyN0JCIiIhIZFr0kiLKyMpw8eRKRkZEoLCyEvb09nJycYGZmJnQ0IiIi%0AEiEWvaQy9+/fx+nTpxEVFYW0tDSMHTsWjo6OGD9+PNTV1YWOR0RERCLGopdUxsLCAlpaWhg3bhxs%0AbW3x8ssvt3melZWVipMRERGR2LHoJZWxtbV97DkSiQTx8fEqSENEREQvEha9RERERCR6nYQOQERE%0ARESkbCx6iYiIiEj0WPQSERERkeix6CUiIiIi0essdAAioo5q9erViIyMVLwvl8vRuXNndOr03+sJ%0AmZmZSvv8TU1NOHDgAD777DNMnDgRwcHBLY7X1NTg008/RWJiIiorK/Hqq6/ivffew5gxY/70ca9e%0AvYrQ0FCkpKSgsrIS2traMDU1hYeHB8aOHau050NEpEy80ktE9IwCAgKQmZmpeAMeFsKPjilDbW0t%0A5s2bh9jYWPTt27fNc9avX48LFy4gNDQUSUlJcHR0hLe3N/Ly8v7wcWNjY+Hq6go9PT0cPnwYGRkZ%0AOHbsGIYNGwYvLy8cOHBAWU+JiEipWPQSESlZU1MTvvvuO0ilUpibm8PGxgaffPIJamtrAQBJSUn4%0A61//ih9//BEzZszAsGHDMGHCBMTExPzhY9bU1GD8+PH49ttv0b1791bHy8rKEB0djcWLF2PgwIHQ%0A0NCAu7s7BgwYgIMHD7b5mPfu3cPq1avh6uoKX19f9O3bFxKJBH369MGiRYvw0Ucfobq6WnH+mTNn%0A4OLiAjMzM4wcORJeXl6QyWSK42+88QY++eQTeHp6wtzcHBUVFZDJZPD29sbIkSNhYWGBGTNm4Icf%0AfnjWLy0R0RNj0UtEpGRHjhzBxo0bsWLFCqSlpSE0NBQ//PADAgMDW5y3Y8cObN68GSkpKXBxccHS%0ApUtbFJHN6ejowNPTExKJpM3jWVlZqK+vh5mZWYvxoUOHIiMjo82P+emnn1BZWQlPT882j8+dOxfv%0AvPMOAODmzZvw8fHBtGnTkJ6eju+//x7379+Hn59fi485deoUZs6cifT0dHTv3h1r166Frq4uEhIS%0AkJKSAg8PD/j6+qKqqqrNz0lE9Lyw6CUiUrL9+/fDyckJNjY26Ny5M0xMTODh4YGoqCjU19crzps3%0Abx4GDBgATU1NvPPOO+jatSvi4uKe6XOWlZUBQKurwD169EBpaWmbH/Prr7+ia9euMDAweOzj9+3b%0AF2fPnoWHhwfU1NTQvXt3TJkyBZmZmWi+51Hfvn3h4OCg6HOurKxE586doaGhAXV1dcycORPnz5+H%0Atrb2Mz1PIqInxYlsRERKVlBQgFmzZrUYMzY2Rm1tLW7fvq0YGzRokOLf6urq0NPTQ3FxscpySiQS%0AqKurP/H5x48fR1hYGIqKilBfX4/GxkbU19ejoaEBnTs//PNiaGjY4mPef/99+Pn5IT4+HiNHjsT4%0A8eMxdepUdOnS5bk+FyKiR/FKLxGRksnl8lZjv18Nbd6e0NDQ0Oqc5itBPI2ePXsCACoqKlqMl5eX%0AK449auDAgaisrERBQcFjH//YsWMICgqCp6cnzp07h8zMTKxZs6bVeY8W0WPHjkVCQgL+9a9/oWfP%0Anti0aRNmzJjRoleYiEgZWPQSESmZkZERrl271mLs+vXr0NLSQq9evRRj+fn5in8/ePAAxcXF0NPT%0Ae6bP+dprr0FdXR0XL15sMZ6eng4LC4s2P2bs2LHQ0dHB5s2b2zy+d+9ezJs3D42NjTh//jyMjY3h%0A7OwMTU1NAPjDXuHmysrKoKGhgXHjxmHlypWIjo6GTCZDcnLyUz5DIqKnw6KXiEjJ3njjDURGRiIp%0AKQkNDQ3IysrCvn374OrqCjU1NcV5+/btQ0FBAerq6rBjxw7U1dXBzs7umT5n9+7dMWPGDGzduhX5%0A+fm4f/8+du7ciZs3b8LNza3Nj/nLX/6CTz/9FKdPn8bSpUtRUFCApqYm3Lp1C19++SU2bdqEWbNm%0AoVOnTjAyMkJxcTFkMhnu3buHvXv3Kor2P2rJuHfvHiZNmoQ9e/agtrYWjY2NyMjIQENDAwYMGPBM%0Az5OI6Emxp5eISMnmzp2L+/fvIyAgAMXFxejduzfc3Nzw9ttvtzjP3d0dS5cuxS+//IJevXph69at%0A0NfXb/Mxjx07hnXr1gF4eFX44sWL+P777wEA3377LYYPH47Vq1dj48aNcHNzQ3V1NYYMGYLQ0NBW%0AfbbNjR8/HkeOHMHOnTvh5uaGyspK9OjRAxYWFjhw4ACGDRsGAHBzc8OlS5fg6OiIrl27wsXFBdu2%0AbcO8efPg5OSEsLCwVo/drVs3bN++HZ999hm2bNkCiUQCIyMjbNq0CcbGxs/0tSUielKSpubTbImI%0ASOWSkpLw5ptvIjY2FkZGRkLHISISJbY3EBEREZHoseglIiIiItFjewMRERERiR6v9BIRERGR6LHo%0AJSIiIiLRY9FLRERERKLHopeIiIiIRI9FLxERERGJHoteIiIiIhI9Fr1EREREJHoseomIiIhI9Fj0%0AEhEREZHo/R/wYK4188MEZ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2619174936"/>
              </p:ext>
            </p:extLst>
          </p:nvPr>
        </p:nvGraphicFramePr>
        <p:xfrm>
          <a:off x="460374" y="2362200"/>
          <a:ext cx="12138026" cy="6553200"/>
        </p:xfrm>
        <a:graphic>
          <a:graphicData uri="http://schemas.openxmlformats.org/drawingml/2006/table">
            <a:tbl>
              <a:tblPr firstRow="1" bandRow="1">
                <a:tableStyleId>{5940675A-B579-460E-94D1-54222C63F5DA}</a:tableStyleId>
              </a:tblPr>
              <a:tblGrid>
                <a:gridCol w="7413626"/>
                <a:gridCol w="4724400"/>
              </a:tblGrid>
              <a:tr h="6553200">
                <a:tc>
                  <a:txBody>
                    <a:bodyPr/>
                    <a:lstStyle/>
                    <a:p>
                      <a:endParaRPr lang="en-US" dirty="0"/>
                    </a:p>
                  </a:txBody>
                  <a:tcPr/>
                </a:tc>
                <a:tc>
                  <a:txBody>
                    <a:bodyPr/>
                    <a:lstStyle/>
                    <a:p>
                      <a:endParaRPr lang="en-US" sz="1800" b="1" dirty="0" smtClean="0"/>
                    </a:p>
                    <a:p>
                      <a:pPr marL="285750" indent="-285750" algn="l">
                        <a:buFont typeface="Arial" pitchFamily="34" charset="0"/>
                        <a:buChar char="•"/>
                      </a:pPr>
                      <a:r>
                        <a:rPr lang="en-US" sz="1800" b="1" dirty="0" smtClean="0"/>
                        <a:t>Volkswagen </a:t>
                      </a:r>
                      <a:r>
                        <a:rPr lang="en-US" sz="1800" b="0" dirty="0" smtClean="0"/>
                        <a:t>is highly sold in all the categories.</a:t>
                      </a:r>
                    </a:p>
                    <a:p>
                      <a:pPr marL="285750" indent="-285750">
                        <a:buFont typeface="Arial" pitchFamily="34" charset="0"/>
                        <a:buChar char="•"/>
                      </a:pPr>
                      <a:endParaRPr lang="en-US" sz="1800" b="1" dirty="0" smtClean="0"/>
                    </a:p>
                    <a:p>
                      <a:pPr marL="285750" indent="-285750" algn="l">
                        <a:buFont typeface="Arial" pitchFamily="34" charset="0"/>
                        <a:buChar char="•"/>
                      </a:pPr>
                      <a:r>
                        <a:rPr lang="en-US" sz="1800" b="1" dirty="0" smtClean="0"/>
                        <a:t>Mercedes-Benz</a:t>
                      </a:r>
                      <a:r>
                        <a:rPr lang="en-US" sz="1800" b="1" baseline="0" dirty="0" smtClean="0"/>
                        <a:t> </a:t>
                      </a:r>
                      <a:r>
                        <a:rPr lang="en-US" sz="1800" b="0" dirty="0" smtClean="0"/>
                        <a:t>is second highest sold car brand.</a:t>
                      </a:r>
                      <a:endParaRPr lang="en-US" b="0" dirty="0" smtClean="0"/>
                    </a:p>
                    <a:p>
                      <a:endParaRPr lang="en-US" dirty="0"/>
                    </a:p>
                  </a:txBody>
                  <a:tcPr/>
                </a:tc>
              </a:tr>
            </a:tbl>
          </a:graphicData>
        </a:graphic>
      </p:graphicFrame>
      <p:pic>
        <p:nvPicPr>
          <p:cNvPr id="1032" name="Picture 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2775" y="2590800"/>
            <a:ext cx="7185025"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5300" b="1" dirty="0">
                <a:solidFill>
                  <a:srgbClr val="FF0000"/>
                </a:solidFill>
              </a:rPr>
              <a:t>Which body type is mostly sold?</a:t>
            </a:r>
            <a:r>
              <a:rPr lang="en-US" b="1" dirty="0"/>
              <a:t/>
            </a:r>
            <a:br>
              <a:rPr lang="en-US" b="1" dirty="0"/>
            </a:br>
            <a:endParaRPr dirty="0"/>
          </a:p>
        </p:txBody>
      </p:sp>
      <p:graphicFrame>
        <p:nvGraphicFramePr>
          <p:cNvPr id="2" name="Table 1"/>
          <p:cNvGraphicFramePr>
            <a:graphicFrameLocks noGrp="1"/>
          </p:cNvGraphicFramePr>
          <p:nvPr>
            <p:extLst>
              <p:ext uri="{D42A27DB-BD31-4B8C-83A1-F6EECF244321}">
                <p14:modId xmlns="" xmlns:p14="http://schemas.microsoft.com/office/powerpoint/2010/main" val="3528601414"/>
              </p:ext>
            </p:extLst>
          </p:nvPr>
        </p:nvGraphicFramePr>
        <p:xfrm>
          <a:off x="787400" y="2362200"/>
          <a:ext cx="11734800" cy="7010400"/>
        </p:xfrm>
        <a:graphic>
          <a:graphicData uri="http://schemas.openxmlformats.org/drawingml/2006/table">
            <a:tbl>
              <a:tblPr firstRow="1" bandRow="1">
                <a:tableStyleId>{5940675A-B579-460E-94D1-54222C63F5DA}</a:tableStyleId>
              </a:tblPr>
              <a:tblGrid>
                <a:gridCol w="7543800"/>
                <a:gridCol w="4191000"/>
              </a:tblGrid>
              <a:tr h="7010400">
                <a:tc>
                  <a:txBody>
                    <a:bodyPr/>
                    <a:lstStyle/>
                    <a:p>
                      <a:endParaRPr lang="en-US" dirty="0"/>
                    </a:p>
                  </a:txBody>
                  <a:tcPr/>
                </a:tc>
                <a:tc>
                  <a:txBody>
                    <a:bodyPr/>
                    <a:lstStyle/>
                    <a:p>
                      <a:pPr algn="l"/>
                      <a:r>
                        <a:rPr lang="en-US" sz="1800" b="0" i="0" u="none" strike="noStrike" cap="none" spc="0" baseline="0" dirty="0" smtClean="0">
                          <a:ln>
                            <a:noFill/>
                          </a:ln>
                          <a:solidFill>
                            <a:schemeClr val="tx1"/>
                          </a:solidFill>
                          <a:effectLst/>
                          <a:uFillTx/>
                          <a:latin typeface="+mn-lt"/>
                          <a:ea typeface="+mn-ea"/>
                          <a:cs typeface="+mn-cs"/>
                          <a:sym typeface="Palatino"/>
                        </a:rPr>
                        <a:t>We can say most sold car is body type "</a:t>
                      </a:r>
                      <a:r>
                        <a:rPr lang="en-US" sz="1800" b="1" i="0" u="none" strike="noStrike" cap="none" spc="0" baseline="0" dirty="0" smtClean="0">
                          <a:ln>
                            <a:noFill/>
                          </a:ln>
                          <a:solidFill>
                            <a:schemeClr val="tx1"/>
                          </a:solidFill>
                          <a:effectLst/>
                          <a:uFillTx/>
                          <a:latin typeface="+mn-lt"/>
                          <a:ea typeface="+mn-ea"/>
                          <a:cs typeface="+mn-cs"/>
                          <a:sym typeface="Palatino"/>
                        </a:rPr>
                        <a:t>Sedan</a:t>
                      </a:r>
                      <a:r>
                        <a:rPr lang="en-US" sz="1800" b="0" i="0" u="none" strike="noStrike" cap="none" spc="0" baseline="0" dirty="0" smtClean="0">
                          <a:ln>
                            <a:noFill/>
                          </a:ln>
                          <a:solidFill>
                            <a:schemeClr val="tx1"/>
                          </a:solidFill>
                          <a:effectLst/>
                          <a:uFillTx/>
                          <a:latin typeface="+mn-lt"/>
                          <a:ea typeface="+mn-ea"/>
                          <a:cs typeface="+mn-cs"/>
                          <a:sym typeface="Palatino"/>
                        </a:rPr>
                        <a:t>". It is very </a:t>
                      </a:r>
                      <a:r>
                        <a:rPr lang="en-US" sz="1800" b="0" i="0" u="none" strike="noStrike" cap="none" spc="0" baseline="0" dirty="0" smtClean="0">
                          <a:ln>
                            <a:noFill/>
                          </a:ln>
                          <a:solidFill>
                            <a:schemeClr val="tx1"/>
                          </a:solidFill>
                          <a:effectLst/>
                          <a:uFillTx/>
                          <a:latin typeface="+mn-lt"/>
                          <a:ea typeface="+mn-ea"/>
                          <a:cs typeface="+mn-cs"/>
                          <a:sym typeface="Palatino"/>
                        </a:rPr>
                        <a:t>comfortable </a:t>
                      </a:r>
                      <a:r>
                        <a:rPr lang="en-US" sz="1800" b="0" i="0" u="none" strike="noStrike" cap="none" spc="0" baseline="0" dirty="0" smtClean="0">
                          <a:ln>
                            <a:noFill/>
                          </a:ln>
                          <a:solidFill>
                            <a:schemeClr val="tx1"/>
                          </a:solidFill>
                          <a:effectLst/>
                          <a:uFillTx/>
                          <a:latin typeface="+mn-lt"/>
                          <a:ea typeface="+mn-ea"/>
                          <a:cs typeface="+mn-cs"/>
                          <a:sym typeface="Palatino"/>
                        </a:rPr>
                        <a:t>for small family and within low budget. So it is most preferable car by the people.</a:t>
                      </a:r>
                      <a:endParaRPr lang="en-US" sz="1800" b="0" dirty="0"/>
                    </a:p>
                  </a:txBody>
                  <a:tcPr/>
                </a:tc>
              </a:tr>
            </a:tbl>
          </a:graphicData>
        </a:graphic>
      </p:graphicFrame>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16000" y="2590800"/>
            <a:ext cx="7086600" cy="609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6000" dirty="0" smtClean="0">
                <a:solidFill>
                  <a:srgbClr val="FF0000"/>
                </a:solidFill>
              </a:rPr>
              <a:t>Percentage of Drive type Sold</a:t>
            </a:r>
            <a:endParaRPr dirty="0">
              <a:solidFill>
                <a:srgbClr val="FF0000"/>
              </a:solidFill>
            </a:endParaRPr>
          </a:p>
        </p:txBody>
      </p:sp>
      <p:graphicFrame>
        <p:nvGraphicFramePr>
          <p:cNvPr id="2" name="Table 1"/>
          <p:cNvGraphicFramePr>
            <a:graphicFrameLocks noGrp="1"/>
          </p:cNvGraphicFramePr>
          <p:nvPr>
            <p:extLst>
              <p:ext uri="{D42A27DB-BD31-4B8C-83A1-F6EECF244321}">
                <p14:modId xmlns="" xmlns:p14="http://schemas.microsoft.com/office/powerpoint/2010/main" val="3756023313"/>
              </p:ext>
            </p:extLst>
          </p:nvPr>
        </p:nvGraphicFramePr>
        <p:xfrm>
          <a:off x="558800" y="2438400"/>
          <a:ext cx="12039600" cy="6781800"/>
        </p:xfrm>
        <a:graphic>
          <a:graphicData uri="http://schemas.openxmlformats.org/drawingml/2006/table">
            <a:tbl>
              <a:tblPr firstRow="1" bandRow="1">
                <a:tableStyleId>{5940675A-B579-460E-94D1-54222C63F5DA}</a:tableStyleId>
              </a:tblPr>
              <a:tblGrid>
                <a:gridCol w="7391400"/>
                <a:gridCol w="4648200"/>
              </a:tblGrid>
              <a:tr h="6781800">
                <a:tc>
                  <a:txBody>
                    <a:bodyPr/>
                    <a:lstStyle/>
                    <a:p>
                      <a:endParaRPr lang="en-US" dirty="0"/>
                    </a:p>
                  </a:txBody>
                  <a:tcPr/>
                </a:tc>
                <a:tc>
                  <a:txBody>
                    <a:bodyPr/>
                    <a:lstStyle/>
                    <a:p>
                      <a:pPr algn="l"/>
                      <a:r>
                        <a:rPr lang="en-US" sz="1800" b="0" i="0" u="none" strike="noStrike" cap="none" spc="0" baseline="0" dirty="0" smtClean="0">
                          <a:ln>
                            <a:noFill/>
                          </a:ln>
                          <a:solidFill>
                            <a:schemeClr val="tx1"/>
                          </a:solidFill>
                          <a:effectLst/>
                          <a:uFillTx/>
                          <a:latin typeface="+mn-lt"/>
                          <a:ea typeface="+mn-ea"/>
                          <a:cs typeface="+mn-cs"/>
                          <a:sym typeface="Palatino"/>
                        </a:rPr>
                        <a:t>We can say that the most sold cars in front drive type, in terms of percentage we can say that, approx. 58% of total cars sold in front drive type, 27% in full drive type and 15% in rear drive type</a:t>
                      </a:r>
                      <a:endParaRPr lang="en-US" b="0" dirty="0"/>
                    </a:p>
                  </a:txBody>
                  <a:tcPr/>
                </a:tc>
              </a:tr>
            </a:tbl>
          </a:graphicData>
        </a:graphic>
      </p:graphicFrame>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15999" y="2686050"/>
            <a:ext cx="6261901" cy="6076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322</TotalTime>
  <Words>976</Words>
  <Application>Microsoft Office PowerPoint</Application>
  <PresentationFormat>Custom</PresentationFormat>
  <Paragraphs>118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New_Template4</vt:lpstr>
      <vt:lpstr>Slide 1</vt:lpstr>
      <vt:lpstr>Story</vt:lpstr>
      <vt:lpstr>Data in depth</vt:lpstr>
      <vt:lpstr>Data in depth</vt:lpstr>
      <vt:lpstr>Problem Statement</vt:lpstr>
      <vt:lpstr>What did you do</vt:lpstr>
      <vt:lpstr>Which brand cars are mostly sold? </vt:lpstr>
      <vt:lpstr>Which body type is mostly sold? </vt:lpstr>
      <vt:lpstr>Percentage of Drive type Sold</vt:lpstr>
      <vt:lpstr>Which body and drive type are sold most? </vt:lpstr>
      <vt:lpstr>Which price group are having more demand? </vt:lpstr>
      <vt:lpstr>How the body of the car and price related to each other</vt:lpstr>
      <vt:lpstr> Does the cars have registered </vt:lpstr>
      <vt:lpstr>   How does top 10 cars relate to registration  </vt:lpstr>
      <vt:lpstr>   How does year relate to registration of cars    </vt:lpstr>
      <vt:lpstr>   How the price and mileage related to each other?    </vt:lpstr>
      <vt:lpstr>    How does top 10 car sales relate to engine type   </vt:lpstr>
      <vt:lpstr>    What is the rate of increase in car sales over years with engine type   </vt:lpstr>
      <vt:lpstr>   How is the relationship between different variants of data         </vt:lpstr>
      <vt:lpstr>  Correlation between all the features in heat map  </vt:lpstr>
      <vt:lpstr>Hypothesis : Sales for diesel variant cars likely to increase every year?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Chaitanya Kumar Kakaraparthy</cp:lastModifiedBy>
  <cp:revision>50</cp:revision>
  <dcterms:modified xsi:type="dcterms:W3CDTF">2019-03-10T15:09:13Z</dcterms:modified>
</cp:coreProperties>
</file>