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55"/>
  </p:notesMasterIdLst>
  <p:handoutMasterIdLst>
    <p:handoutMasterId r:id="rId56"/>
  </p:handoutMasterIdLst>
  <p:sldIdLst>
    <p:sldId id="256" r:id="rId7"/>
    <p:sldId id="257" r:id="rId8"/>
    <p:sldId id="302" r:id="rId9"/>
    <p:sldId id="303" r:id="rId10"/>
    <p:sldId id="301" r:id="rId11"/>
    <p:sldId id="277" r:id="rId12"/>
    <p:sldId id="282" r:id="rId13"/>
    <p:sldId id="283" r:id="rId14"/>
    <p:sldId id="281" r:id="rId15"/>
    <p:sldId id="304" r:id="rId16"/>
    <p:sldId id="305" r:id="rId17"/>
    <p:sldId id="308" r:id="rId18"/>
    <p:sldId id="306" r:id="rId19"/>
    <p:sldId id="307" r:id="rId20"/>
    <p:sldId id="322" r:id="rId21"/>
    <p:sldId id="309" r:id="rId22"/>
    <p:sldId id="315" r:id="rId23"/>
    <p:sldId id="316" r:id="rId24"/>
    <p:sldId id="321" r:id="rId25"/>
    <p:sldId id="317" r:id="rId26"/>
    <p:sldId id="319" r:id="rId27"/>
    <p:sldId id="320" r:id="rId28"/>
    <p:sldId id="313" r:id="rId29"/>
    <p:sldId id="310" r:id="rId30"/>
    <p:sldId id="284" r:id="rId31"/>
    <p:sldId id="286" r:id="rId32"/>
    <p:sldId id="311" r:id="rId33"/>
    <p:sldId id="312" r:id="rId34"/>
    <p:sldId id="288" r:id="rId35"/>
    <p:sldId id="289" r:id="rId36"/>
    <p:sldId id="314" r:id="rId37"/>
    <p:sldId id="290" r:id="rId38"/>
    <p:sldId id="291" r:id="rId39"/>
    <p:sldId id="292" r:id="rId40"/>
    <p:sldId id="296" r:id="rId41"/>
    <p:sldId id="293" r:id="rId42"/>
    <p:sldId id="297" r:id="rId43"/>
    <p:sldId id="298" r:id="rId44"/>
    <p:sldId id="323" r:id="rId45"/>
    <p:sldId id="325" r:id="rId46"/>
    <p:sldId id="326" r:id="rId47"/>
    <p:sldId id="299" r:id="rId48"/>
    <p:sldId id="300" r:id="rId49"/>
    <p:sldId id="324" r:id="rId50"/>
    <p:sldId id="294" r:id="rId51"/>
    <p:sldId id="275" r:id="rId52"/>
    <p:sldId id="276" r:id="rId53"/>
    <p:sldId id="267" r:id="rId5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7D9A"/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/>
    <p:restoredTop sz="80988" autoAdjust="0"/>
  </p:normalViewPr>
  <p:slideViewPr>
    <p:cSldViewPr snapToGrid="0">
      <p:cViewPr>
        <p:scale>
          <a:sx n="85" d="100"/>
          <a:sy n="85" d="100"/>
        </p:scale>
        <p:origin x="1128" y="80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Destroy is available at all stages and essentially cleans up the instance.</a:t>
            </a:r>
          </a:p>
          <a:p>
            <a:endParaRPr lang="en-US" dirty="0" smtClean="0"/>
          </a:p>
          <a:p>
            <a:r>
              <a:rPr lang="en-US" dirty="0" smtClean="0"/>
              <a:t>Instructor Note:  It works as all the other commands do with regard to parameters and targeting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Destroy is available at all stages and essentially cleans up the instance.</a:t>
            </a:r>
          </a:p>
          <a:p>
            <a:endParaRPr lang="en-US" dirty="0" smtClean="0"/>
          </a:p>
          <a:p>
            <a:r>
              <a:rPr lang="en-US" dirty="0" smtClean="0"/>
              <a:t>Instructor Note:  It works as all the other commands do with regard to parameters and targeting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Cookbooks 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Resource from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'&lt;h1&gt;Welcome Home!&lt;/h1&gt;'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126941"/>
            <a:ext cx="14404273" cy="594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224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70" dirty="0" smtClean="0"/>
              <a:t>Include the Install Recipe</a:t>
            </a:r>
            <a:endParaRPr lang="en-US" sz="587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endParaRPr lang="en-US" dirty="0" smtClean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'&lt;h1&gt;Welcome Home!&lt;/h1&gt;'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119456"/>
            <a:ext cx="14404273" cy="5874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0999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527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8041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</a:t>
            </a:r>
            <a:r>
              <a:rPr lang="en-US" dirty="0" smtClean="0"/>
              <a:t>/Welcome Home/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23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configuration recipe that defines the policy:</a:t>
            </a:r>
          </a:p>
          <a:p>
            <a:pPr lvl="1" algn="l"/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file named '/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/www/html/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index.html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contains the content '&lt;h1&gt;Welcome Home!&lt;/h1&gt;'.</a:t>
            </a:r>
          </a:p>
          <a:p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file resource </a:t>
            </a:r>
            <a:r>
              <a:rPr lang="en-US" dirty="0"/>
              <a:t>from the default recipe</a:t>
            </a:r>
          </a:p>
          <a:p>
            <a:r>
              <a:rPr lang="en-US" dirty="0"/>
              <a:t>Converge and </a:t>
            </a:r>
            <a:r>
              <a:rPr lang="en-US" dirty="0" smtClean="0"/>
              <a:t>verify </a:t>
            </a:r>
            <a:r>
              <a:rPr lang="en-US" dirty="0"/>
              <a:t>the test instance to ensure there are no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909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</a:t>
            </a:r>
            <a:r>
              <a:rPr lang="en-US" dirty="0" smtClean="0"/>
              <a:t>home/chef/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configuration_spec.rb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</a:t>
            </a:r>
            <a:r>
              <a:rPr lang="en-US" dirty="0" smtClean="0"/>
              <a:t>home/chef/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configuration_spec.rb</a:t>
            </a:r>
            <a:endParaRPr lang="en-US" dirty="0"/>
          </a:p>
          <a:p>
            <a:r>
              <a:rPr lang="en-US" dirty="0"/>
              <a:t>    - update content in file /</a:t>
            </a:r>
            <a:r>
              <a:rPr lang="en-US" dirty="0" smtClean="0"/>
              <a:t>home/chef/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configuration_spec.rb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Service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6426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Configuration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'&lt;h1&gt;Welcome Home!&lt;/h1&gt;'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configuration.rb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4781862"/>
            <a:ext cx="14404273" cy="15589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56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Resource from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endParaRPr lang="en-US" dirty="0" smtClean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'&lt;h1&gt;Welcome Home!&lt;/h1&gt;'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4446" y="4736892"/>
            <a:ext cx="14404273" cy="14240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8036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Refactor a recipe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include_recipe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validate the code you refactored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Understand when to use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the Configuration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::configuration'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42" y="5308605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141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313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</a:t>
            </a:r>
            <a:r>
              <a:rPr lang="en-US" dirty="0" smtClean="0"/>
              <a:t>/Welcome Home/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51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Create a configuration recipe that defines the policy:</a:t>
            </a:r>
          </a:p>
          <a:p>
            <a:pPr lvl="1" algn="l"/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file named '/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/www/html/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index.html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contains the content '&lt;h1&gt;Welcome Home!&lt;/h1&gt;'.</a:t>
            </a:r>
          </a:p>
          <a:p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file resource </a:t>
            </a:r>
            <a:r>
              <a:rPr lang="en-US" dirty="0"/>
              <a:t>from the default recipe</a:t>
            </a:r>
          </a:p>
          <a:p>
            <a:pPr>
              <a:buFont typeface="Wingdings" charset="2"/>
              <a:buChar char="ü"/>
            </a:pPr>
            <a:r>
              <a:rPr lang="en-US" dirty="0"/>
              <a:t>Converge and </a:t>
            </a:r>
            <a:r>
              <a:rPr lang="en-US" dirty="0" smtClean="0"/>
              <a:t>verify </a:t>
            </a:r>
            <a:r>
              <a:rPr lang="en-US" dirty="0"/>
              <a:t>the test instance to ensure there are no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320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service recipe </a:t>
            </a:r>
            <a:r>
              <a:rPr lang="en-US" dirty="0"/>
              <a:t>that defines the policy:</a:t>
            </a:r>
          </a:p>
          <a:p>
            <a:pPr lvl="1" algn="l"/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service named '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httpd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is started and enabled.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r>
              <a:rPr lang="en-US" dirty="0"/>
              <a:t>Remove the </a:t>
            </a:r>
            <a:r>
              <a:rPr lang="en-US" dirty="0" smtClean="0"/>
              <a:t>service resource </a:t>
            </a:r>
            <a:r>
              <a:rPr lang="en-US" dirty="0"/>
              <a:t>from the default recipe</a:t>
            </a:r>
          </a:p>
          <a:p>
            <a:r>
              <a:rPr lang="en-US" dirty="0"/>
              <a:t>Converge and verify the test instance to ensure there are no failures</a:t>
            </a:r>
          </a:p>
        </p:txBody>
      </p:sp>
    </p:spTree>
    <p:extLst>
      <p:ext uri="{BB962C8B-B14F-4D97-AF65-F5344CB8AC3E}">
        <p14:creationId xmlns:p14="http://schemas.microsoft.com/office/powerpoint/2010/main" val="128934880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 from none to 1f669c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service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Service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7595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Services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service.rb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16086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29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Resource from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::configuration'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6325849"/>
            <a:ext cx="14404273" cy="16339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21621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Resource from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::configuration'</a:t>
            </a:r>
            <a:endParaRPr lang="en-US" dirty="0"/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9359" y="5786203"/>
            <a:ext cx="14404273" cy="643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73369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559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Cookbook Recipes</a:t>
            </a:r>
            <a:endParaRPr lang="en-US" dirty="0"/>
          </a:p>
        </p:txBody>
      </p:sp>
      <p:sp>
        <p:nvSpPr>
          <p:cNvPr id="10" name="Right Bracket 9"/>
          <p:cNvSpPr/>
          <p:nvPr/>
        </p:nvSpPr>
        <p:spPr>
          <a:xfrm flipH="1">
            <a:off x="4632701" y="4591037"/>
            <a:ext cx="318821" cy="3332347"/>
          </a:xfrm>
          <a:prstGeom prst="rightBracke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549285" y="3147331"/>
            <a:ext cx="5152082" cy="4911788"/>
            <a:chOff x="1682671" y="3147332"/>
            <a:chExt cx="5152082" cy="491178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1682671" y="3147332"/>
              <a:ext cx="5152082" cy="4911788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/>
              <a:r>
                <a:rPr lang="en-US" sz="4000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httpd</a:t>
              </a:r>
              <a:endParaRPr lang="en-US" sz="4400" b="1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ound Diagonal Corner Rectangle 5"/>
            <p:cNvSpPr/>
            <p:nvPr/>
          </p:nvSpPr>
          <p:spPr bwMode="auto">
            <a:xfrm>
              <a:off x="4185335" y="4591198"/>
              <a:ext cx="2478934" cy="919880"/>
            </a:xfrm>
            <a:prstGeom prst="round2DiagRect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  <a:headEnd type="none" w="med" len="med"/>
              <a:tailEnd type="none" w="med" len="med"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2400" dirty="0" smtClean="0">
                  <a:solidFill>
                    <a:schemeClr val="bg1"/>
                  </a:solidFill>
                </a:rPr>
                <a:t>install</a:t>
              </a:r>
            </a:p>
          </p:txBody>
        </p:sp>
        <p:sp>
          <p:nvSpPr>
            <p:cNvPr id="7" name="Round Diagonal Corner Rectangle 6"/>
            <p:cNvSpPr/>
            <p:nvPr/>
          </p:nvSpPr>
          <p:spPr bwMode="auto">
            <a:xfrm>
              <a:off x="4185334" y="5714406"/>
              <a:ext cx="2478935" cy="919880"/>
            </a:xfrm>
            <a:prstGeom prst="round2DiagRect">
              <a:avLst/>
            </a:prstGeom>
            <a:solidFill>
              <a:schemeClr val="accent5"/>
            </a:solidFill>
            <a:ln w="76200"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2400" dirty="0" smtClean="0">
                  <a:solidFill>
                    <a:schemeClr val="bg1"/>
                  </a:solidFill>
                </a:rPr>
                <a:t>configuration</a:t>
              </a:r>
            </a:p>
          </p:txBody>
        </p:sp>
        <p:sp>
          <p:nvSpPr>
            <p:cNvPr id="8" name="Round Diagonal Corner Rectangle 7"/>
            <p:cNvSpPr/>
            <p:nvPr/>
          </p:nvSpPr>
          <p:spPr bwMode="auto">
            <a:xfrm>
              <a:off x="4185335" y="6837614"/>
              <a:ext cx="2478934" cy="919880"/>
            </a:xfrm>
            <a:prstGeom prst="round2DiagRect">
              <a:avLst/>
            </a:prstGeom>
            <a:solidFill>
              <a:srgbClr val="C97D9A"/>
            </a:solidFill>
            <a:ln w="76200">
              <a:solidFill>
                <a:srgbClr val="C97D9A"/>
              </a:solidFill>
              <a:headEnd type="none" w="med" len="med"/>
              <a:tailEnd type="none" w="med" len="med"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</a:p>
          </p:txBody>
        </p:sp>
        <p:cxnSp>
          <p:nvCxnSpPr>
            <p:cNvPr id="14" name="Straight Connector 13"/>
            <p:cNvCxnSpPr>
              <a:stCxn id="4" idx="1"/>
            </p:cNvCxnSpPr>
            <p:nvPr/>
          </p:nvCxnSpPr>
          <p:spPr>
            <a:xfrm>
              <a:off x="2674600" y="4852816"/>
              <a:ext cx="15825" cy="138159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0" idx="2"/>
            </p:cNvCxnSpPr>
            <p:nvPr/>
          </p:nvCxnSpPr>
          <p:spPr>
            <a:xfrm>
              <a:off x="2690425" y="6234406"/>
              <a:ext cx="1075662" cy="22806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 Diagonal Corner Rectangle 3"/>
            <p:cNvSpPr/>
            <p:nvPr/>
          </p:nvSpPr>
          <p:spPr bwMode="auto">
            <a:xfrm>
              <a:off x="1814588" y="3271838"/>
              <a:ext cx="1720024" cy="1580978"/>
            </a:xfrm>
            <a:prstGeom prst="round2Diag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  <a:headEnd type="none" w="med" len="med"/>
              <a:tailEnd type="none" w="med" len="med"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2400" dirty="0" smtClean="0">
                  <a:solidFill>
                    <a:schemeClr val="bg1"/>
                  </a:solidFill>
                </a:rPr>
                <a:t>default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993001" y="3992813"/>
              <a:ext cx="6974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93001" y="4269200"/>
              <a:ext cx="697424" cy="0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93001" y="4517172"/>
              <a:ext cx="697424" cy="0"/>
            </a:xfrm>
            <a:prstGeom prst="line">
              <a:avLst/>
            </a:prstGeom>
            <a:ln w="152400">
              <a:solidFill>
                <a:srgbClr val="C97D9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 bwMode="auto">
          <a:xfrm>
            <a:off x="8579014" y="3147331"/>
            <a:ext cx="5152082" cy="491178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</a:rPr>
              <a:t>wordpress</a:t>
            </a:r>
            <a:endParaRPr lang="en-US" sz="4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Round Diagonal Corner Rectangle 60"/>
          <p:cNvSpPr/>
          <p:nvPr/>
        </p:nvSpPr>
        <p:spPr bwMode="auto">
          <a:xfrm>
            <a:off x="8832188" y="3271837"/>
            <a:ext cx="1720024" cy="1580978"/>
          </a:xfrm>
          <a:prstGeom prst="round2Diag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smtClean="0">
                <a:solidFill>
                  <a:schemeClr val="bg1"/>
                </a:solidFill>
              </a:rPr>
              <a:t>default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9010601" y="3992812"/>
            <a:ext cx="69742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010601" y="4269199"/>
            <a:ext cx="697424" cy="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010601" y="4517171"/>
            <a:ext cx="697424" cy="0"/>
          </a:xfrm>
          <a:prstGeom prst="line">
            <a:avLst/>
          </a:prstGeom>
          <a:ln w="152400">
            <a:solidFill>
              <a:srgbClr val="C97D9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729279" y="4912430"/>
            <a:ext cx="0" cy="240793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144385" y="5142280"/>
            <a:ext cx="1584894" cy="1451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44385" y="7297553"/>
            <a:ext cx="1584894" cy="2280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82" idx="2"/>
          </p:cNvCxnSpPr>
          <p:nvPr/>
        </p:nvCxnSpPr>
        <p:spPr>
          <a:xfrm flipV="1">
            <a:off x="9729279" y="6257210"/>
            <a:ext cx="942869" cy="1451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Right Bracket 79"/>
          <p:cNvSpPr/>
          <p:nvPr/>
        </p:nvSpPr>
        <p:spPr>
          <a:xfrm>
            <a:off x="7801794" y="4591037"/>
            <a:ext cx="334202" cy="951966"/>
          </a:xfrm>
          <a:prstGeom prst="rightBracke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ket 80"/>
          <p:cNvSpPr/>
          <p:nvPr/>
        </p:nvSpPr>
        <p:spPr>
          <a:xfrm>
            <a:off x="7810182" y="6805527"/>
            <a:ext cx="334202" cy="951966"/>
          </a:xfrm>
          <a:prstGeom prst="rightBracke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ket 81"/>
          <p:cNvSpPr/>
          <p:nvPr/>
        </p:nvSpPr>
        <p:spPr>
          <a:xfrm flipH="1">
            <a:off x="10672148" y="5781227"/>
            <a:ext cx="290618" cy="951966"/>
          </a:xfrm>
          <a:prstGeom prst="rightBracke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 Diagonal Corner Rectangle 82"/>
          <p:cNvSpPr/>
          <p:nvPr/>
        </p:nvSpPr>
        <p:spPr bwMode="auto">
          <a:xfrm>
            <a:off x="11076999" y="5781227"/>
            <a:ext cx="2478935" cy="919880"/>
          </a:xfrm>
          <a:prstGeom prst="round2DiagRect">
            <a:avLst/>
          </a:prstGeom>
          <a:solidFill>
            <a:srgbClr val="C00000"/>
          </a:solidFill>
          <a:ln w="76200"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smtClean="0">
                <a:solidFill>
                  <a:schemeClr val="bg1"/>
                </a:solidFill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68534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</a:t>
            </a:r>
            <a:r>
              <a:rPr lang="en-US" dirty="0" smtClean="0"/>
              <a:t>/Welcome Home/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7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Create a </a:t>
            </a:r>
            <a:r>
              <a:rPr lang="en-US" dirty="0" smtClean="0"/>
              <a:t>service recipe </a:t>
            </a:r>
            <a:r>
              <a:rPr lang="en-US" dirty="0"/>
              <a:t>that defines the policy:</a:t>
            </a:r>
          </a:p>
          <a:p>
            <a:pPr lvl="1" algn="l"/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service named '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httpd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 is started and enabled.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Remove the </a:t>
            </a:r>
            <a:r>
              <a:rPr lang="en-US" dirty="0" smtClean="0"/>
              <a:t>service resource </a:t>
            </a:r>
            <a:r>
              <a:rPr lang="en-US" dirty="0"/>
              <a:t>from the default recipe</a:t>
            </a:r>
          </a:p>
          <a:p>
            <a:pPr>
              <a:buFont typeface="Wingdings" charset="2"/>
              <a:buChar char="ü"/>
            </a:pPr>
            <a:r>
              <a:rPr lang="en-US" dirty="0"/>
              <a:t>Converge and verify the test instance to ensure there are no failures</a:t>
            </a:r>
          </a:p>
        </p:txBody>
      </p:sp>
    </p:spTree>
    <p:extLst>
      <p:ext uri="{BB962C8B-B14F-4D97-AF65-F5344CB8AC3E}">
        <p14:creationId xmlns:p14="http://schemas.microsoft.com/office/powerpoint/2010/main" val="1551719896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Our Tests Really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we </a:t>
            </a:r>
            <a:r>
              <a:rPr lang="en-US" dirty="0" smtClean="0"/>
              <a:t>created removed </a:t>
            </a:r>
            <a:r>
              <a:rPr lang="en-US" dirty="0" smtClean="0"/>
              <a:t>code from within the recipes and ran the tests?</a:t>
            </a:r>
          </a:p>
        </p:txBody>
      </p:sp>
    </p:spTree>
    <p:extLst>
      <p:ext uri="{BB962C8B-B14F-4D97-AF65-F5344CB8AC3E}">
        <p14:creationId xmlns:p14="http://schemas.microsoft.com/office/powerpoint/2010/main" val="2848035078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Heckling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Mutation testing is used to design new software tests and evaluate the quality of existing software tests. Mutation testing involves modifying a program in small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4106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</a:t>
            </a:r>
            <a:r>
              <a:rPr lang="en-US" dirty="0" smtClean="0"/>
              <a:t>Twitch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809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Comment Out Key Code Within the Default Recipe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</a:t>
            </a:r>
            <a:r>
              <a:rPr lang="en-US" dirty="0" smtClean="0"/>
              <a:t>'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::configuration</a:t>
            </a:r>
            <a:endParaRPr lang="en-US" dirty="0"/>
          </a:p>
          <a:p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8"/>
            <a:ext cx="14404273" cy="624942"/>
          </a:xfrm>
          <a:solidFill>
            <a:srgbClr val="108001">
              <a:alpha val="25000"/>
            </a:srgb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088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0092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-----&gt; Converging &lt;default-centos-67&gt;...</a:t>
            </a:r>
          </a:p>
          <a:p>
            <a:r>
              <a:rPr lang="en-US" dirty="0" smtClean="0"/>
              <a:t>       Synchronizing Cookbooks:</a:t>
            </a:r>
          </a:p>
          <a:p>
            <a:r>
              <a:rPr lang="en-US" dirty="0" smtClean="0"/>
              <a:t>         </a:t>
            </a:r>
            <a:r>
              <a:rPr lang="en-US" dirty="0"/>
              <a:t>- </a:t>
            </a:r>
            <a:r>
              <a:rPr lang="en-US" dirty="0" err="1"/>
              <a:t>httpd</a:t>
            </a:r>
            <a:r>
              <a:rPr lang="en-US" dirty="0"/>
              <a:t> (0.1.0)</a:t>
            </a:r>
          </a:p>
          <a:p>
            <a:r>
              <a:rPr lang="en-US" dirty="0"/>
              <a:t>       Compiling Cookbooks...</a:t>
            </a:r>
          </a:p>
          <a:p>
            <a:r>
              <a:rPr lang="en-US" dirty="0"/>
              <a:t> </a:t>
            </a:r>
            <a:r>
              <a:rPr lang="en-US" dirty="0" smtClean="0"/>
              <a:t>      Converging </a:t>
            </a:r>
            <a:r>
              <a:rPr lang="en-US" dirty="0"/>
              <a:t>2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       </a:t>
            </a:r>
            <a:r>
              <a:rPr lang="en-US" dirty="0"/>
              <a:t>Recipe: </a:t>
            </a:r>
            <a:r>
              <a:rPr lang="en-US" dirty="0" err="1"/>
              <a:t>httpd</a:t>
            </a:r>
            <a:r>
              <a:rPr lang="en-US" dirty="0"/>
              <a:t>::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        </a:t>
            </a:r>
            <a:r>
              <a:rPr lang="en-US" dirty="0"/>
              <a:t>(up to 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</a:t>
            </a:r>
            <a:r>
              <a:rPr lang="en-US" dirty="0"/>
              <a:t>Recipe: </a:t>
            </a:r>
            <a:r>
              <a:rPr lang="en-US" dirty="0" err="1"/>
              <a:t>httpd</a:t>
            </a:r>
            <a:r>
              <a:rPr lang="en-US" dirty="0"/>
              <a:t>::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        </a:t>
            </a:r>
            <a:r>
              <a:rPr lang="en-US" dirty="0"/>
              <a:t>(up to 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</a:t>
            </a:r>
            <a:r>
              <a:rPr lang="en-US" dirty="0"/>
              <a:t>* service[</a:t>
            </a:r>
            <a:r>
              <a:rPr lang="en-US" dirty="0" err="1"/>
              <a:t>httpd</a:t>
            </a:r>
            <a:r>
              <a:rPr lang="en-US" dirty="0"/>
              <a:t>] action enable (up to date</a:t>
            </a:r>
            <a:r>
              <a:rPr lang="en-US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4540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7198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smtClean="0"/>
              <a:t>             </a:t>
            </a:r>
            <a:r>
              <a:rPr lang="en-US" dirty="0"/>
              <a:t>should match </a:t>
            </a:r>
            <a:r>
              <a:rPr lang="en-US" dirty="0" smtClean="0"/>
              <a:t>/Welcome Home/</a:t>
            </a:r>
            <a:endParaRPr lang="en-US" dirty="0" smtClean="0"/>
          </a:p>
          <a:p>
            <a:r>
              <a:rPr lang="en-US" dirty="0" smtClean="0"/>
              <a:t>       Finished </a:t>
            </a:r>
            <a:r>
              <a:rPr lang="en-US" dirty="0"/>
              <a:t>in 0.15802 seconds (files took 0.63276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1 example, 0 failures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96651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2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Kitchen Converge </a:t>
            </a:r>
            <a:r>
              <a:rPr lang="en-US" dirty="0" smtClean="0"/>
              <a:t>&amp; </a:t>
            </a:r>
            <a:r>
              <a:rPr lang="en-US" dirty="0" smtClean="0"/>
              <a:t>Verify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converge or verify will create a new instance the first time it is run. The same instance is used for each additional converge or verify.</a:t>
            </a:r>
          </a:p>
          <a:p>
            <a:endParaRPr lang="en-US" dirty="0"/>
          </a:p>
          <a:p>
            <a:r>
              <a:rPr lang="en-US" dirty="0" smtClean="0"/>
              <a:t>The test instance policy changed, but no resource explicitly removed or uninstalled the resources defined in the install recipe.</a:t>
            </a:r>
          </a:p>
        </p:txBody>
      </p:sp>
    </p:spTree>
    <p:extLst>
      <p:ext uri="{BB962C8B-B14F-4D97-AF65-F5344CB8AC3E}">
        <p14:creationId xmlns:p14="http://schemas.microsoft.com/office/powerpoint/2010/main" val="1006860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Cookbook File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6454722" cy="577491"/>
          </a:xfrm>
          <a:solidFill>
            <a:schemeClr val="bg1">
              <a:lumMod val="85000"/>
              <a:alpha val="50000"/>
            </a:schemeClr>
          </a:solidFill>
        </p:spPr>
        <p:txBody>
          <a:bodyPr/>
          <a:lstStyle/>
          <a:p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recipes/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default.rb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ound Diagonal Corner Rectangle 5"/>
          <p:cNvSpPr/>
          <p:nvPr/>
        </p:nvSpPr>
        <p:spPr bwMode="auto">
          <a:xfrm>
            <a:off x="11903492" y="4591198"/>
            <a:ext cx="2478934" cy="919880"/>
          </a:xfrm>
          <a:prstGeom prst="round2Diag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err="1" smtClean="0">
                <a:solidFill>
                  <a:schemeClr val="bg1"/>
                </a:solidFill>
              </a:rPr>
              <a:t>install.rb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11903491" y="5714406"/>
            <a:ext cx="2478935" cy="919880"/>
          </a:xfrm>
          <a:prstGeom prst="round2DiagRect">
            <a:avLst/>
          </a:prstGeom>
          <a:solidFill>
            <a:schemeClr val="accent5"/>
          </a:solidFill>
          <a:ln w="76200">
            <a:solidFill>
              <a:schemeClr val="accent5"/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err="1" smtClean="0">
                <a:solidFill>
                  <a:schemeClr val="bg1"/>
                </a:solidFill>
              </a:rPr>
              <a:t>configuration.rb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 bwMode="auto">
          <a:xfrm>
            <a:off x="11903492" y="6837614"/>
            <a:ext cx="2478934" cy="919880"/>
          </a:xfrm>
          <a:prstGeom prst="round2DiagRect">
            <a:avLst/>
          </a:prstGeom>
          <a:solidFill>
            <a:srgbClr val="C97D9A"/>
          </a:solidFill>
          <a:ln w="76200">
            <a:solidFill>
              <a:srgbClr val="C97D9A"/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dirty="0" err="1" smtClean="0">
                <a:solidFill>
                  <a:schemeClr val="bg1"/>
                </a:solidFill>
              </a:rPr>
              <a:t>service.rb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ight Bracket 9"/>
          <p:cNvSpPr/>
          <p:nvPr/>
        </p:nvSpPr>
        <p:spPr>
          <a:xfrm flipH="1">
            <a:off x="11484244" y="4591038"/>
            <a:ext cx="318821" cy="3332347"/>
          </a:xfrm>
          <a:prstGeom prst="rightBracke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1"/>
          </p:cNvCxnSpPr>
          <p:nvPr/>
        </p:nvCxnSpPr>
        <p:spPr>
          <a:xfrm>
            <a:off x="10392757" y="4852816"/>
            <a:ext cx="15825" cy="138159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2"/>
          </p:cNvCxnSpPr>
          <p:nvPr/>
        </p:nvCxnSpPr>
        <p:spPr>
          <a:xfrm>
            <a:off x="10408582" y="6234406"/>
            <a:ext cx="1075662" cy="22806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white">
          <a:xfrm>
            <a:off x="1671637" y="4055806"/>
            <a:ext cx="6454723" cy="3524865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include_recipe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'cookbook::install'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include_recipe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'cookbook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::configuration'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include_recipe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'cookbook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::service'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9532745" y="3271838"/>
            <a:ext cx="1720024" cy="1580978"/>
          </a:xfrm>
          <a:prstGeom prst="round2Diag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err="1" smtClean="0">
                <a:solidFill>
                  <a:schemeClr val="bg1"/>
                </a:solidFill>
              </a:rPr>
              <a:t>default.rb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711158" y="3992813"/>
            <a:ext cx="69742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711158" y="4269200"/>
            <a:ext cx="697424" cy="0"/>
          </a:xfrm>
          <a:prstGeom prst="line">
            <a:avLst/>
          </a:prstGeom>
          <a:ln w="1524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11158" y="4517172"/>
            <a:ext cx="697424" cy="0"/>
          </a:xfrm>
          <a:prstGeom prst="line">
            <a:avLst/>
          </a:prstGeom>
          <a:ln w="152400">
            <a:solidFill>
              <a:srgbClr val="C97D9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0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1652868" y="7059323"/>
            <a:ext cx="13532168" cy="68954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Destroyed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Kitchen </a:t>
            </a:r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744991"/>
          </a:xfrm>
          <a:solidFill>
            <a:schemeClr val="tx2"/>
          </a:solidFill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kitchen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[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INSTANCE|REGEXP|all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1638" y="5472825"/>
            <a:ext cx="9817369" cy="2290867"/>
          </a:xfrm>
          <a:prstGeom prst="rect">
            <a:avLst/>
          </a:prstGeom>
        </p:spPr>
        <p:txBody>
          <a:bodyPr vert="horz" wrap="none" lIns="121920" tIns="121920" rIns="121920" bIns="121920" rtlCol="0">
            <a:normAutofit/>
          </a:bodyPr>
          <a:lstStyle/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1638" y="6166246"/>
            <a:ext cx="4151376" cy="689548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Create </a:t>
            </a:r>
            <a:r>
              <a:rPr lang="en-US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CentOS</a:t>
            </a:r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Instance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 bwMode="white">
          <a:xfrm>
            <a:off x="1671638" y="4261757"/>
            <a:ext cx="12319000" cy="2356502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 defTabSz="12176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6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1219120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82868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2438242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04780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6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2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8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Destroys one or more instances.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91092" y="6166246"/>
            <a:ext cx="2971800" cy="68954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Install Chef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330071" y="6166246"/>
            <a:ext cx="3200400" cy="689548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Apply the Run List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739539" y="6173639"/>
            <a:ext cx="2445497" cy="689548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Execute Tests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672309" y="6166246"/>
            <a:ext cx="571500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8897824" y="6166246"/>
            <a:ext cx="571500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2360956" y="6158853"/>
            <a:ext cx="571500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10664721" y="6746292"/>
            <a:ext cx="579165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5400000">
            <a:off x="13708872" y="6746291"/>
            <a:ext cx="579165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3331243" y="6746291"/>
            <a:ext cx="579165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6272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Kitchen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1652868" y="7059323"/>
            <a:ext cx="13532168" cy="68954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Destroyed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744991"/>
          </a:xfrm>
          <a:solidFill>
            <a:schemeClr val="tx2"/>
          </a:solidFill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kitchen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[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INSTANCE|REGEXP|all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1638" y="5472825"/>
            <a:ext cx="9817369" cy="2290867"/>
          </a:xfrm>
          <a:prstGeom prst="rect">
            <a:avLst/>
          </a:prstGeom>
        </p:spPr>
        <p:txBody>
          <a:bodyPr vert="horz" wrap="none" lIns="121920" tIns="121920" rIns="121920" bIns="121920" rtlCol="0">
            <a:normAutofit/>
          </a:bodyPr>
          <a:lstStyle/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1638" y="6166246"/>
            <a:ext cx="4151376" cy="689548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Create </a:t>
            </a:r>
            <a:r>
              <a:rPr lang="en-US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CentOS</a:t>
            </a:r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Instance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 bwMode="white">
          <a:xfrm>
            <a:off x="1671638" y="4261757"/>
            <a:ext cx="12319000" cy="2356502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 defTabSz="12176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6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1219120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82868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2438242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04780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6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2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8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Destroys (for clean-up), creates, converges, verifies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destroys one or more instances.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91092" y="6166246"/>
            <a:ext cx="2971800" cy="68954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Install Chef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330071" y="6166246"/>
            <a:ext cx="3200400" cy="689548"/>
          </a:xfrm>
          <a:prstGeom prst="round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Apply the Run List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739539" y="6173639"/>
            <a:ext cx="2445497" cy="689548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b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Execute Tests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672309" y="6166246"/>
            <a:ext cx="571500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8897824" y="6166246"/>
            <a:ext cx="571500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2360956" y="6158853"/>
            <a:ext cx="571500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10664721" y="6746292"/>
            <a:ext cx="579165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5400000">
            <a:off x="13708872" y="6746291"/>
            <a:ext cx="579165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3331243" y="6746291"/>
            <a:ext cx="579165" cy="69694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16200000">
            <a:off x="490733" y="6205409"/>
            <a:ext cx="1428959" cy="1397790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49882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Destroying the instance ensures that the policy is being applied to a new instance.</a:t>
            </a:r>
          </a:p>
          <a:p>
            <a:endParaRPr lang="en-US" dirty="0"/>
          </a:p>
          <a:p>
            <a:r>
              <a:rPr lang="en-US" dirty="0"/>
              <a:t>The test instance </a:t>
            </a:r>
            <a:r>
              <a:rPr lang="en-US" dirty="0" smtClean="0"/>
              <a:t>is re-created and then the updated policy is applied to the new instance. The new policy is incomplete causing an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4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&lt;default-centos-67&gt;..</a:t>
            </a:r>
            <a:r>
              <a:rPr lang="en-US" dirty="0" smtClean="0"/>
              <a:t>.</a:t>
            </a:r>
          </a:p>
          <a:p>
            <a:r>
              <a:rPr lang="en-US" dirty="0"/>
              <a:t>-----&gt; Running </a:t>
            </a:r>
            <a:r>
              <a:rPr lang="en-US" dirty="0" err="1"/>
              <a:t>serverspec</a:t>
            </a:r>
            <a:r>
              <a:rPr lang="en-US" dirty="0"/>
              <a:t> test </a:t>
            </a:r>
            <a:r>
              <a:rPr lang="en-US" dirty="0" smtClean="0"/>
              <a:t>suite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 smtClean="0"/>
              <a:t>     Finished </a:t>
            </a:r>
            <a:r>
              <a:rPr lang="en-US" dirty="0"/>
              <a:t>in 0.19434 seconds (files took 0.57409 seconds </a:t>
            </a:r>
            <a:r>
              <a:rPr lang="en-US" dirty="0" smtClean="0"/>
              <a:t>t...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2782" y="706477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the Cookbook Against a </a:t>
            </a:r>
            <a:r>
              <a:rPr lang="en-US" smtClean="0"/>
              <a:t>New 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1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Faster execution time</a:t>
            </a:r>
          </a:p>
          <a:p>
            <a:endParaRPr lang="en-US" dirty="0" smtClean="0"/>
          </a:p>
          <a:p>
            <a:r>
              <a:rPr lang="en-US" dirty="0" smtClean="0"/>
              <a:t>Running converge twice will ensure your policy applies without error to existing instances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Slower execution time</a:t>
            </a:r>
          </a:p>
          <a:p>
            <a:endParaRPr lang="en-US" dirty="0"/>
          </a:p>
          <a:p>
            <a:r>
              <a:rPr lang="en-US" dirty="0" smtClean="0"/>
              <a:t>Running test will ensure your policy applies without error to any new instances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Converge &amp; Verify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7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8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4604842"/>
          </a:xfrm>
        </p:spPr>
        <p:txBody>
          <a:bodyPr/>
          <a:lstStyle/>
          <a:p>
            <a:r>
              <a:rPr lang="en-US" dirty="0" smtClean="0"/>
              <a:t>What is happening when running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types of bugs would </a:t>
            </a:r>
            <a:r>
              <a:rPr lang="en-US" dirty="0">
                <a:latin typeface="Courier New"/>
                <a:cs typeface="Courier New"/>
              </a:rPr>
              <a:t>kitchen converge</a:t>
            </a:r>
            <a:r>
              <a:rPr lang="en-US" dirty="0"/>
              <a:t> &amp; </a:t>
            </a:r>
            <a:r>
              <a:rPr lang="en-US" dirty="0">
                <a:latin typeface="Courier New"/>
                <a:cs typeface="Courier New"/>
              </a:rPr>
              <a:t>kitchen verify</a:t>
            </a:r>
            <a:r>
              <a:rPr lang="en-US" dirty="0"/>
              <a:t> find when running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is the difference between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 and running both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/>
              <a:t> </a:t>
            </a:r>
            <a:r>
              <a:rPr lang="en-US" dirty="0" smtClean="0"/>
              <a:t>together?</a:t>
            </a:r>
          </a:p>
          <a:p>
            <a:endParaRPr lang="en-US" dirty="0"/>
          </a:p>
          <a:p>
            <a:r>
              <a:rPr lang="en-US" dirty="0" smtClean="0"/>
              <a:t>How long do each of these </a:t>
            </a:r>
            <a:r>
              <a:rPr lang="en-US" smtClean="0"/>
              <a:t>approaches take?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include_recipe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recipe can include one (or more) recipes located in cookbooks by using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include_recipe</a:t>
            </a:r>
            <a:r>
              <a:rPr lang="en-US" sz="1800" dirty="0"/>
              <a:t> </a:t>
            </a:r>
            <a:r>
              <a:rPr lang="en-US" dirty="0"/>
              <a:t>method. When a recipe is included, the resources found in that recipe will </a:t>
            </a:r>
            <a:r>
              <a:rPr lang="en-US" dirty="0" smtClean="0"/>
              <a:t>be </a:t>
            </a:r>
            <a:r>
              <a:rPr lang="en-US" dirty="0"/>
              <a:t>inserted (in the same exact order) at the point where the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include_recipe</a:t>
            </a:r>
            <a:r>
              <a:rPr lang="en-US" dirty="0" smtClean="0"/>
              <a:t> keyword </a:t>
            </a:r>
            <a:r>
              <a:rPr lang="en-US" dirty="0"/>
              <a:t>is located.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669213" y="7332456"/>
            <a:ext cx="8917577" cy="5546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https://</a:t>
            </a:r>
            <a:r>
              <a:rPr lang="en-US" sz="2400" dirty="0" err="1" smtClean="0"/>
              <a:t>docs.chef.io</a:t>
            </a:r>
            <a:r>
              <a:rPr lang="en-US" sz="2400" dirty="0" smtClean="0"/>
              <a:t>/</a:t>
            </a:r>
            <a:r>
              <a:rPr lang="en-US" sz="2400" dirty="0" err="1" smtClean="0"/>
              <a:t>recipes.html#include-recipes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78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75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Usage: chef generate recipe [path/to/cookbook] NAME [options]</a:t>
            </a:r>
          </a:p>
          <a:p>
            <a:r>
              <a:rPr lang="en-US" dirty="0"/>
              <a:t>    -C, --copyright COPYRIGHT        Name of the copyright </a:t>
            </a:r>
            <a:r>
              <a:rPr lang="en-US" dirty="0" err="1" smtClean="0"/>
              <a:t>hol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-m, --email EMAIL                Email address of the </a:t>
            </a:r>
            <a:r>
              <a:rPr lang="en-US" dirty="0" smtClean="0"/>
              <a:t>auth...</a:t>
            </a:r>
            <a:endParaRPr lang="en-US" dirty="0"/>
          </a:p>
          <a:p>
            <a:r>
              <a:rPr lang="en-US" dirty="0"/>
              <a:t>    -a, --generator-</a:t>
            </a:r>
            <a:r>
              <a:rPr lang="en-US" dirty="0" err="1"/>
              <a:t>arg</a:t>
            </a:r>
            <a:r>
              <a:rPr lang="en-US" dirty="0"/>
              <a:t> KEY=VALUE    Use to set </a:t>
            </a:r>
            <a:r>
              <a:rPr lang="en-US" dirty="0" smtClean="0"/>
              <a:t>arbitrary     ...</a:t>
            </a:r>
            <a:endParaRPr lang="en-US" dirty="0"/>
          </a:p>
          <a:p>
            <a:r>
              <a:rPr lang="en-US" dirty="0"/>
              <a:t>    -I, --license LICENSE            </a:t>
            </a:r>
            <a:r>
              <a:rPr lang="en-US" dirty="0" err="1"/>
              <a:t>all_rights</a:t>
            </a:r>
            <a:r>
              <a:rPr lang="en-US" dirty="0"/>
              <a:t>, apache2, </a:t>
            </a:r>
            <a:r>
              <a:rPr lang="en-US" dirty="0" err="1"/>
              <a:t>mit</a:t>
            </a:r>
            <a:r>
              <a:rPr lang="en-US" dirty="0" smtClean="0"/>
              <a:t>,...</a:t>
            </a:r>
            <a:endParaRPr lang="en-US" dirty="0"/>
          </a:p>
          <a:p>
            <a:r>
              <a:rPr lang="en-US" dirty="0"/>
              <a:t>    -g GENERATOR_COOKBOOK_PATH,      Use </a:t>
            </a:r>
            <a:r>
              <a:rPr lang="en-US" dirty="0" smtClean="0"/>
              <a:t>GENERATOR_COOKBOOK_PA...</a:t>
            </a:r>
            <a:endParaRPr lang="en-US" dirty="0"/>
          </a:p>
          <a:p>
            <a:r>
              <a:rPr lang="en-US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372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Chef About Generating a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019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 from none to 187413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install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Install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77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Install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2382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15222</TotalTime>
  <Words>2164</Words>
  <Application>Microsoft Macintosh PowerPoint</Application>
  <PresentationFormat>Custom</PresentationFormat>
  <Paragraphs>392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Courier New</vt:lpstr>
      <vt:lpstr>ＭＳ Ｐゴシック</vt:lpstr>
      <vt:lpstr>Wingdings</vt:lpstr>
      <vt:lpstr>Arial</vt:lpstr>
      <vt:lpstr>Template</vt:lpstr>
      <vt:lpstr>Interaction</vt:lpstr>
      <vt:lpstr>Refactoring Cookbooks with Tests</vt:lpstr>
      <vt:lpstr>Objectives</vt:lpstr>
      <vt:lpstr>Modular Cookbook Recipes</vt:lpstr>
      <vt:lpstr>Cookbook File Organization</vt:lpstr>
      <vt:lpstr>include_recipe</vt:lpstr>
      <vt:lpstr>Refactor to Team Standards</vt:lpstr>
      <vt:lpstr>Ask Chef About Generating a Recipe</vt:lpstr>
      <vt:lpstr>Generate an Install Recipe</vt:lpstr>
      <vt:lpstr>Write the Install Recipe</vt:lpstr>
      <vt:lpstr>Remove the Resource from the Default Recipe</vt:lpstr>
      <vt:lpstr>Include the Install Recipe</vt:lpstr>
      <vt:lpstr>Refactor to Team Standards</vt:lpstr>
      <vt:lpstr>Re-Converge the Test Instance</vt:lpstr>
      <vt:lpstr>Re-Verify the Test Instance</vt:lpstr>
      <vt:lpstr>Refactor to Team Standards</vt:lpstr>
      <vt:lpstr>The Configuration</vt:lpstr>
      <vt:lpstr>Generate a Service Recipe</vt:lpstr>
      <vt:lpstr>Write the Configuration Recipe</vt:lpstr>
      <vt:lpstr>Remove the Resource from the Default Recipe</vt:lpstr>
      <vt:lpstr>Include the Configuration Recipe</vt:lpstr>
      <vt:lpstr>Re-Converge the Test Instance</vt:lpstr>
      <vt:lpstr>Re-Verify the Test Instance</vt:lpstr>
      <vt:lpstr>The Configuration</vt:lpstr>
      <vt:lpstr>The Service</vt:lpstr>
      <vt:lpstr>Generate a Service Recipe</vt:lpstr>
      <vt:lpstr>Write the Services Recipe</vt:lpstr>
      <vt:lpstr>Remove the Resource from the Default Recipe</vt:lpstr>
      <vt:lpstr>Remove the Resource from the Default Recipe</vt:lpstr>
      <vt:lpstr>Re-Converge the Test Instance</vt:lpstr>
      <vt:lpstr>Re-Verify the Test Instance</vt:lpstr>
      <vt:lpstr>The Service</vt:lpstr>
      <vt:lpstr>Do Our Tests Really Work?</vt:lpstr>
      <vt:lpstr>Heckling your Code</vt:lpstr>
      <vt:lpstr>Heckle That Code</vt:lpstr>
      <vt:lpstr>Comment Out Key Code Within the Default Recipe</vt:lpstr>
      <vt:lpstr>Heckle That Code</vt:lpstr>
      <vt:lpstr>Re-Converge the Test Instance</vt:lpstr>
      <vt:lpstr>Re-Verify the Test Instance</vt:lpstr>
      <vt:lpstr>Kitchen Converge &amp; Verify</vt:lpstr>
      <vt:lpstr>Kitchen Destroy</vt:lpstr>
      <vt:lpstr>Kitchen Test</vt:lpstr>
      <vt:lpstr>Kitchen Test</vt:lpstr>
      <vt:lpstr>Test the Cookbook Against a New Instance</vt:lpstr>
      <vt:lpstr>PowerPoint Presentation</vt:lpstr>
      <vt:lpstr>Heckle That Code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2104</cp:revision>
  <cp:lastPrinted>2015-02-07T23:49:10Z</cp:lastPrinted>
  <dcterms:created xsi:type="dcterms:W3CDTF">2012-09-13T17:36:07Z</dcterms:created>
  <dcterms:modified xsi:type="dcterms:W3CDTF">2016-02-19T22:11:52Z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