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45"/>
  </p:notesMasterIdLst>
  <p:handoutMasterIdLst>
    <p:handoutMasterId r:id="rId46"/>
  </p:handoutMasterIdLst>
  <p:sldIdLst>
    <p:sldId id="256" r:id="rId7"/>
    <p:sldId id="296" r:id="rId8"/>
    <p:sldId id="297" r:id="rId9"/>
    <p:sldId id="299" r:id="rId10"/>
    <p:sldId id="257" r:id="rId11"/>
    <p:sldId id="294" r:id="rId12"/>
    <p:sldId id="295" r:id="rId13"/>
    <p:sldId id="300" r:id="rId14"/>
    <p:sldId id="301" r:id="rId15"/>
    <p:sldId id="258" r:id="rId16"/>
    <p:sldId id="267" r:id="rId17"/>
    <p:sldId id="268" r:id="rId18"/>
    <p:sldId id="269" r:id="rId19"/>
    <p:sldId id="293" r:id="rId20"/>
    <p:sldId id="259" r:id="rId21"/>
    <p:sldId id="283" r:id="rId22"/>
    <p:sldId id="272" r:id="rId23"/>
    <p:sldId id="260" r:id="rId24"/>
    <p:sldId id="273" r:id="rId25"/>
    <p:sldId id="284" r:id="rId26"/>
    <p:sldId id="274" r:id="rId27"/>
    <p:sldId id="275" r:id="rId28"/>
    <p:sldId id="276" r:id="rId29"/>
    <p:sldId id="277" r:id="rId30"/>
    <p:sldId id="278" r:id="rId31"/>
    <p:sldId id="279" r:id="rId32"/>
    <p:sldId id="285" r:id="rId33"/>
    <p:sldId id="286" r:id="rId34"/>
    <p:sldId id="287" r:id="rId35"/>
    <p:sldId id="261" r:id="rId36"/>
    <p:sldId id="280" r:id="rId37"/>
    <p:sldId id="262" r:id="rId38"/>
    <p:sldId id="281" r:id="rId39"/>
    <p:sldId id="292" r:id="rId40"/>
    <p:sldId id="263" r:id="rId41"/>
    <p:sldId id="264" r:id="rId42"/>
    <p:sldId id="266" r:id="rId43"/>
    <p:sldId id="265" r:id="rId44"/>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03"/>
    <p:restoredTop sz="73193"/>
  </p:normalViewPr>
  <p:slideViewPr>
    <p:cSldViewPr snapToGrid="0">
      <p:cViewPr varScale="1">
        <p:scale>
          <a:sx n="60" d="100"/>
          <a:sy n="60" d="100"/>
        </p:scale>
        <p:origin x="208" y="1272"/>
      </p:cViewPr>
      <p:guideLst>
        <p:guide orient="horz" pos="894"/>
        <p:guide pos="9120"/>
      </p:guideLst>
    </p:cSldViewPr>
  </p:slideViewPr>
  <p:notesTextViewPr>
    <p:cViewPr>
      <p:scale>
        <a:sx n="155" d="100"/>
        <a:sy n="155"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50"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2016-02-14</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2016-02-14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Writing tests are often difficult. Writing tests before you have written the code that you want to test can often feel like a leap of faith. An act that requires a level of clairvoyance reserved for magicians or con-artists. Some have likened it towards starting a story by first writing the conclusion.</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9852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first scenario defined it is now time for us to develop the cookbook. We are going to move through the following steps together to accomplish this task.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99506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Test Driven Development (TDD) is a workflow that asks you to perform that act continually and repeatedly as you satisfy the requirements of the work you have chosen to perform.</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TDD generically focuses on the unit of software any level. It is the process of writing the test first, implementing the unit, and then verifying the implementation with the test that was written.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 'unit' of software is purposefully vague. This 'unit' is definable by the individuals developing the software. So the size of a 'unit of software' likely has different meanings to different individuals based on our backgrounds and experiences.</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0814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How you choose to express the requirements of that unit is the crux of Behavior Driven Development (BDD). Behavior-driven development specifies that tests of any unit of software should be specified in terms of the desired behavior of the unit. Expressing this desired behavior is often expressed in scenarios that are written in a Domain Specific Language (DSL).</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cookbooks and recipes that you have written so far share quite a few similarities with BDD. In Chef, you express the desired state of the system through a DSL, resources, you define in recipes.</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73903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TDD is a workflow process: Add a test; Run the test expecting failure; Add code; Run the test expecting success. Refactor.</a:t>
            </a:r>
          </a:p>
          <a:p>
            <a:endParaRPr lang="en-US" dirty="0" smtClean="0"/>
          </a:p>
          <a:p>
            <a:r>
              <a:rPr lang="en-US" dirty="0" smtClean="0"/>
              <a:t>BDD influences the language we use to write the tests and how we focus on test that matter. The activities within this module focus on the process of taking requirements, expressing them as expectations, choosing one implementation to meet these expectations, and then verifying we have met these expectations.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89573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In this module you will learn how to use chef</a:t>
            </a:r>
            <a:r>
              <a:rPr lang="en-US" sz="120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to generate a cookbook, write an integration test first, use Test Kitchen to execute that test, and then implement a solution to make </a:t>
            </a:r>
            <a:r>
              <a:rPr lang="en-US" sz="1200" kern="1200" baseline="0" smtClean="0">
                <a:solidFill>
                  <a:schemeClr val="tx1"/>
                </a:solidFill>
                <a:effectLst/>
                <a:latin typeface="Arial" panose="020B0604020202020204" pitchFamily="34" charset="0"/>
                <a:ea typeface="ＭＳ Ｐゴシック" charset="0"/>
                <a:cs typeface="Arial" panose="020B0604020202020204" pitchFamily="34" charset="0"/>
              </a:rPr>
              <a:t>that test pass.</a:t>
            </a:r>
            <a:endPar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76400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explore the concepts of Test Driven Development through Behavior Driven Design we are going to focus on creating a cookbook that starts with the goal that installs, configures, and starts a web server that hosts the your company's future home page.</a:t>
            </a:r>
          </a:p>
          <a:p>
            <a:endParaRPr lang="en-US" dirty="0" smtClean="0"/>
          </a:p>
          <a:p>
            <a:r>
              <a:rPr lang="en-US" dirty="0" smtClean="0"/>
              <a:t>This cookbook will start very straight-forward and over the course of these modules we will introduce new requirements that will increase its complexity.</a:t>
            </a:r>
          </a:p>
          <a:p>
            <a:endParaRPr lang="en-US" dirty="0" smtClean="0"/>
          </a:p>
          <a:p>
            <a:r>
              <a:rPr lang="en-US" dirty="0" smtClean="0"/>
              <a:t>The goal again is to focus on the TDD workflow and understanding how to apply BDD when defining these tests. We are not concerned about focusing on best practices for managing web servers or modeling a more initially complex cookbook.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23134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requirements come to us it is rare that the product owners and customers ask us to deliver a particular technology or a software. In our case, I have asked you to setup a web page for your company. I did not specifically state a particular technology but to help limit the scope I have chosen that we are going to build this initial website with Apache.</a:t>
            </a:r>
          </a:p>
          <a:p>
            <a:endParaRPr lang="en-US" dirty="0" smtClean="0"/>
          </a:p>
          <a:p>
            <a:r>
              <a:rPr lang="en-US" dirty="0" smtClean="0"/>
              <a:t>Behavior driven design asks us to look at the work that we perform from the perspective of our users. Our first job is to develop the scenario that validates the work that we are about to accomplish.</a:t>
            </a:r>
          </a:p>
          <a:p>
            <a:endParaRPr lang="en-US" dirty="0" smtClean="0"/>
          </a:p>
          <a:p>
            <a:r>
              <a:rPr lang="en-US" dirty="0" smtClean="0"/>
              <a:t>These scenarios that we write are often written in the following format.</a:t>
            </a:r>
          </a:p>
          <a:p>
            <a:endParaRPr lang="en-US" dirty="0" smtClean="0"/>
          </a:p>
          <a:p>
            <a:r>
              <a:rPr lang="en-US" dirty="0" smtClean="0"/>
              <a:t>This very generically defines any scenario. What we need to do is apply this scenario format to our requirements.</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211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our goal is to setup a new webpage we need to start to ask ourselves the question: Why. Why do we need to setup a website? Asking this question will help us identify for who the website is for and what purpose does it serve for the actor in this scenario.</a:t>
            </a:r>
          </a:p>
          <a:p>
            <a:endParaRPr lang="en-US" dirty="0" smtClean="0"/>
          </a:p>
          <a:p>
            <a:r>
              <a:rPr lang="en-US" dirty="0" smtClean="0"/>
              <a:t>Often times the why will raise more questions which you continue to ask why. You should do that. Asking why enough times will lead you to the true reason why you are taking action. The interesting thing is that know the true reason why may help reinforce your course or action or change it entirely.</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53136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typical reason for setting up a website is to allow customers, users, potential users to learn more about the company. The needs of the website may change in the future but the first minimum viable product (MVP) is to simply give our users the ability to find out more information.</a:t>
            </a:r>
          </a:p>
          <a:p>
            <a:endParaRPr lang="en-US" dirty="0" smtClean="0"/>
          </a:p>
          <a:p>
            <a:r>
              <a:rPr lang="en-US" dirty="0" smtClean="0"/>
              <a:t>Our goal now is to define a scenario with this understanding.</a:t>
            </a:r>
          </a:p>
          <a:p>
            <a:endParaRPr lang="en-US" dirty="0" smtClean="0"/>
          </a:p>
          <a:p>
            <a:r>
              <a:rPr lang="en-US" dirty="0" smtClean="0"/>
              <a:t>This first scenario is enough information to help us build this cookbook with a TDD approach. This practice of defining a scenario is a tactic that I employ to help focus me on the most valuable work that needs to be done.</a:t>
            </a:r>
          </a:p>
          <a:p>
            <a:endParaRPr lang="en-US" dirty="0" smtClean="0"/>
          </a:p>
          <a:p>
            <a:r>
              <a:rPr lang="en-US" dirty="0" smtClean="0"/>
              <a:t>Important things to notice in the following scenario is the distinct lack of technology or implementation. The scenario is not concerned about the services that are running or files that might be found on the file system.</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22427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prstGeom prst="rect">
            <a:avLst/>
          </a:prstGeo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prstGeom prst="rect">
            <a:avLst/>
          </a:prstGeo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prstGeom prst="rect">
            <a:avLst/>
          </a:prstGeo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357316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theme" Target="../theme/theme2.xml"/><Relationship Id="rId11"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©2015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©2015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7"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Agile_software_development" TargetMode="External"/><Relationship Id="rId4" Type="http://schemas.openxmlformats.org/officeDocument/2006/relationships/hyperlink" Target="https://en.wikipedia.org/wiki/Business_value" TargetMode="External"/><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www.theregister.co.uk/2007/06/25/thoughtworks_req_manag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Writing a Test First</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Create a cookbook</a:t>
            </a:r>
          </a:p>
          <a:p>
            <a:pPr marL="342900" indent="-342900">
              <a:buFont typeface="Wingdings" charset="2"/>
              <a:buChar char="q"/>
            </a:pPr>
            <a:r>
              <a:rPr lang="en-US" dirty="0" smtClean="0"/>
              <a:t>Write tests that verifies the cookbook does what we want it to do</a:t>
            </a:r>
          </a:p>
          <a:p>
            <a:pPr marL="342900" indent="-342900">
              <a:buFont typeface="Wingdings" charset="2"/>
              <a:buChar char="q"/>
            </a:pPr>
            <a:r>
              <a:rPr lang="en-US" dirty="0" smtClean="0"/>
              <a:t>Execute the tests and see failure</a:t>
            </a:r>
          </a:p>
          <a:p>
            <a:pPr marL="342900" indent="-342900">
              <a:buFont typeface="Wingdings" charset="2"/>
              <a:buChar char="q"/>
            </a:pPr>
            <a:r>
              <a:rPr lang="en-US" dirty="0" smtClean="0"/>
              <a:t>Write the recipe to make the test pass</a:t>
            </a:r>
          </a:p>
          <a:p>
            <a:pPr marL="342900" indent="-342900">
              <a:buFont typeface="Wingdings" charset="2"/>
              <a:buChar char="q"/>
            </a:pPr>
            <a:r>
              <a:rPr lang="en-US" dirty="0" smtClean="0"/>
              <a:t>Execute the tests and see success</a:t>
            </a:r>
            <a:endParaRPr lang="en-US" dirty="0"/>
          </a:p>
        </p:txBody>
      </p:sp>
    </p:spTree>
    <p:extLst>
      <p:ext uri="{BB962C8B-B14F-4D97-AF65-F5344CB8AC3E}">
        <p14:creationId xmlns:p14="http://schemas.microsoft.com/office/powerpoint/2010/main" val="622816027"/>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a:p>
        </p:txBody>
      </p:sp>
      <p:sp>
        <p:nvSpPr>
          <p:cNvPr id="3" name="Text Placeholder 2"/>
          <p:cNvSpPr>
            <a:spLocks noGrp="1"/>
          </p:cNvSpPr>
          <p:nvPr>
            <p:ph type="body" sz="quarter" idx="11"/>
          </p:nvPr>
        </p:nvSpPr>
        <p:spPr/>
        <p:txBody>
          <a:bodyPr/>
          <a:lstStyle/>
          <a:p>
            <a:r>
              <a:rPr lang="en-US" dirty="0" smtClean="0"/>
              <a:t>&gt; cd ~</a:t>
            </a:r>
            <a:endParaRPr lang="en-US" dirty="0"/>
          </a:p>
        </p:txBody>
      </p:sp>
      <p:sp>
        <p:nvSpPr>
          <p:cNvPr id="5" name="Title 4"/>
          <p:cNvSpPr>
            <a:spLocks noGrp="1"/>
          </p:cNvSpPr>
          <p:nvPr>
            <p:ph type="title"/>
          </p:nvPr>
        </p:nvSpPr>
        <p:spPr/>
        <p:txBody>
          <a:bodyPr>
            <a:normAutofit fontScale="90000"/>
          </a:bodyPr>
          <a:lstStyle/>
          <a:p>
            <a:r>
              <a:rPr lang="en-US" dirty="0" smtClean="0"/>
              <a:t>Let's Start this Journey in the Home Directory</a:t>
            </a:r>
            <a:endParaRPr lang="en-US" dirty="0"/>
          </a:p>
        </p:txBody>
      </p:sp>
    </p:spTree>
    <p:extLst>
      <p:ext uri="{BB962C8B-B14F-4D97-AF65-F5344CB8AC3E}">
        <p14:creationId xmlns:p14="http://schemas.microsoft.com/office/powerpoint/2010/main" val="2799120812"/>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Usage: chef generate cookbook NAME [options]</a:t>
            </a:r>
          </a:p>
          <a:p>
            <a:r>
              <a:rPr lang="en-US" sz="2400" dirty="0"/>
              <a:t>    -C, --copyright COPYRIGHT        Name of the copyright holder - </a:t>
            </a:r>
            <a:r>
              <a:rPr lang="en-US" sz="2400" dirty="0" err="1" smtClean="0"/>
              <a:t>defa</a:t>
            </a:r>
            <a:r>
              <a:rPr lang="en-US" sz="2400" dirty="0" smtClean="0"/>
              <a:t>...</a:t>
            </a:r>
          </a:p>
          <a:p>
            <a:r>
              <a:rPr lang="en-US" sz="2400" dirty="0" smtClean="0"/>
              <a:t>    -m, --email EMAIL                Email address of the author - </a:t>
            </a:r>
            <a:r>
              <a:rPr lang="en-US" sz="2400" dirty="0" err="1" smtClean="0"/>
              <a:t>defau</a:t>
            </a:r>
            <a:r>
              <a:rPr lang="en-US" sz="2400" dirty="0" smtClean="0"/>
              <a:t>...</a:t>
            </a:r>
          </a:p>
          <a:p>
            <a:r>
              <a:rPr lang="en-US" sz="2400" dirty="0" smtClean="0"/>
              <a:t>    </a:t>
            </a:r>
            <a:r>
              <a:rPr lang="en-US" sz="2400" dirty="0"/>
              <a:t>-a, --generator-</a:t>
            </a:r>
            <a:r>
              <a:rPr lang="en-US" sz="2400" dirty="0" err="1"/>
              <a:t>arg</a:t>
            </a:r>
            <a:r>
              <a:rPr lang="en-US" sz="2400" dirty="0"/>
              <a:t> KEY=VALUE    Use to set arbitrary attribute </a:t>
            </a:r>
            <a:r>
              <a:rPr lang="en-US" sz="2400" dirty="0" smtClean="0"/>
              <a:t>KEY ...</a:t>
            </a:r>
            <a:endParaRPr lang="en-US" sz="2400" dirty="0"/>
          </a:p>
          <a:p>
            <a:r>
              <a:rPr lang="en-US" sz="2400" dirty="0"/>
              <a:t>    -I, --license LICENSE            </a:t>
            </a:r>
            <a:r>
              <a:rPr lang="en-US" sz="2400" dirty="0" err="1"/>
              <a:t>all_rights</a:t>
            </a:r>
            <a:r>
              <a:rPr lang="en-US" sz="2400" dirty="0"/>
              <a:t>, apache2, </a:t>
            </a:r>
            <a:r>
              <a:rPr lang="en-US" sz="2400" dirty="0" err="1"/>
              <a:t>mit</a:t>
            </a:r>
            <a:r>
              <a:rPr lang="en-US" sz="2400" dirty="0"/>
              <a:t>, gplv2, </a:t>
            </a:r>
            <a:r>
              <a:rPr lang="en-US" sz="2400" dirty="0" err="1" smtClean="0"/>
              <a:t>gp</a:t>
            </a:r>
            <a:r>
              <a:rPr lang="en-US" sz="2400" dirty="0" smtClean="0"/>
              <a:t>...</a:t>
            </a:r>
            <a:endParaRPr lang="en-US" sz="2400" dirty="0"/>
          </a:p>
          <a:p>
            <a:r>
              <a:rPr lang="en-US" sz="2400" dirty="0"/>
              <a:t>    -g GENERATOR_COOKBOOK_PATH,      Use GENERATOR_COOKBOOK_PATH for </a:t>
            </a:r>
            <a:r>
              <a:rPr lang="en-US" sz="2400" dirty="0" smtClean="0"/>
              <a:t>the...</a:t>
            </a:r>
            <a:endParaRPr lang="en-US" sz="2400" dirty="0"/>
          </a:p>
          <a:p>
            <a:r>
              <a:rPr lang="en-US" sz="2400" dirty="0"/>
              <a:t>        --generator-cookbook</a:t>
            </a:r>
          </a:p>
        </p:txBody>
      </p:sp>
      <p:sp>
        <p:nvSpPr>
          <p:cNvPr id="3" name="Text Placeholder 2"/>
          <p:cNvSpPr>
            <a:spLocks noGrp="1"/>
          </p:cNvSpPr>
          <p:nvPr>
            <p:ph type="body" sz="quarter" idx="11"/>
          </p:nvPr>
        </p:nvSpPr>
        <p:spPr/>
        <p:txBody>
          <a:bodyPr/>
          <a:lstStyle/>
          <a:p>
            <a:r>
              <a:rPr lang="en-US" dirty="0" smtClean="0"/>
              <a:t>&gt; chef generate cookbook --help</a:t>
            </a:r>
            <a:endParaRPr lang="en-US" dirty="0"/>
          </a:p>
        </p:txBody>
      </p:sp>
      <p:sp>
        <p:nvSpPr>
          <p:cNvPr id="5" name="Title 4"/>
          <p:cNvSpPr>
            <a:spLocks noGrp="1"/>
          </p:cNvSpPr>
          <p:nvPr>
            <p:ph type="title"/>
          </p:nvPr>
        </p:nvSpPr>
        <p:spPr/>
        <p:txBody>
          <a:bodyPr/>
          <a:lstStyle/>
          <a:p>
            <a:r>
              <a:rPr lang="en-US" dirty="0" smtClean="0"/>
              <a:t>Ask Chef About Generating a Cookbook</a:t>
            </a:r>
            <a:endParaRPr lang="en-US" dirty="0"/>
          </a:p>
        </p:txBody>
      </p:sp>
    </p:spTree>
    <p:extLst>
      <p:ext uri="{BB962C8B-B14F-4D97-AF65-F5344CB8AC3E}">
        <p14:creationId xmlns:p14="http://schemas.microsoft.com/office/powerpoint/2010/main" val="623145401"/>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Compiling Cookbooks...</a:t>
            </a:r>
          </a:p>
          <a:p>
            <a:r>
              <a:rPr lang="en-US" dirty="0"/>
              <a:t>Recipe: </a:t>
            </a:r>
            <a:r>
              <a:rPr lang="en-US" dirty="0" err="1"/>
              <a:t>code_generator</a:t>
            </a:r>
            <a:r>
              <a:rPr lang="en-US" dirty="0"/>
              <a:t>::cookbook</a:t>
            </a:r>
          </a:p>
          <a:p>
            <a:r>
              <a:rPr lang="en-US" dirty="0"/>
              <a:t>  * directory[/home/chef/</a:t>
            </a:r>
            <a:r>
              <a:rPr lang="en-US" dirty="0" err="1"/>
              <a:t>httpd</a:t>
            </a:r>
            <a:r>
              <a:rPr lang="en-US" dirty="0"/>
              <a:t>] action create</a:t>
            </a:r>
          </a:p>
          <a:p>
            <a:r>
              <a:rPr lang="en-US" dirty="0"/>
              <a:t>    - create new directory /home/chef/</a:t>
            </a:r>
            <a:r>
              <a:rPr lang="en-US" dirty="0" err="1"/>
              <a:t>httpd</a:t>
            </a:r>
            <a:endParaRPr lang="en-US" dirty="0"/>
          </a:p>
          <a:p>
            <a:r>
              <a:rPr lang="en-US" dirty="0"/>
              <a:t>  * template[/home/chef/</a:t>
            </a:r>
            <a:r>
              <a:rPr lang="en-US" dirty="0" err="1"/>
              <a:t>httpd</a:t>
            </a:r>
            <a:r>
              <a:rPr lang="en-US" dirty="0"/>
              <a:t>/</a:t>
            </a:r>
            <a:r>
              <a:rPr lang="en-US" dirty="0" err="1"/>
              <a:t>metadata.rb</a:t>
            </a:r>
            <a:r>
              <a:rPr lang="en-US" dirty="0"/>
              <a:t>] action </a:t>
            </a:r>
            <a:r>
              <a:rPr lang="en-US" dirty="0" err="1"/>
              <a:t>create_if_missing</a:t>
            </a:r>
            <a:endParaRPr lang="en-US" dirty="0"/>
          </a:p>
          <a:p>
            <a:r>
              <a:rPr lang="en-US" dirty="0"/>
              <a:t>    - create new file /home/chef/</a:t>
            </a:r>
            <a:r>
              <a:rPr lang="en-US" dirty="0" err="1"/>
              <a:t>httpd</a:t>
            </a:r>
            <a:r>
              <a:rPr lang="en-US" dirty="0"/>
              <a:t>/</a:t>
            </a:r>
            <a:r>
              <a:rPr lang="en-US" dirty="0" err="1"/>
              <a:t>metadata.rb</a:t>
            </a:r>
            <a:endParaRPr lang="en-US" dirty="0"/>
          </a:p>
          <a:p>
            <a:r>
              <a:rPr lang="en-US" dirty="0"/>
              <a:t>    - update content in file /home/chef/</a:t>
            </a:r>
            <a:r>
              <a:rPr lang="en-US" dirty="0" err="1"/>
              <a:t>httpd</a:t>
            </a:r>
            <a:r>
              <a:rPr lang="en-US" dirty="0"/>
              <a:t>/</a:t>
            </a:r>
            <a:r>
              <a:rPr lang="en-US" dirty="0" err="1"/>
              <a:t>metadata.rb</a:t>
            </a:r>
            <a:r>
              <a:rPr lang="en-US" dirty="0"/>
              <a:t> from none to 53a150</a:t>
            </a:r>
          </a:p>
          <a:p>
            <a:r>
              <a:rPr lang="en-US" dirty="0"/>
              <a:t>    (diff output suppressed by </a:t>
            </a:r>
            <a:r>
              <a:rPr lang="en-US" dirty="0" err="1"/>
              <a:t>config</a:t>
            </a:r>
            <a:r>
              <a:rPr lang="en-US" dirty="0"/>
              <a:t>)</a:t>
            </a:r>
          </a:p>
          <a:p>
            <a:r>
              <a:rPr lang="en-US" dirty="0"/>
              <a:t>  * template[/home/chef/</a:t>
            </a:r>
            <a:r>
              <a:rPr lang="en-US" dirty="0" err="1"/>
              <a:t>httpd</a:t>
            </a:r>
            <a:r>
              <a:rPr lang="en-US" dirty="0"/>
              <a:t>/</a:t>
            </a:r>
            <a:r>
              <a:rPr lang="en-US" dirty="0" err="1"/>
              <a:t>README.md</a:t>
            </a:r>
            <a:r>
              <a:rPr lang="en-US" dirty="0"/>
              <a:t>] action </a:t>
            </a:r>
            <a:r>
              <a:rPr lang="en-US" dirty="0" err="1" smtClean="0"/>
              <a:t>create_if_missing</a:t>
            </a:r>
            <a:endParaRPr lang="en-US" dirty="0"/>
          </a:p>
        </p:txBody>
      </p:sp>
      <p:sp>
        <p:nvSpPr>
          <p:cNvPr id="3" name="Text Placeholder 2"/>
          <p:cNvSpPr>
            <a:spLocks noGrp="1"/>
          </p:cNvSpPr>
          <p:nvPr>
            <p:ph type="body" sz="quarter" idx="11"/>
          </p:nvPr>
        </p:nvSpPr>
        <p:spPr/>
        <p:txBody>
          <a:bodyPr/>
          <a:lstStyle/>
          <a:p>
            <a:r>
              <a:rPr lang="en-US" dirty="0" smtClean="0"/>
              <a:t>&gt; chef generate cookbook </a:t>
            </a:r>
            <a:r>
              <a:rPr lang="en-US" dirty="0" err="1" smtClean="0"/>
              <a:t>httpd</a:t>
            </a:r>
            <a:endParaRPr lang="en-US" dirty="0"/>
          </a:p>
        </p:txBody>
      </p:sp>
      <p:sp>
        <p:nvSpPr>
          <p:cNvPr id="5" name="Title 4"/>
          <p:cNvSpPr>
            <a:spLocks noGrp="1"/>
          </p:cNvSpPr>
          <p:nvPr>
            <p:ph type="title"/>
          </p:nvPr>
        </p:nvSpPr>
        <p:spPr/>
        <p:txBody>
          <a:bodyPr/>
          <a:lstStyle/>
          <a:p>
            <a:r>
              <a:rPr lang="en-US" dirty="0" smtClean="0"/>
              <a:t>Generate a Cookbook</a:t>
            </a:r>
            <a:endParaRPr lang="en-US" dirty="0"/>
          </a:p>
        </p:txBody>
      </p:sp>
    </p:spTree>
    <p:extLst>
      <p:ext uri="{BB962C8B-B14F-4D97-AF65-F5344CB8AC3E}">
        <p14:creationId xmlns:p14="http://schemas.microsoft.com/office/powerpoint/2010/main" val="73611018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de-DE" dirty="0" err="1"/>
              <a:t>httpd</a:t>
            </a:r>
            <a:endParaRPr lang="de-DE" dirty="0"/>
          </a:p>
          <a:p>
            <a:r>
              <a:rPr lang="de-DE" dirty="0" smtClean="0"/>
              <a:t>└</a:t>
            </a:r>
            <a:r>
              <a:rPr lang="de-DE" dirty="0"/>
              <a:t>── </a:t>
            </a:r>
            <a:r>
              <a:rPr lang="de-DE" dirty="0" err="1"/>
              <a:t>test</a:t>
            </a:r>
            <a:endParaRPr lang="de-DE" dirty="0"/>
          </a:p>
          <a:p>
            <a:r>
              <a:rPr lang="de-DE" dirty="0"/>
              <a:t>    └── </a:t>
            </a:r>
            <a:r>
              <a:rPr lang="de-DE" dirty="0" err="1"/>
              <a:t>integration</a:t>
            </a:r>
            <a:endParaRPr lang="de-DE" dirty="0"/>
          </a:p>
          <a:p>
            <a:r>
              <a:rPr lang="de-DE" dirty="0"/>
              <a:t>        ├── </a:t>
            </a:r>
            <a:r>
              <a:rPr lang="de-DE" dirty="0" err="1"/>
              <a:t>default</a:t>
            </a:r>
            <a:endParaRPr lang="de-DE" dirty="0"/>
          </a:p>
          <a:p>
            <a:r>
              <a:rPr lang="de-DE" dirty="0"/>
              <a:t>        │   └── </a:t>
            </a:r>
            <a:r>
              <a:rPr lang="de-DE" dirty="0" err="1"/>
              <a:t>serverspec</a:t>
            </a:r>
            <a:endParaRPr lang="de-DE" dirty="0"/>
          </a:p>
          <a:p>
            <a:r>
              <a:rPr lang="de-DE" dirty="0"/>
              <a:t>        │       └── </a:t>
            </a:r>
            <a:r>
              <a:rPr lang="de-DE" dirty="0" err="1"/>
              <a:t>default_spec.rb</a:t>
            </a:r>
            <a:endParaRPr lang="de-DE" dirty="0"/>
          </a:p>
          <a:p>
            <a:r>
              <a:rPr lang="de-DE" dirty="0"/>
              <a:t>        └── </a:t>
            </a:r>
            <a:r>
              <a:rPr lang="de-DE" dirty="0" err="1"/>
              <a:t>helpers</a:t>
            </a:r>
            <a:endParaRPr lang="de-DE" dirty="0"/>
          </a:p>
          <a:p>
            <a:r>
              <a:rPr lang="de-DE" dirty="0"/>
              <a:t>            └── </a:t>
            </a:r>
            <a:r>
              <a:rPr lang="de-DE" dirty="0" err="1"/>
              <a:t>serverspec</a:t>
            </a:r>
            <a:endParaRPr lang="de-DE" dirty="0"/>
          </a:p>
          <a:p>
            <a:r>
              <a:rPr lang="de-DE" dirty="0"/>
              <a:t>                └── </a:t>
            </a:r>
            <a:r>
              <a:rPr lang="de-DE" dirty="0" err="1"/>
              <a:t>spec_helper.rb</a:t>
            </a:r>
            <a:endParaRPr lang="en-US" dirty="0"/>
          </a:p>
        </p:txBody>
      </p:sp>
      <p:sp>
        <p:nvSpPr>
          <p:cNvPr id="3" name="Text Placeholder 2"/>
          <p:cNvSpPr>
            <a:spLocks noGrp="1"/>
          </p:cNvSpPr>
          <p:nvPr>
            <p:ph type="body" sz="quarter" idx="11"/>
          </p:nvPr>
        </p:nvSpPr>
        <p:spPr/>
        <p:txBody>
          <a:bodyPr/>
          <a:lstStyle/>
          <a:p>
            <a:r>
              <a:rPr lang="en-US" dirty="0" smtClean="0"/>
              <a:t>&gt; tree </a:t>
            </a:r>
            <a:r>
              <a:rPr lang="en-US" dirty="0" err="1" smtClean="0"/>
              <a:t>httpd</a:t>
            </a:r>
            <a:endParaRPr lang="en-US" dirty="0"/>
          </a:p>
        </p:txBody>
      </p:sp>
      <p:sp>
        <p:nvSpPr>
          <p:cNvPr id="5" name="Title 4"/>
          <p:cNvSpPr>
            <a:spLocks noGrp="1"/>
          </p:cNvSpPr>
          <p:nvPr>
            <p:ph type="title"/>
          </p:nvPr>
        </p:nvSpPr>
        <p:spPr/>
        <p:txBody>
          <a:bodyPr>
            <a:normAutofit/>
          </a:bodyPr>
          <a:lstStyle/>
          <a:p>
            <a:r>
              <a:rPr lang="en-US" sz="5400" dirty="0" smtClean="0"/>
              <a:t>View the Tests in the Generated Cookbook</a:t>
            </a:r>
            <a:endParaRPr lang="en-US" sz="5400" dirty="0"/>
          </a:p>
        </p:txBody>
      </p:sp>
    </p:spTree>
    <p:extLst>
      <p:ext uri="{BB962C8B-B14F-4D97-AF65-F5344CB8AC3E}">
        <p14:creationId xmlns:p14="http://schemas.microsoft.com/office/powerpoint/2010/main" val="4265659756"/>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q"/>
            </a:pPr>
            <a:r>
              <a:rPr lang="en-US" dirty="0"/>
              <a:t>Write tests that verifies the cookbook does what we want it to do</a:t>
            </a:r>
          </a:p>
          <a:p>
            <a:pPr marL="342900" indent="-342900">
              <a:buFont typeface="Wingdings" charset="2"/>
              <a:buChar char="q"/>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4133493625"/>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the Default Test</a:t>
            </a:r>
            <a:endParaRPr lang="en-US" dirty="0"/>
          </a:p>
        </p:txBody>
      </p:sp>
      <p:sp>
        <p:nvSpPr>
          <p:cNvPr id="3" name="Content Placeholder 2"/>
          <p:cNvSpPr>
            <a:spLocks noGrp="1"/>
          </p:cNvSpPr>
          <p:nvPr>
            <p:ph sz="quarter" idx="10"/>
          </p:nvPr>
        </p:nvSpPr>
        <p:spPr/>
        <p:txBody>
          <a:bodyPr/>
          <a:lstStyle/>
          <a:p>
            <a:r>
              <a:rPr lang="en-US" dirty="0"/>
              <a:t>require '</a:t>
            </a:r>
            <a:r>
              <a:rPr lang="en-US" dirty="0" err="1"/>
              <a:t>spec_helper</a:t>
            </a:r>
            <a:r>
              <a:rPr lang="en-US" dirty="0"/>
              <a:t>'</a:t>
            </a:r>
          </a:p>
          <a:p>
            <a:endParaRPr lang="en-US" dirty="0"/>
          </a:p>
          <a:p>
            <a:r>
              <a:rPr lang="en-US" dirty="0"/>
              <a:t>describe '</a:t>
            </a:r>
            <a:r>
              <a:rPr lang="en-US" dirty="0" err="1"/>
              <a:t>httpd</a:t>
            </a:r>
            <a:r>
              <a:rPr lang="en-US" dirty="0"/>
              <a:t>::default' do</a:t>
            </a:r>
          </a:p>
          <a:p>
            <a:r>
              <a:rPr lang="en-US" dirty="0"/>
              <a:t> </a:t>
            </a:r>
            <a:r>
              <a:rPr lang="en-US" dirty="0" smtClean="0"/>
              <a:t> # </a:t>
            </a:r>
            <a:r>
              <a:rPr lang="en-US" dirty="0" err="1"/>
              <a:t>Serverspec</a:t>
            </a:r>
            <a:r>
              <a:rPr lang="en-US" dirty="0"/>
              <a:t> examples can be found at</a:t>
            </a:r>
          </a:p>
          <a:p>
            <a:r>
              <a:rPr lang="en-US" dirty="0"/>
              <a:t>  # http://</a:t>
            </a:r>
            <a:r>
              <a:rPr lang="en-US" dirty="0" err="1"/>
              <a:t>serverspec.org</a:t>
            </a:r>
            <a:r>
              <a:rPr lang="en-US" dirty="0"/>
              <a:t>/</a:t>
            </a:r>
            <a:r>
              <a:rPr lang="en-US" dirty="0" err="1"/>
              <a:t>resource_types.html</a:t>
            </a:r>
            <a:endParaRPr lang="en-US" dirty="0"/>
          </a:p>
          <a:p>
            <a:r>
              <a:rPr lang="en-US" dirty="0"/>
              <a:t>  it 'does something' do</a:t>
            </a:r>
          </a:p>
          <a:p>
            <a:r>
              <a:rPr lang="en-US" dirty="0"/>
              <a:t>    skip 'Replace this with meaningful tests'</a:t>
            </a:r>
          </a:p>
          <a:p>
            <a:r>
              <a:rPr lang="en-US" dirty="0"/>
              <a:t>  </a:t>
            </a:r>
            <a:r>
              <a:rPr lang="en-US" dirty="0" smtClean="0"/>
              <a:t>end</a:t>
            </a:r>
            <a:endParaRPr lang="en-US" dirty="0"/>
          </a:p>
          <a:p>
            <a:r>
              <a:rPr lang="en-US" dirty="0" smtClean="0"/>
              <a:t>end</a:t>
            </a:r>
            <a:endParaRPr lang="en-US" dirty="0"/>
          </a:p>
          <a:p>
            <a:endParaRPr lang="en-US" dirty="0"/>
          </a:p>
          <a:p>
            <a:endParaRPr lang="en-US" dirty="0"/>
          </a:p>
        </p:txBody>
      </p:sp>
      <p:sp>
        <p:nvSpPr>
          <p:cNvPr id="4" name="Text Placeholder 3"/>
          <p:cNvSpPr>
            <a:spLocks noGrp="1"/>
          </p:cNvSpPr>
          <p:nvPr>
            <p:ph type="body" sz="quarter" idx="11"/>
          </p:nvPr>
        </p:nvSpPr>
        <p:spPr/>
        <p:txBody>
          <a:bodyPr/>
          <a:lstStyle/>
          <a:p>
            <a:r>
              <a:rPr lang="en-US" dirty="0"/>
              <a:t>~/</a:t>
            </a:r>
            <a:r>
              <a:rPr lang="en-US" dirty="0" err="1"/>
              <a:t>httpd</a:t>
            </a:r>
            <a:r>
              <a:rPr lang="en-US" dirty="0"/>
              <a:t>/test/integration/default/</a:t>
            </a:r>
            <a:r>
              <a:rPr lang="en-US" dirty="0" err="1"/>
              <a:t>serverspec</a:t>
            </a:r>
            <a:r>
              <a:rPr lang="en-US" dirty="0"/>
              <a:t>/</a:t>
            </a:r>
            <a:r>
              <a:rPr lang="en-US" dirty="0" err="1" smtClean="0"/>
              <a:t>default_spec.rb</a:t>
            </a:r>
            <a:endParaRPr lang="en-US" dirty="0"/>
          </a:p>
        </p:txBody>
      </p:sp>
      <p:sp>
        <p:nvSpPr>
          <p:cNvPr id="5" name="Text Placeholder 4"/>
          <p:cNvSpPr>
            <a:spLocks noGrp="1"/>
          </p:cNvSpPr>
          <p:nvPr>
            <p:ph type="body" sz="quarter" idx="12"/>
          </p:nvPr>
        </p:nvSpPr>
        <p:spPr>
          <a:xfrm>
            <a:off x="1124446" y="3679407"/>
            <a:ext cx="14404273" cy="2760107"/>
          </a:xfrm>
        </p:spPr>
        <p:txBody>
          <a:bodyPr/>
          <a:lstStyle/>
          <a:p>
            <a:r>
              <a:rPr lang="en-US" dirty="0" smtClean="0"/>
              <a:t>-</a:t>
            </a:r>
            <a:endParaRPr lang="en-US" dirty="0"/>
          </a:p>
        </p:txBody>
      </p:sp>
    </p:spTree>
    <p:extLst>
      <p:ext uri="{BB962C8B-B14F-4D97-AF65-F5344CB8AC3E}">
        <p14:creationId xmlns:p14="http://schemas.microsoft.com/office/powerpoint/2010/main" val="3946657038"/>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Test to Validate a Working Website</a:t>
            </a:r>
            <a:endParaRPr lang="en-US" dirty="0"/>
          </a:p>
        </p:txBody>
      </p:sp>
      <p:sp>
        <p:nvSpPr>
          <p:cNvPr id="3" name="Content Placeholder 2"/>
          <p:cNvSpPr>
            <a:spLocks noGrp="1"/>
          </p:cNvSpPr>
          <p:nvPr>
            <p:ph sz="quarter" idx="10"/>
          </p:nvPr>
        </p:nvSpPr>
        <p:spPr/>
        <p:txBody>
          <a:bodyPr/>
          <a:lstStyle/>
          <a:p>
            <a:r>
              <a:rPr lang="en-US" dirty="0"/>
              <a:t>require '</a:t>
            </a:r>
            <a:r>
              <a:rPr lang="en-US" dirty="0" err="1"/>
              <a:t>spec_helper</a:t>
            </a:r>
            <a:r>
              <a:rPr lang="en-US" dirty="0"/>
              <a:t>'</a:t>
            </a:r>
          </a:p>
          <a:p>
            <a:endParaRPr lang="en-US" dirty="0"/>
          </a:p>
          <a:p>
            <a:r>
              <a:rPr lang="en-US" dirty="0"/>
              <a:t>describe '</a:t>
            </a:r>
            <a:r>
              <a:rPr lang="en-US" dirty="0" err="1"/>
              <a:t>httpd</a:t>
            </a:r>
            <a:r>
              <a:rPr lang="en-US" dirty="0"/>
              <a:t>::default' do</a:t>
            </a:r>
          </a:p>
          <a:p>
            <a:r>
              <a:rPr lang="en-US" dirty="0"/>
              <a:t>  describe command(</a:t>
            </a:r>
            <a:r>
              <a:rPr lang="en-US" dirty="0" smtClean="0"/>
              <a:t>'curl http</a:t>
            </a:r>
            <a:r>
              <a:rPr lang="en-US" dirty="0"/>
              <a:t>://</a:t>
            </a:r>
            <a:r>
              <a:rPr lang="en-US" dirty="0" err="1"/>
              <a:t>localhost</a:t>
            </a:r>
            <a:r>
              <a:rPr lang="en-US" dirty="0"/>
              <a:t>') do</a:t>
            </a:r>
          </a:p>
          <a:p>
            <a:r>
              <a:rPr lang="en-US" dirty="0"/>
              <a:t>    its(:</a:t>
            </a:r>
            <a:r>
              <a:rPr lang="en-US" dirty="0" err="1"/>
              <a:t>stdout</a:t>
            </a:r>
            <a:r>
              <a:rPr lang="en-US" dirty="0"/>
              <a:t>) { should match</a:t>
            </a:r>
            <a:r>
              <a:rPr lang="en-US" dirty="0" smtClean="0"/>
              <a:t>(/Welcome Home/) </a:t>
            </a:r>
            <a:r>
              <a:rPr lang="en-US" dirty="0"/>
              <a:t>}</a:t>
            </a:r>
          </a:p>
          <a:p>
            <a:r>
              <a:rPr lang="en-US" dirty="0"/>
              <a:t>  end</a:t>
            </a:r>
          </a:p>
          <a:p>
            <a:r>
              <a:rPr lang="en-US" dirty="0"/>
              <a:t>end</a:t>
            </a:r>
          </a:p>
          <a:p>
            <a:endParaRPr lang="en-US" dirty="0"/>
          </a:p>
          <a:p>
            <a:endParaRPr lang="en-US" dirty="0"/>
          </a:p>
        </p:txBody>
      </p:sp>
      <p:sp>
        <p:nvSpPr>
          <p:cNvPr id="4" name="Text Placeholder 3"/>
          <p:cNvSpPr>
            <a:spLocks noGrp="1"/>
          </p:cNvSpPr>
          <p:nvPr>
            <p:ph type="body" sz="quarter" idx="11"/>
          </p:nvPr>
        </p:nvSpPr>
        <p:spPr/>
        <p:txBody>
          <a:bodyPr/>
          <a:lstStyle/>
          <a:p>
            <a:r>
              <a:rPr lang="en-US" dirty="0"/>
              <a:t>~/</a:t>
            </a:r>
            <a:r>
              <a:rPr lang="en-US" dirty="0" err="1"/>
              <a:t>httpd</a:t>
            </a:r>
            <a:r>
              <a:rPr lang="en-US" dirty="0"/>
              <a:t>/test/integration/default/</a:t>
            </a:r>
            <a:r>
              <a:rPr lang="en-US" dirty="0" err="1"/>
              <a:t>serverspec</a:t>
            </a:r>
            <a:r>
              <a:rPr lang="en-US" dirty="0"/>
              <a:t>/</a:t>
            </a:r>
            <a:r>
              <a:rPr lang="en-US" dirty="0" err="1" smtClean="0"/>
              <a:t>default_spec.rb</a:t>
            </a:r>
            <a:endParaRPr lang="en-US" dirty="0"/>
          </a:p>
        </p:txBody>
      </p:sp>
      <p:sp>
        <p:nvSpPr>
          <p:cNvPr id="6" name="Text Placeholder 5"/>
          <p:cNvSpPr>
            <a:spLocks noGrp="1"/>
          </p:cNvSpPr>
          <p:nvPr>
            <p:ph type="body" sz="quarter" idx="13"/>
          </p:nvPr>
        </p:nvSpPr>
        <p:spPr>
          <a:xfrm>
            <a:off x="1135042" y="3676540"/>
            <a:ext cx="14404273" cy="1738000"/>
          </a:xfrm>
        </p:spPr>
        <p:txBody>
          <a:bodyPr/>
          <a:lstStyle/>
          <a:p>
            <a:r>
              <a:rPr lang="en-US" dirty="0" smtClean="0"/>
              <a:t>+</a:t>
            </a:r>
            <a:endParaRPr lang="en-US" dirty="0"/>
          </a:p>
        </p:txBody>
      </p:sp>
    </p:spTree>
    <p:extLst>
      <p:ext uri="{BB962C8B-B14F-4D97-AF65-F5344CB8AC3E}">
        <p14:creationId xmlns:p14="http://schemas.microsoft.com/office/powerpoint/2010/main" val="3342686900"/>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q"/>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4225070500"/>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a:p>
        </p:txBody>
      </p:sp>
      <p:sp>
        <p:nvSpPr>
          <p:cNvPr id="3" name="Text Placeholder 2"/>
          <p:cNvSpPr>
            <a:spLocks noGrp="1"/>
          </p:cNvSpPr>
          <p:nvPr>
            <p:ph type="body" sz="quarter" idx="11"/>
          </p:nvPr>
        </p:nvSpPr>
        <p:spPr/>
        <p:txBody>
          <a:bodyPr/>
          <a:lstStyle/>
          <a:p>
            <a:r>
              <a:rPr lang="en-US" dirty="0" smtClean="0"/>
              <a:t>&gt; cd </a:t>
            </a:r>
            <a:r>
              <a:rPr lang="en-US" dirty="0" err="1" smtClean="0"/>
              <a:t>httpd</a:t>
            </a:r>
            <a:endParaRPr lang="en-US" dirty="0"/>
          </a:p>
        </p:txBody>
      </p:sp>
      <p:sp>
        <p:nvSpPr>
          <p:cNvPr id="5" name="Title 4"/>
          <p:cNvSpPr>
            <a:spLocks noGrp="1"/>
          </p:cNvSpPr>
          <p:nvPr>
            <p:ph type="title"/>
          </p:nvPr>
        </p:nvSpPr>
        <p:spPr/>
        <p:txBody>
          <a:bodyPr/>
          <a:lstStyle/>
          <a:p>
            <a:r>
              <a:rPr lang="en-US" dirty="0" smtClean="0"/>
              <a:t>Move into the Cookbook Directory</a:t>
            </a:r>
            <a:endParaRPr lang="en-US" dirty="0"/>
          </a:p>
        </p:txBody>
      </p:sp>
    </p:spTree>
    <p:extLst>
      <p:ext uri="{BB962C8B-B14F-4D97-AF65-F5344CB8AC3E}">
        <p14:creationId xmlns:p14="http://schemas.microsoft.com/office/powerpoint/2010/main" val="2178981267"/>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Test Driven Development</a:t>
            </a:r>
            <a:endParaRPr lang="en-US" dirty="0"/>
          </a:p>
        </p:txBody>
      </p:sp>
      <p:sp>
        <p:nvSpPr>
          <p:cNvPr id="5" name="Subtitle 4"/>
          <p:cNvSpPr>
            <a:spLocks noGrp="1"/>
          </p:cNvSpPr>
          <p:nvPr>
            <p:ph type="subTitle" idx="1"/>
          </p:nvPr>
        </p:nvSpPr>
        <p:spPr/>
        <p:txBody>
          <a:bodyPr/>
          <a:lstStyle/>
          <a:p>
            <a:pPr marL="514350" indent="-514350">
              <a:buFont typeface="+mj-lt"/>
              <a:buAutoNum type="arabicPeriod"/>
            </a:pPr>
            <a:r>
              <a:rPr lang="en-US" dirty="0"/>
              <a:t>D</a:t>
            </a:r>
            <a:r>
              <a:rPr lang="en-US" dirty="0" smtClean="0"/>
              <a:t>efine a test set for the unit first</a:t>
            </a:r>
          </a:p>
          <a:p>
            <a:pPr marL="514350" indent="-514350">
              <a:buFont typeface="+mj-lt"/>
              <a:buAutoNum type="arabicPeriod"/>
            </a:pPr>
            <a:r>
              <a:rPr lang="en-US" dirty="0"/>
              <a:t>T</a:t>
            </a:r>
            <a:r>
              <a:rPr lang="en-US" dirty="0" smtClean="0"/>
              <a:t>hen implement the unit</a:t>
            </a:r>
          </a:p>
          <a:p>
            <a:pPr marL="514350" indent="-514350">
              <a:buFont typeface="+mj-lt"/>
              <a:buAutoNum type="arabicPeriod"/>
            </a:pPr>
            <a:r>
              <a:rPr lang="en-US" dirty="0"/>
              <a:t>F</a:t>
            </a:r>
            <a:r>
              <a:rPr lang="en-US" dirty="0" smtClean="0"/>
              <a:t>inally verify that the implementation of the unit makes the tests succeed.</a:t>
            </a:r>
            <a:endParaRPr lang="en-US" dirty="0"/>
          </a:p>
        </p:txBody>
      </p:sp>
    </p:spTree>
    <p:extLst>
      <p:ext uri="{BB962C8B-B14F-4D97-AF65-F5344CB8AC3E}">
        <p14:creationId xmlns:p14="http://schemas.microsoft.com/office/powerpoint/2010/main" val="1229887400"/>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Remove Settings from the Kitchen Configuration</a:t>
            </a:r>
            <a:endParaRPr lang="en-US" sz="4800" dirty="0"/>
          </a:p>
        </p:txBody>
      </p:sp>
      <p:sp>
        <p:nvSpPr>
          <p:cNvPr id="3" name="Content Placeholder 2"/>
          <p:cNvSpPr>
            <a:spLocks noGrp="1"/>
          </p:cNvSpPr>
          <p:nvPr>
            <p:ph sz="quarter" idx="10"/>
          </p:nvPr>
        </p:nvSpPr>
        <p:spPr/>
        <p:txBody>
          <a:bodyPr>
            <a:normAutofit fontScale="92500" lnSpcReduction="10000"/>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platforms:</a:t>
            </a:r>
          </a:p>
          <a:p>
            <a:r>
              <a:rPr lang="en-US" dirty="0"/>
              <a:t>  - name: ubuntu-14.04</a:t>
            </a:r>
          </a:p>
          <a:p>
            <a:r>
              <a:rPr lang="en-US" dirty="0"/>
              <a:t>  - name: centos-7.1</a:t>
            </a:r>
          </a:p>
          <a:p>
            <a:endParaRPr lang="en-US" dirty="0"/>
          </a:p>
          <a:p>
            <a:r>
              <a:rPr lang="en-US" dirty="0"/>
              <a:t>suites</a:t>
            </a:r>
            <a:r>
              <a:rPr lang="en-US" dirty="0" smtClean="0"/>
              <a:t>:</a:t>
            </a:r>
          </a:p>
          <a:p>
            <a:r>
              <a:rPr lang="en-US" dirty="0" smtClean="0"/>
              <a:t># ... REMAINDER OF THE KITCHEN CONFIGURATION FILE ...</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
            </a:r>
            <a:r>
              <a:rPr lang="en-US" dirty="0" err="1" smtClean="0"/>
              <a:t>kitchen.yml</a:t>
            </a:r>
            <a:endParaRPr lang="en-US" dirty="0"/>
          </a:p>
        </p:txBody>
      </p:sp>
      <p:sp>
        <p:nvSpPr>
          <p:cNvPr id="7" name="Text Placeholder 4"/>
          <p:cNvSpPr>
            <a:spLocks noGrp="1"/>
          </p:cNvSpPr>
          <p:nvPr>
            <p:ph type="body" sz="quarter" idx="12"/>
          </p:nvPr>
        </p:nvSpPr>
        <p:spPr>
          <a:xfrm>
            <a:off x="1123950" y="3026346"/>
            <a:ext cx="14404975" cy="658813"/>
          </a:xfrm>
        </p:spPr>
        <p:txBody>
          <a:bodyPr/>
          <a:lstStyle/>
          <a:p>
            <a:r>
              <a:rPr lang="en-US" dirty="0" smtClean="0"/>
              <a:t>-</a:t>
            </a:r>
            <a:endParaRPr lang="en-US" dirty="0"/>
          </a:p>
        </p:txBody>
      </p:sp>
      <p:sp>
        <p:nvSpPr>
          <p:cNvPr id="8" name="Rectangle 7"/>
          <p:cNvSpPr/>
          <p:nvPr/>
        </p:nvSpPr>
        <p:spPr bwMode="auto">
          <a:xfrm>
            <a:off x="1128943" y="5748771"/>
            <a:ext cx="14394028" cy="1114103"/>
          </a:xfrm>
          <a:prstGeom prst="rect">
            <a:avLst/>
          </a:prstGeom>
          <a:solidFill>
            <a:srgbClr val="FF0000">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sz="4720" dirty="0" smtClean="0">
                <a:solidFill>
                  <a:schemeClr val="tx2"/>
                </a:solidFill>
                <a:latin typeface="Courier New"/>
                <a:cs typeface="Courier New"/>
              </a:rPr>
              <a:t>-</a:t>
            </a:r>
          </a:p>
        </p:txBody>
      </p:sp>
    </p:spTree>
    <p:extLst>
      <p:ext uri="{BB962C8B-B14F-4D97-AF65-F5344CB8AC3E}">
        <p14:creationId xmlns:p14="http://schemas.microsoft.com/office/powerpoint/2010/main" val="2536396625"/>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Settings to the Kitchen Configuration</a:t>
            </a:r>
            <a:endParaRPr lang="en-US" dirty="0"/>
          </a:p>
        </p:txBody>
      </p:sp>
      <p:sp>
        <p:nvSpPr>
          <p:cNvPr id="3" name="Content Placeholder 2"/>
          <p:cNvSpPr>
            <a:spLocks noGrp="1"/>
          </p:cNvSpPr>
          <p:nvPr>
            <p:ph sz="quarter" idx="10"/>
          </p:nvPr>
        </p:nvSpPr>
        <p:spPr/>
        <p:txBody>
          <a:bodyPr>
            <a:normAutofit fontScale="92500" lnSpcReduction="10000"/>
          </a:bodyPr>
          <a:lstStyle/>
          <a:p>
            <a:r>
              <a:rPr lang="en-US" dirty="0"/>
              <a:t>---</a:t>
            </a:r>
          </a:p>
          <a:p>
            <a:r>
              <a:rPr lang="en-US" dirty="0"/>
              <a:t>driver:</a:t>
            </a:r>
          </a:p>
          <a:p>
            <a:r>
              <a:rPr lang="en-US" dirty="0"/>
              <a:t>  name: </a:t>
            </a:r>
            <a:r>
              <a:rPr lang="en-US" dirty="0" err="1" smtClean="0"/>
              <a:t>docker</a:t>
            </a:r>
            <a:endParaRPr lang="en-US" dirty="0"/>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platforms:</a:t>
            </a:r>
          </a:p>
          <a:p>
            <a:r>
              <a:rPr lang="en-US" dirty="0"/>
              <a:t>  - name: </a:t>
            </a:r>
            <a:r>
              <a:rPr lang="en-US" dirty="0" smtClean="0"/>
              <a:t>centos-6.7</a:t>
            </a:r>
            <a:endParaRPr lang="en-US" dirty="0"/>
          </a:p>
          <a:p>
            <a:endParaRPr lang="en-US" dirty="0"/>
          </a:p>
          <a:p>
            <a:r>
              <a:rPr lang="en-US" dirty="0"/>
              <a:t>suites:</a:t>
            </a:r>
          </a:p>
          <a:p>
            <a:r>
              <a:rPr lang="en-US" dirty="0"/>
              <a:t># ... REMAINDER OF THE KITCHEN CONFIGURATION FILE ..</a:t>
            </a:r>
            <a:r>
              <a:rPr lang="en-US" dirty="0" smtClean="0"/>
              <a:t>.</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
            </a:r>
            <a:r>
              <a:rPr lang="en-US" dirty="0" err="1" smtClean="0"/>
              <a:t>kitchen.yml</a:t>
            </a:r>
            <a:endParaRPr lang="en-US" dirty="0"/>
          </a:p>
        </p:txBody>
      </p:sp>
      <p:sp>
        <p:nvSpPr>
          <p:cNvPr id="12" name="Text Placeholder 5"/>
          <p:cNvSpPr>
            <a:spLocks noGrp="1"/>
          </p:cNvSpPr>
          <p:nvPr>
            <p:ph type="body" sz="quarter" idx="13"/>
          </p:nvPr>
        </p:nvSpPr>
        <p:spPr>
          <a:xfrm>
            <a:off x="1112838" y="2981610"/>
            <a:ext cx="14404975" cy="627063"/>
          </a:xfrm>
        </p:spPr>
        <p:txBody>
          <a:bodyPr/>
          <a:lstStyle/>
          <a:p>
            <a:endParaRPr lang="en-US" dirty="0"/>
          </a:p>
        </p:txBody>
      </p:sp>
      <p:sp>
        <p:nvSpPr>
          <p:cNvPr id="13" name="Rectangle 12"/>
          <p:cNvSpPr/>
          <p:nvPr/>
        </p:nvSpPr>
        <p:spPr bwMode="auto">
          <a:xfrm>
            <a:off x="1128943" y="5739755"/>
            <a:ext cx="14394028" cy="642784"/>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419589653"/>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Instance           Driver  </a:t>
            </a:r>
            <a:r>
              <a:rPr lang="en-US" sz="2400" dirty="0" err="1"/>
              <a:t>Provisioner</a:t>
            </a:r>
            <a:r>
              <a:rPr lang="en-US" sz="2400" dirty="0"/>
              <a:t>  Verifier  Transport  Last Action</a:t>
            </a:r>
          </a:p>
          <a:p>
            <a:r>
              <a:rPr lang="en-US" sz="2400" dirty="0"/>
              <a:t>default-centos-67  </a:t>
            </a:r>
            <a:r>
              <a:rPr lang="en-US" sz="2400" dirty="0" err="1"/>
              <a:t>Docker</a:t>
            </a:r>
            <a:r>
              <a:rPr lang="en-US" sz="2400" dirty="0"/>
              <a:t>  </a:t>
            </a:r>
            <a:r>
              <a:rPr lang="en-US" sz="2400" dirty="0" err="1"/>
              <a:t>ChefZero</a:t>
            </a:r>
            <a:r>
              <a:rPr lang="en-US" sz="2400" dirty="0"/>
              <a:t>     Busser    </a:t>
            </a:r>
            <a:r>
              <a:rPr lang="en-US" sz="2400" dirty="0" err="1"/>
              <a:t>Ssh</a:t>
            </a:r>
            <a:r>
              <a:rPr lang="en-US" sz="2400" dirty="0"/>
              <a:t>        &lt;Not Created&gt;</a:t>
            </a:r>
          </a:p>
        </p:txBody>
      </p:sp>
      <p:sp>
        <p:nvSpPr>
          <p:cNvPr id="3" name="Text Placeholder 2"/>
          <p:cNvSpPr>
            <a:spLocks noGrp="1"/>
          </p:cNvSpPr>
          <p:nvPr>
            <p:ph type="body" sz="quarter" idx="11"/>
          </p:nvPr>
        </p:nvSpPr>
        <p:spPr/>
        <p:txBody>
          <a:bodyPr/>
          <a:lstStyle/>
          <a:p>
            <a:r>
              <a:rPr lang="en-US" dirty="0" smtClean="0"/>
              <a:t>&gt; kitchen list</a:t>
            </a:r>
            <a:endParaRPr lang="en-US" dirty="0"/>
          </a:p>
        </p:txBody>
      </p:sp>
      <p:sp>
        <p:nvSpPr>
          <p:cNvPr id="4" name="Content Placeholder 3"/>
          <p:cNvSpPr>
            <a:spLocks noGrp="1"/>
          </p:cNvSpPr>
          <p:nvPr>
            <p:ph sz="quarter" idx="12"/>
          </p:nvPr>
        </p:nvSpPr>
        <p:spPr>
          <a:xfrm>
            <a:off x="1105603" y="2738309"/>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View the Test Matrix for Test Kitchen</a:t>
            </a:r>
            <a:endParaRPr lang="en-US" dirty="0"/>
          </a:p>
        </p:txBody>
      </p:sp>
    </p:spTree>
    <p:extLst>
      <p:ext uri="{BB962C8B-B14F-4D97-AF65-F5344CB8AC3E}">
        <p14:creationId xmlns:p14="http://schemas.microsoft.com/office/powerpoint/2010/main" val="3652329642"/>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p>
          <a:p>
            <a:r>
              <a:rPr lang="en-US" dirty="0"/>
              <a:t>-----&gt; Creating &lt;default-centos-67&gt;...</a:t>
            </a:r>
          </a:p>
          <a:p>
            <a:r>
              <a:rPr lang="en-US" dirty="0"/>
              <a:t>       Sending build context to </a:t>
            </a:r>
            <a:r>
              <a:rPr lang="en-US" dirty="0" err="1"/>
              <a:t>Docker</a:t>
            </a:r>
            <a:r>
              <a:rPr lang="en-US" dirty="0"/>
              <a:t> daemon 26.11 </a:t>
            </a:r>
            <a:r>
              <a:rPr lang="en-US" dirty="0" err="1"/>
              <a:t>kB</a:t>
            </a:r>
            <a:endParaRPr lang="en-US" dirty="0"/>
          </a:p>
          <a:p>
            <a:r>
              <a:rPr lang="en-US" dirty="0"/>
              <a:t>       Sending build context to </a:t>
            </a:r>
            <a:r>
              <a:rPr lang="en-US" dirty="0" err="1"/>
              <a:t>Docker</a:t>
            </a:r>
            <a:r>
              <a:rPr lang="en-US" dirty="0"/>
              <a:t> daemon</a:t>
            </a:r>
          </a:p>
          <a:p>
            <a:r>
              <a:rPr lang="en-US" dirty="0"/>
              <a:t>       Step 0 : FROM centos:centos6</a:t>
            </a:r>
          </a:p>
          <a:p>
            <a:r>
              <a:rPr lang="en-US" dirty="0"/>
              <a:t>       centos6: Pulling from centos</a:t>
            </a:r>
          </a:p>
          <a:p>
            <a:r>
              <a:rPr lang="en-US" dirty="0"/>
              <a:t>       47d44cb6f252: Pulling </a:t>
            </a:r>
            <a:r>
              <a:rPr lang="en-US" dirty="0" err="1"/>
              <a:t>fs</a:t>
            </a:r>
            <a:r>
              <a:rPr lang="en-US" dirty="0"/>
              <a:t> layer</a:t>
            </a:r>
          </a:p>
          <a:p>
            <a:r>
              <a:rPr lang="en-US" dirty="0" smtClean="0"/>
              <a:t>       ...</a:t>
            </a:r>
          </a:p>
          <a:p>
            <a:r>
              <a:rPr lang="en-US" dirty="0"/>
              <a:t> </a:t>
            </a:r>
            <a:r>
              <a:rPr lang="en-US" dirty="0" smtClean="0"/>
              <a:t>      Finished </a:t>
            </a:r>
            <a:r>
              <a:rPr lang="en-US" dirty="0"/>
              <a:t>creating &lt;default-centos-67&gt; (2m28.65s).</a:t>
            </a:r>
          </a:p>
          <a:p>
            <a:r>
              <a:rPr lang="en-US" dirty="0"/>
              <a:t>-----&gt; Kitchen is finished. (2m29.39s</a:t>
            </a:r>
            <a:r>
              <a:rPr lang="en-US" dirty="0" smtClean="0"/>
              <a:t>)</a:t>
            </a:r>
          </a:p>
        </p:txBody>
      </p:sp>
      <p:sp>
        <p:nvSpPr>
          <p:cNvPr id="3" name="Text Placeholder 2"/>
          <p:cNvSpPr>
            <a:spLocks noGrp="1"/>
          </p:cNvSpPr>
          <p:nvPr>
            <p:ph type="body" sz="quarter" idx="11"/>
          </p:nvPr>
        </p:nvSpPr>
        <p:spPr/>
        <p:txBody>
          <a:bodyPr/>
          <a:lstStyle/>
          <a:p>
            <a:r>
              <a:rPr lang="en-US" dirty="0" smtClean="0"/>
              <a:t>&gt; kitchen create</a:t>
            </a:r>
            <a:endParaRPr lang="en-US" dirty="0"/>
          </a:p>
        </p:txBody>
      </p:sp>
      <p:sp>
        <p:nvSpPr>
          <p:cNvPr id="4" name="Content Placeholder 3"/>
          <p:cNvSpPr>
            <a:spLocks noGrp="1"/>
          </p:cNvSpPr>
          <p:nvPr>
            <p:ph sz="quarter" idx="12"/>
          </p:nvPr>
        </p:nvSpPr>
        <p:spPr>
          <a:xfrm>
            <a:off x="1127883" y="2849721"/>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Create the Virtual Instance</a:t>
            </a:r>
            <a:endParaRPr lang="en-US" dirty="0"/>
          </a:p>
        </p:txBody>
      </p:sp>
      <p:sp>
        <p:nvSpPr>
          <p:cNvPr id="6" name="Rectangle 5"/>
          <p:cNvSpPr/>
          <p:nvPr/>
        </p:nvSpPr>
        <p:spPr bwMode="auto">
          <a:xfrm>
            <a:off x="1128943" y="7054397"/>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48798773"/>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p>
          <a:p>
            <a:r>
              <a:rPr lang="en-US" dirty="0"/>
              <a:t>-----&gt; Converging &lt;default-centos-67&gt;...</a:t>
            </a:r>
          </a:p>
          <a:p>
            <a:r>
              <a:rPr lang="en-US" dirty="0"/>
              <a:t>$$$$$$ Running legacy converge for '</a:t>
            </a:r>
            <a:r>
              <a:rPr lang="en-US" dirty="0" err="1"/>
              <a:t>Docker</a:t>
            </a:r>
            <a:r>
              <a:rPr lang="en-US" dirty="0"/>
              <a:t>' Driver</a:t>
            </a:r>
          </a:p>
          <a:p>
            <a:r>
              <a:rPr lang="en-US" dirty="0" smtClean="0"/>
              <a:t>       ...</a:t>
            </a:r>
          </a:p>
          <a:p>
            <a:r>
              <a:rPr lang="en-US" dirty="0" smtClean="0"/>
              <a:t>-</a:t>
            </a:r>
            <a:r>
              <a:rPr lang="en-US" dirty="0"/>
              <a:t>----&gt; Installing Chef Omnibus (install only if missing</a:t>
            </a:r>
            <a:r>
              <a:rPr lang="en-US" dirty="0" smtClean="0"/>
              <a:t>)</a:t>
            </a:r>
          </a:p>
          <a:p>
            <a:r>
              <a:rPr lang="en-US" dirty="0" smtClean="0"/>
              <a:t>       Downloading </a:t>
            </a:r>
            <a:r>
              <a:rPr lang="en-US" dirty="0"/>
              <a:t>https://</a:t>
            </a:r>
            <a:r>
              <a:rPr lang="en-US" dirty="0" err="1"/>
              <a:t>www.chef.io</a:t>
            </a:r>
            <a:r>
              <a:rPr lang="en-US" dirty="0"/>
              <a:t>/chef/</a:t>
            </a:r>
            <a:r>
              <a:rPr lang="en-US" dirty="0" err="1"/>
              <a:t>install.sh</a:t>
            </a:r>
            <a:r>
              <a:rPr lang="en-US" dirty="0"/>
              <a:t> to </a:t>
            </a:r>
            <a:r>
              <a:rPr lang="en-US" dirty="0" smtClean="0"/>
              <a:t>file...</a:t>
            </a:r>
            <a:endParaRPr lang="en-US" dirty="0"/>
          </a:p>
          <a:p>
            <a:r>
              <a:rPr lang="en-US" dirty="0" smtClean="0"/>
              <a:t>       </a:t>
            </a:r>
            <a:r>
              <a:rPr lang="en-US" dirty="0"/>
              <a:t>resolving cookbooks for run list: ["</a:t>
            </a:r>
            <a:r>
              <a:rPr lang="en-US" dirty="0" err="1"/>
              <a:t>httpd</a:t>
            </a:r>
            <a:r>
              <a:rPr lang="en-US" dirty="0"/>
              <a:t>::default"</a:t>
            </a:r>
            <a:r>
              <a:rPr lang="en-US" dirty="0" smtClean="0"/>
              <a:t>] </a:t>
            </a:r>
          </a:p>
          <a:p>
            <a:r>
              <a:rPr lang="en-US" dirty="0" smtClean="0"/>
              <a:t>       ...     </a:t>
            </a:r>
          </a:p>
          <a:p>
            <a:r>
              <a:rPr lang="en-US" dirty="0" smtClean="0"/>
              <a:t>       Finished </a:t>
            </a:r>
            <a:r>
              <a:rPr lang="en-US" dirty="0"/>
              <a:t>converging &lt;default-centos-67&gt;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4" name="Content Placeholder 3"/>
          <p:cNvSpPr>
            <a:spLocks noGrp="1"/>
          </p:cNvSpPr>
          <p:nvPr>
            <p:ph sz="quarter" idx="12"/>
          </p:nvPr>
        </p:nvSpPr>
        <p:spPr>
          <a:xfrm>
            <a:off x="1127883" y="2849721"/>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Converge the Virtual Instance</a:t>
            </a:r>
            <a:endParaRPr lang="en-US" dirty="0"/>
          </a:p>
        </p:txBody>
      </p:sp>
      <p:sp>
        <p:nvSpPr>
          <p:cNvPr id="6" name="Rectangle 5"/>
          <p:cNvSpPr/>
          <p:nvPr/>
        </p:nvSpPr>
        <p:spPr bwMode="auto">
          <a:xfrm>
            <a:off x="1128943" y="4402832"/>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8" name="Rectangle 7"/>
          <p:cNvSpPr/>
          <p:nvPr/>
        </p:nvSpPr>
        <p:spPr bwMode="auto">
          <a:xfrm>
            <a:off x="1125384" y="6538335"/>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006860316"/>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p>
          <a:p>
            <a:r>
              <a:rPr lang="en-US" dirty="0"/>
              <a:t>-----&gt; Setting up &lt;default-centos-67&gt;...</a:t>
            </a:r>
          </a:p>
          <a:p>
            <a:r>
              <a:rPr lang="en-US" dirty="0" smtClean="0"/>
              <a:t>-</a:t>
            </a:r>
            <a:r>
              <a:rPr lang="en-US" dirty="0"/>
              <a:t>----&gt; Installing Busser (busser)</a:t>
            </a:r>
          </a:p>
          <a:p>
            <a:r>
              <a:rPr lang="en-US" dirty="0" smtClean="0"/>
              <a:t>-</a:t>
            </a:r>
            <a:r>
              <a:rPr lang="en-US" dirty="0"/>
              <a:t>----&gt; Verifying &lt;default-centos-67&gt;...</a:t>
            </a:r>
          </a:p>
          <a:p>
            <a:r>
              <a:rPr lang="en-US" dirty="0" smtClean="0"/>
              <a:t>-</a:t>
            </a:r>
            <a:r>
              <a:rPr lang="en-US" dirty="0"/>
              <a:t>----&gt; Running </a:t>
            </a:r>
            <a:r>
              <a:rPr lang="en-US" dirty="0" err="1"/>
              <a:t>serverspec</a:t>
            </a:r>
            <a:r>
              <a:rPr lang="en-US" dirty="0"/>
              <a:t> test suite</a:t>
            </a:r>
          </a:p>
          <a:p>
            <a:r>
              <a:rPr lang="en-US" dirty="0"/>
              <a:t>-----&gt; Installing </a:t>
            </a:r>
            <a:r>
              <a:rPr lang="en-US" dirty="0" err="1"/>
              <a:t>Serverspec</a:t>
            </a:r>
            <a:r>
              <a:rPr lang="en-US" dirty="0"/>
              <a:t>..</a:t>
            </a:r>
          </a:p>
          <a:p>
            <a:r>
              <a:rPr lang="en-US" dirty="0" smtClean="0"/>
              <a:t>-</a:t>
            </a:r>
            <a:r>
              <a:rPr lang="en-US" dirty="0"/>
              <a:t>----&gt; </a:t>
            </a:r>
            <a:r>
              <a:rPr lang="en-US" dirty="0" err="1"/>
              <a:t>serverspec</a:t>
            </a:r>
            <a:r>
              <a:rPr lang="en-US" dirty="0"/>
              <a:t> installed (version 2.24.1)</a:t>
            </a:r>
          </a:p>
          <a:p>
            <a:r>
              <a:rPr lang="en-US" dirty="0"/>
              <a:t>       /opt/chef/embedded/bin/ruby -I/</a:t>
            </a:r>
            <a:r>
              <a:rPr lang="en-US" dirty="0" err="1"/>
              <a:t>tmp</a:t>
            </a:r>
            <a:r>
              <a:rPr lang="en-US" dirty="0"/>
              <a:t>/verifier/suites/</a:t>
            </a:r>
            <a:r>
              <a:rPr lang="en-US" dirty="0" err="1"/>
              <a:t>serverspec</a:t>
            </a:r>
            <a:r>
              <a:rPr lang="en-US" dirty="0"/>
              <a:t> -I/</a:t>
            </a:r>
            <a:r>
              <a:rPr lang="en-US" dirty="0" err="1"/>
              <a:t>tmp</a:t>
            </a:r>
            <a:r>
              <a:rPr lang="en-US" dirty="0"/>
              <a:t>/verifier/gems/gems/rspec-support-3.3.0/lib:/</a:t>
            </a:r>
            <a:r>
              <a:rPr lang="en-US" dirty="0" err="1"/>
              <a:t>tmp</a:t>
            </a:r>
            <a:r>
              <a:rPr lang="en-US" dirty="0"/>
              <a:t>/verifier/gems/gems/rspec-core-3.3.2/lib /opt/chef/embedded/bin/</a:t>
            </a:r>
            <a:r>
              <a:rPr lang="en-US" dirty="0" err="1"/>
              <a:t>rspec</a:t>
            </a:r>
            <a:r>
              <a:rPr lang="en-US" dirty="0"/>
              <a:t> --pattern /</a:t>
            </a:r>
            <a:r>
              <a:rPr lang="en-US" dirty="0" err="1"/>
              <a:t>tmp</a:t>
            </a:r>
            <a:r>
              <a:rPr lang="en-US" dirty="0"/>
              <a:t>/verifier/suites/</a:t>
            </a:r>
            <a:r>
              <a:rPr lang="en-US" dirty="0" err="1"/>
              <a:t>serverspec</a:t>
            </a:r>
            <a:r>
              <a:rPr lang="en-US" dirty="0"/>
              <a:t>/\*\*/\*_</a:t>
            </a:r>
            <a:r>
              <a:rPr lang="en-US" dirty="0" err="1"/>
              <a:t>spec.rb</a:t>
            </a:r>
            <a:r>
              <a:rPr lang="en-US" dirty="0"/>
              <a:t> -</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4" name="Content Placeholder 3"/>
          <p:cNvSpPr>
            <a:spLocks noGrp="1"/>
          </p:cNvSpPr>
          <p:nvPr>
            <p:ph sz="quarter" idx="12"/>
          </p:nvPr>
        </p:nvSpPr>
        <p:spPr>
          <a:xfrm>
            <a:off x="1127883" y="3919257"/>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Execute the Tests Against the Virtual Instance</a:t>
            </a:r>
            <a:endParaRPr lang="en-US" dirty="0"/>
          </a:p>
        </p:txBody>
      </p:sp>
    </p:spTree>
    <p:extLst>
      <p:ext uri="{BB962C8B-B14F-4D97-AF65-F5344CB8AC3E}">
        <p14:creationId xmlns:p14="http://schemas.microsoft.com/office/powerpoint/2010/main" val="602460490"/>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the Test Kitchen Results</a:t>
            </a:r>
            <a:endParaRPr lang="en-US" dirty="0"/>
          </a:p>
        </p:txBody>
      </p:sp>
      <p:sp>
        <p:nvSpPr>
          <p:cNvPr id="3" name="Content Placeholder 2"/>
          <p:cNvSpPr>
            <a:spLocks noGrp="1"/>
          </p:cNvSpPr>
          <p:nvPr>
            <p:ph sz="quarter" idx="10"/>
          </p:nvPr>
        </p:nvSpPr>
        <p:spPr/>
        <p:txBody>
          <a:bodyPr/>
          <a:lstStyle/>
          <a:p>
            <a:r>
              <a:rPr lang="en-US" dirty="0"/>
              <a:t>-----&gt; </a:t>
            </a:r>
            <a:r>
              <a:rPr lang="en-US" dirty="0" err="1"/>
              <a:t>serverspec</a:t>
            </a:r>
            <a:r>
              <a:rPr lang="en-US" dirty="0"/>
              <a:t> installed (version 2.24.1)</a:t>
            </a:r>
          </a:p>
          <a:p>
            <a:r>
              <a:rPr lang="en-US" dirty="0"/>
              <a:t>       /opt/chef/embedded/bin/ruby -I/</a:t>
            </a:r>
            <a:r>
              <a:rPr lang="en-US" dirty="0" err="1"/>
              <a:t>tmp</a:t>
            </a:r>
            <a:r>
              <a:rPr lang="en-US" dirty="0"/>
              <a:t>/verifier/suites/</a:t>
            </a:r>
            <a:r>
              <a:rPr lang="en-US" dirty="0" err="1"/>
              <a:t>serverspec</a:t>
            </a:r>
            <a:r>
              <a:rPr lang="en-US" dirty="0"/>
              <a:t> -I/</a:t>
            </a:r>
            <a:r>
              <a:rPr lang="en-US" dirty="0" err="1"/>
              <a:t>tmp</a:t>
            </a:r>
            <a:r>
              <a:rPr lang="en-US" dirty="0"/>
              <a:t>/verifier/gems/gems/rspec-support-3.3.0/lib:/</a:t>
            </a:r>
            <a:r>
              <a:rPr lang="en-US" dirty="0" err="1"/>
              <a:t>tmp</a:t>
            </a:r>
            <a:r>
              <a:rPr lang="en-US" dirty="0"/>
              <a:t>/verifier/gems/gems/rspec-core-3.3.2/lib /opt/chef/embedded/bin/</a:t>
            </a:r>
            <a:r>
              <a:rPr lang="en-US" dirty="0" err="1"/>
              <a:t>rspec</a:t>
            </a:r>
            <a:r>
              <a:rPr lang="en-US" dirty="0"/>
              <a:t> --pattern /</a:t>
            </a:r>
            <a:r>
              <a:rPr lang="en-US" dirty="0" err="1"/>
              <a:t>tmp</a:t>
            </a:r>
            <a:r>
              <a:rPr lang="en-US" dirty="0"/>
              <a:t>/verifier/suites/</a:t>
            </a:r>
            <a:r>
              <a:rPr lang="en-US" dirty="0" err="1"/>
              <a:t>serverspec</a:t>
            </a:r>
            <a:r>
              <a:rPr lang="en-US" dirty="0"/>
              <a:t>/\*\*/\*_</a:t>
            </a:r>
            <a:r>
              <a:rPr lang="en-US" dirty="0" err="1"/>
              <a:t>spec.rb</a:t>
            </a:r>
            <a:r>
              <a:rPr lang="en-US" dirty="0"/>
              <a:t> --color --format documentation --default-path /</a:t>
            </a:r>
            <a:r>
              <a:rPr lang="en-US" dirty="0" err="1"/>
              <a:t>tmp</a:t>
            </a:r>
            <a:r>
              <a:rPr lang="en-US" dirty="0"/>
              <a:t>/verifier/suites/</a:t>
            </a:r>
            <a:r>
              <a:rPr lang="en-US" dirty="0" err="1"/>
              <a:t>serverspec</a:t>
            </a:r>
            <a:endParaRPr lang="en-US" dirty="0"/>
          </a:p>
        </p:txBody>
      </p:sp>
      <p:sp>
        <p:nvSpPr>
          <p:cNvPr id="4" name="Content Placeholder 3"/>
          <p:cNvSpPr>
            <a:spLocks noGrp="1"/>
          </p:cNvSpPr>
          <p:nvPr>
            <p:ph sz="quarter" idx="12"/>
          </p:nvPr>
        </p:nvSpPr>
        <p:spPr/>
        <p:txBody>
          <a:bodyPr/>
          <a:lstStyle/>
          <a:p>
            <a:endParaRPr lang="en-US"/>
          </a:p>
        </p:txBody>
      </p:sp>
    </p:spTree>
    <p:extLst>
      <p:ext uri="{BB962C8B-B14F-4D97-AF65-F5344CB8AC3E}">
        <p14:creationId xmlns:p14="http://schemas.microsoft.com/office/powerpoint/2010/main" val="3840733681"/>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the Test Kitchen Results</a:t>
            </a:r>
            <a:endParaRPr lang="en-US" dirty="0"/>
          </a:p>
        </p:txBody>
      </p:sp>
      <p:sp>
        <p:nvSpPr>
          <p:cNvPr id="3" name="Content Placeholder 2"/>
          <p:cNvSpPr>
            <a:spLocks noGrp="1"/>
          </p:cNvSpPr>
          <p:nvPr>
            <p:ph sz="quarter" idx="10"/>
          </p:nvPr>
        </p:nvSpPr>
        <p:spPr/>
        <p:txBody>
          <a:bodyPr>
            <a:normAutofit/>
          </a:bodyPr>
          <a:lstStyle/>
          <a:p>
            <a:r>
              <a:rPr lang="en-US" dirty="0" err="1"/>
              <a:t>httpd</a:t>
            </a:r>
            <a:r>
              <a:rPr lang="en-US" dirty="0"/>
              <a:t>::default</a:t>
            </a:r>
          </a:p>
          <a:p>
            <a:r>
              <a:rPr lang="en-US" dirty="0"/>
              <a:t>  Command "curl http://</a:t>
            </a:r>
            <a:r>
              <a:rPr lang="en-US" dirty="0" err="1"/>
              <a:t>localhost</a:t>
            </a:r>
            <a:r>
              <a:rPr lang="en-US" dirty="0" smtClean="0"/>
              <a:t>"</a:t>
            </a:r>
          </a:p>
          <a:p>
            <a:r>
              <a:rPr lang="en-US" dirty="0" smtClean="0"/>
              <a:t>    </a:t>
            </a:r>
            <a:r>
              <a:rPr lang="en-US" dirty="0" err="1" smtClean="0"/>
              <a:t>stdout</a:t>
            </a:r>
            <a:endParaRPr lang="en-US" dirty="0" smtClean="0"/>
          </a:p>
          <a:p>
            <a:r>
              <a:rPr lang="en-US" dirty="0"/>
              <a:t> </a:t>
            </a:r>
            <a:r>
              <a:rPr lang="en-US" dirty="0" smtClean="0"/>
              <a:t>     should match /Welcome Home/ (FAILED -1)</a:t>
            </a:r>
            <a:endParaRPr lang="en-US" dirty="0"/>
          </a:p>
        </p:txBody>
      </p:sp>
      <p:sp>
        <p:nvSpPr>
          <p:cNvPr id="4" name="Content Placeholder 3"/>
          <p:cNvSpPr>
            <a:spLocks noGrp="1"/>
          </p:cNvSpPr>
          <p:nvPr>
            <p:ph sz="quarter" idx="12"/>
          </p:nvPr>
        </p:nvSpPr>
        <p:spPr/>
        <p:txBody>
          <a:bodyPr/>
          <a:lstStyle/>
          <a:p>
            <a:endParaRPr lang="en-US"/>
          </a:p>
        </p:txBody>
      </p:sp>
    </p:spTree>
    <p:extLst>
      <p:ext uri="{BB962C8B-B14F-4D97-AF65-F5344CB8AC3E}">
        <p14:creationId xmlns:p14="http://schemas.microsoft.com/office/powerpoint/2010/main" val="3173148587"/>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the Test Kitchen Results</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smtClean="0"/>
              <a:t>1</a:t>
            </a:r>
            <a:r>
              <a:rPr lang="en-US" dirty="0"/>
              <a:t>) </a:t>
            </a:r>
            <a:r>
              <a:rPr lang="en-US" dirty="0" err="1"/>
              <a:t>httpd</a:t>
            </a:r>
            <a:r>
              <a:rPr lang="en-US" dirty="0"/>
              <a:t>::default Command "curl http://</a:t>
            </a:r>
            <a:r>
              <a:rPr lang="en-US" dirty="0" err="1"/>
              <a:t>localhost</a:t>
            </a:r>
            <a:r>
              <a:rPr lang="en-US" dirty="0"/>
              <a:t>" </a:t>
            </a:r>
            <a:r>
              <a:rPr lang="en-US" dirty="0" err="1"/>
              <a:t>stdout</a:t>
            </a:r>
            <a:r>
              <a:rPr lang="en-US" dirty="0"/>
              <a:t> should match /WRONG/</a:t>
            </a:r>
          </a:p>
          <a:p>
            <a:r>
              <a:rPr lang="en-US" dirty="0" smtClean="0"/>
              <a:t>     Failure</a:t>
            </a:r>
            <a:r>
              <a:rPr lang="en-US" dirty="0"/>
              <a:t>/Error: its(:</a:t>
            </a:r>
            <a:r>
              <a:rPr lang="en-US" dirty="0" err="1"/>
              <a:t>stdout</a:t>
            </a:r>
            <a:r>
              <a:rPr lang="en-US" dirty="0"/>
              <a:t>) { should match(/WRONG/) }</a:t>
            </a:r>
          </a:p>
          <a:p>
            <a:r>
              <a:rPr lang="en-US" dirty="0" smtClean="0"/>
              <a:t>       expected </a:t>
            </a:r>
            <a:r>
              <a:rPr lang="en-US" dirty="0"/>
              <a:t>"" to match </a:t>
            </a:r>
            <a:r>
              <a:rPr lang="en-US" dirty="0" smtClean="0"/>
              <a:t>/Welcome Home/</a:t>
            </a:r>
            <a:endParaRPr lang="en-US" dirty="0"/>
          </a:p>
          <a:p>
            <a:r>
              <a:rPr lang="en-US" dirty="0" smtClean="0"/>
              <a:t>       Diff</a:t>
            </a:r>
            <a:r>
              <a:rPr lang="en-US" dirty="0"/>
              <a:t>:</a:t>
            </a:r>
          </a:p>
          <a:p>
            <a:r>
              <a:rPr lang="en-US" dirty="0"/>
              <a:t> </a:t>
            </a:r>
            <a:r>
              <a:rPr lang="en-US" dirty="0" smtClean="0"/>
              <a:t>      @</a:t>
            </a:r>
            <a:r>
              <a:rPr lang="en-US" dirty="0"/>
              <a:t>@ -1,2 +1,2 @@</a:t>
            </a:r>
          </a:p>
          <a:p>
            <a:r>
              <a:rPr lang="en-US" dirty="0" smtClean="0"/>
              <a:t>       -</a:t>
            </a:r>
            <a:r>
              <a:rPr lang="en-US" dirty="0"/>
              <a:t>/WRONG/</a:t>
            </a:r>
          </a:p>
          <a:p>
            <a:r>
              <a:rPr lang="en-US" dirty="0" smtClean="0"/>
              <a:t>       +</a:t>
            </a:r>
            <a:r>
              <a:rPr lang="en-US" dirty="0"/>
              <a:t>""</a:t>
            </a:r>
          </a:p>
          <a:p>
            <a:r>
              <a:rPr lang="en-US" dirty="0"/>
              <a:t> </a:t>
            </a:r>
            <a:r>
              <a:rPr lang="en-US" dirty="0" smtClean="0"/>
              <a:t>      /</a:t>
            </a:r>
            <a:r>
              <a:rPr lang="en-US" dirty="0"/>
              <a:t>bin/</a:t>
            </a:r>
            <a:r>
              <a:rPr lang="en-US" dirty="0" err="1"/>
              <a:t>sh</a:t>
            </a:r>
            <a:r>
              <a:rPr lang="en-US" dirty="0"/>
              <a:t> -c curl\ http://</a:t>
            </a:r>
            <a:r>
              <a:rPr lang="en-US" dirty="0" err="1" smtClean="0"/>
              <a:t>localhost</a:t>
            </a:r>
            <a:endParaRPr lang="en-US" dirty="0"/>
          </a:p>
        </p:txBody>
      </p:sp>
      <p:sp>
        <p:nvSpPr>
          <p:cNvPr id="4" name="Content Placeholder 3"/>
          <p:cNvSpPr>
            <a:spLocks noGrp="1"/>
          </p:cNvSpPr>
          <p:nvPr>
            <p:ph sz="quarter" idx="12"/>
          </p:nvPr>
        </p:nvSpPr>
        <p:spPr/>
        <p:txBody>
          <a:bodyPr/>
          <a:lstStyle/>
          <a:p>
            <a:endParaRPr lang="en-US"/>
          </a:p>
        </p:txBody>
      </p:sp>
    </p:spTree>
    <p:extLst>
      <p:ext uri="{BB962C8B-B14F-4D97-AF65-F5344CB8AC3E}">
        <p14:creationId xmlns:p14="http://schemas.microsoft.com/office/powerpoint/2010/main" val="303995004"/>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the Test Kitchen Results</a:t>
            </a:r>
            <a:endParaRPr lang="en-US" dirty="0"/>
          </a:p>
        </p:txBody>
      </p:sp>
      <p:sp>
        <p:nvSpPr>
          <p:cNvPr id="3" name="Content Placeholder 2"/>
          <p:cNvSpPr>
            <a:spLocks noGrp="1"/>
          </p:cNvSpPr>
          <p:nvPr>
            <p:ph sz="quarter" idx="10"/>
          </p:nvPr>
        </p:nvSpPr>
        <p:spPr/>
        <p:txBody>
          <a:bodyPr>
            <a:normAutofit/>
          </a:bodyPr>
          <a:lstStyle/>
          <a:p>
            <a:r>
              <a:rPr lang="en-US" dirty="0"/>
              <a:t>Finished in 0.20256 seconds (files took 0.60564 seconds to load)</a:t>
            </a:r>
          </a:p>
          <a:p>
            <a:r>
              <a:rPr lang="en-US" dirty="0" smtClean="0"/>
              <a:t>1 </a:t>
            </a:r>
            <a:r>
              <a:rPr lang="en-US" dirty="0"/>
              <a:t>example, 1 failure</a:t>
            </a:r>
          </a:p>
        </p:txBody>
      </p:sp>
      <p:sp>
        <p:nvSpPr>
          <p:cNvPr id="4" name="Content Placeholder 3"/>
          <p:cNvSpPr>
            <a:spLocks noGrp="1"/>
          </p:cNvSpPr>
          <p:nvPr>
            <p:ph sz="quarter" idx="12"/>
          </p:nvPr>
        </p:nvSpPr>
        <p:spPr/>
        <p:txBody>
          <a:bodyPr/>
          <a:lstStyle/>
          <a:p>
            <a:endParaRPr lang="en-US"/>
          </a:p>
        </p:txBody>
      </p:sp>
    </p:spTree>
    <p:extLst>
      <p:ext uri="{BB962C8B-B14F-4D97-AF65-F5344CB8AC3E}">
        <p14:creationId xmlns:p14="http://schemas.microsoft.com/office/powerpoint/2010/main" val="2421917063"/>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Behavior Driven </a:t>
            </a:r>
            <a:r>
              <a:rPr lang="en-US" sz="5400" dirty="0" smtClean="0"/>
              <a:t>Development (BDD)</a:t>
            </a:r>
            <a:endParaRPr lang="en-US" sz="5400" dirty="0"/>
          </a:p>
        </p:txBody>
      </p:sp>
      <p:sp>
        <p:nvSpPr>
          <p:cNvPr id="3" name="Subtitle 2"/>
          <p:cNvSpPr>
            <a:spLocks noGrp="1"/>
          </p:cNvSpPr>
          <p:nvPr>
            <p:ph type="subTitle" idx="1"/>
          </p:nvPr>
        </p:nvSpPr>
        <p:spPr>
          <a:xfrm>
            <a:off x="1671638" y="3271839"/>
            <a:ext cx="12319000" cy="3919376"/>
          </a:xfrm>
        </p:spPr>
        <p:txBody>
          <a:bodyPr/>
          <a:lstStyle/>
          <a:p>
            <a:r>
              <a:rPr lang="en-US" dirty="0"/>
              <a:t>Behavior-driven </a:t>
            </a:r>
            <a:r>
              <a:rPr lang="en-US" dirty="0" smtClean="0"/>
              <a:t>development (BDD) </a:t>
            </a:r>
            <a:r>
              <a:rPr lang="en-US" dirty="0"/>
              <a:t>specifies that tests of any unit of software should be specified in terms of the desired behavior of the </a:t>
            </a:r>
            <a:r>
              <a:rPr lang="en-US" dirty="0" smtClean="0"/>
              <a:t>unit.</a:t>
            </a:r>
            <a:endParaRPr lang="en-US" baseline="30000" dirty="0" smtClean="0"/>
          </a:p>
          <a:p>
            <a:endParaRPr lang="en-US" baseline="30000" dirty="0"/>
          </a:p>
          <a:p>
            <a:r>
              <a:rPr lang="en-US" dirty="0" smtClean="0"/>
              <a:t>Borrowing </a:t>
            </a:r>
            <a:r>
              <a:rPr lang="en-US" dirty="0"/>
              <a:t>from </a:t>
            </a:r>
            <a:r>
              <a:rPr lang="en-US" dirty="0">
                <a:hlinkClick r:id="rId3" tooltip="Agile software development"/>
              </a:rPr>
              <a:t>agile software development</a:t>
            </a:r>
            <a:r>
              <a:rPr lang="en-US" dirty="0"/>
              <a:t> the "desired behavior" in this case consists of the requirements set by the business — that is, the desired behavior that has </a:t>
            </a:r>
            <a:r>
              <a:rPr lang="en-US" dirty="0">
                <a:hlinkClick r:id="rId4" tooltip="Business value"/>
              </a:rPr>
              <a:t>business value</a:t>
            </a:r>
            <a:r>
              <a:rPr lang="en-US" dirty="0"/>
              <a:t> for whatever entity commissioned the software unit under </a:t>
            </a:r>
            <a:r>
              <a:rPr lang="en-US" dirty="0" smtClean="0"/>
              <a:t>construction.</a:t>
            </a:r>
            <a:endParaRPr lang="en-US" baseline="30000" dirty="0"/>
          </a:p>
          <a:p>
            <a:endParaRPr lang="en-US" baseline="30000" dirty="0" smtClean="0"/>
          </a:p>
          <a:p>
            <a:r>
              <a:rPr lang="en-US" dirty="0" smtClean="0"/>
              <a:t>Within </a:t>
            </a:r>
            <a:r>
              <a:rPr lang="en-US" dirty="0"/>
              <a:t>BDD practice, this is referred to as BDD being an "outside-in" activity</a:t>
            </a:r>
            <a:r>
              <a:rPr lang="en-US" dirty="0" smtClean="0"/>
              <a:t>.</a:t>
            </a:r>
            <a:endParaRPr lang="en-US" dirty="0"/>
          </a:p>
        </p:txBody>
      </p:sp>
    </p:spTree>
    <p:extLst>
      <p:ext uri="{BB962C8B-B14F-4D97-AF65-F5344CB8AC3E}">
        <p14:creationId xmlns:p14="http://schemas.microsoft.com/office/powerpoint/2010/main" val="532097225"/>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ü"/>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2556402984"/>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the Default Recipe for the Cookbook</a:t>
            </a:r>
            <a:endParaRPr lang="en-US" dirty="0"/>
          </a:p>
        </p:txBody>
      </p:sp>
      <p:sp>
        <p:nvSpPr>
          <p:cNvPr id="3" name="Content Placeholder 2"/>
          <p:cNvSpPr>
            <a:spLocks noGrp="1"/>
          </p:cNvSpPr>
          <p:nvPr>
            <p:ph sz="quarter" idx="10"/>
          </p:nvPr>
        </p:nvSpPr>
        <p:spPr/>
        <p:txBody>
          <a:bodyPr>
            <a:normAutofit fontScale="92500" lnSpcReduction="20000"/>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smtClean="0"/>
              <a:t>package '</a:t>
            </a:r>
            <a:r>
              <a:rPr lang="en-US" dirty="0" err="1" smtClean="0"/>
              <a:t>httpd</a:t>
            </a:r>
            <a:r>
              <a:rPr lang="en-US" dirty="0" smtClean="0"/>
              <a:t>'</a:t>
            </a:r>
          </a:p>
          <a:p>
            <a:endParaRPr lang="en-US" dirty="0"/>
          </a:p>
          <a:p>
            <a:r>
              <a:rPr lang="en-US" dirty="0" smtClean="0"/>
              <a:t>service '</a:t>
            </a:r>
            <a:r>
              <a:rPr lang="en-US" dirty="0" err="1" smtClean="0"/>
              <a:t>httpd</a:t>
            </a:r>
            <a:r>
              <a:rPr lang="en-US" dirty="0" smtClean="0"/>
              <a:t>' do</a:t>
            </a:r>
          </a:p>
          <a:p>
            <a:r>
              <a:rPr lang="en-US" dirty="0"/>
              <a:t> </a:t>
            </a:r>
            <a:r>
              <a:rPr lang="en-US" dirty="0" smtClean="0"/>
              <a:t> action [:enable, :start]</a:t>
            </a:r>
          </a:p>
          <a:p>
            <a:r>
              <a:rPr lang="en-US" dirty="0" smtClean="0"/>
              <a:t>end</a:t>
            </a:r>
          </a:p>
          <a:p>
            <a:endParaRPr lang="en-US" dirty="0"/>
          </a:p>
          <a:p>
            <a:r>
              <a:rPr lang="en-US" dirty="0" smtClean="0"/>
              <a:t>file '/</a:t>
            </a:r>
            <a:r>
              <a:rPr lang="en-US" dirty="0" err="1" smtClean="0"/>
              <a:t>var</a:t>
            </a:r>
            <a:r>
              <a:rPr lang="en-US" dirty="0" smtClean="0"/>
              <a:t>/www/html/</a:t>
            </a:r>
            <a:r>
              <a:rPr lang="en-US" dirty="0" err="1" smtClean="0"/>
              <a:t>index.html</a:t>
            </a:r>
            <a:r>
              <a:rPr lang="en-US" dirty="0" smtClean="0"/>
              <a:t>' do</a:t>
            </a:r>
          </a:p>
          <a:p>
            <a:r>
              <a:rPr lang="en-US" dirty="0" smtClean="0"/>
              <a:t>  content '&lt;h1&gt;Welcome Home!&lt;/h1&gt;'</a:t>
            </a:r>
            <a:endParaRPr lang="en-US" dirty="0"/>
          </a:p>
          <a:p>
            <a:r>
              <a:rPr lang="en-US" dirty="0" smtClean="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5042" y="4167962"/>
            <a:ext cx="14404273" cy="3897395"/>
          </a:xfrm>
        </p:spPr>
        <p:txBody>
          <a:bodyPr/>
          <a:lstStyle/>
          <a:p>
            <a:endParaRPr lang="en-US" dirty="0"/>
          </a:p>
        </p:txBody>
      </p:sp>
    </p:spTree>
    <p:extLst>
      <p:ext uri="{BB962C8B-B14F-4D97-AF65-F5344CB8AC3E}">
        <p14:creationId xmlns:p14="http://schemas.microsoft.com/office/powerpoint/2010/main" val="3986247023"/>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ü"/>
            </a:pPr>
            <a:r>
              <a:rPr lang="en-US" dirty="0"/>
              <a:t>Execute the tests and see failure</a:t>
            </a:r>
          </a:p>
          <a:p>
            <a:pPr marL="342900" indent="-342900">
              <a:buFont typeface="Wingdings" charset="2"/>
              <a:buChar char="ü"/>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2663590745"/>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r>
              <a:rPr lang="en-US" dirty="0" smtClean="0"/>
              <a:t>)</a:t>
            </a:r>
          </a:p>
          <a:p>
            <a:r>
              <a:rPr lang="en-US" dirty="0" smtClean="0"/>
              <a:t>       Converging </a:t>
            </a:r>
            <a:r>
              <a:rPr lang="en-US" dirty="0"/>
              <a:t>2 resources</a:t>
            </a:r>
          </a:p>
          <a:p>
            <a:r>
              <a:rPr lang="en-US" dirty="0"/>
              <a:t>       Recipe: </a:t>
            </a:r>
            <a:r>
              <a:rPr lang="en-US" dirty="0" err="1"/>
              <a:t>httpd</a:t>
            </a:r>
            <a:r>
              <a:rPr lang="en-US" dirty="0"/>
              <a:t>::</a:t>
            </a:r>
            <a:r>
              <a:rPr lang="en-US" dirty="0" smtClean="0"/>
              <a:t>default</a:t>
            </a:r>
          </a:p>
          <a:p>
            <a:r>
              <a:rPr lang="en-US" dirty="0"/>
              <a:t> </a:t>
            </a:r>
            <a:r>
              <a:rPr lang="en-US" dirty="0" smtClean="0"/>
              <a:t>        * package[</a:t>
            </a:r>
            <a:r>
              <a:rPr lang="en-US" dirty="0" err="1" smtClean="0"/>
              <a:t>httpd</a:t>
            </a:r>
            <a:r>
              <a:rPr lang="en-US" dirty="0" smtClean="0"/>
              <a:t>] action install</a:t>
            </a:r>
            <a:endParaRPr lang="en-US" dirty="0"/>
          </a:p>
          <a:p>
            <a:r>
              <a:rPr lang="en-US" dirty="0"/>
              <a:t>           - install version 2.2.15-47.el6.centos of package </a:t>
            </a:r>
            <a:r>
              <a:rPr lang="en-US" dirty="0" err="1"/>
              <a:t>httpd</a:t>
            </a:r>
            <a:endParaRPr lang="en-US" dirty="0"/>
          </a:p>
          <a:p>
            <a:r>
              <a:rPr lang="en-US" dirty="0"/>
              <a:t>         * service[</a:t>
            </a:r>
            <a:r>
              <a:rPr lang="en-US" dirty="0" err="1"/>
              <a:t>httpd</a:t>
            </a:r>
            <a:r>
              <a:rPr lang="en-US" dirty="0"/>
              <a:t>] action enable</a:t>
            </a:r>
          </a:p>
          <a:p>
            <a:r>
              <a:rPr lang="en-US" dirty="0"/>
              <a:t>           - enable service service[</a:t>
            </a:r>
            <a:r>
              <a:rPr lang="en-US" dirty="0" err="1"/>
              <a:t>httpd</a:t>
            </a:r>
            <a:r>
              <a:rPr lang="en-US" dirty="0"/>
              <a:t>]</a:t>
            </a:r>
          </a:p>
          <a:p>
            <a:r>
              <a:rPr lang="en-US" dirty="0"/>
              <a:t>         * service[</a:t>
            </a:r>
            <a:r>
              <a:rPr lang="en-US" dirty="0" err="1"/>
              <a:t>httpd</a:t>
            </a:r>
            <a:r>
              <a:rPr lang="en-US" dirty="0"/>
              <a:t>] action start</a:t>
            </a:r>
          </a:p>
          <a:p>
            <a:r>
              <a:rPr lang="en-US" dirty="0" smtClean="0"/>
              <a:t>           - start service service[</a:t>
            </a:r>
            <a:r>
              <a:rPr lang="en-US" dirty="0" err="1" smtClean="0"/>
              <a:t>httpd</a:t>
            </a:r>
            <a:r>
              <a:rPr lang="en-US" dirty="0" smtClean="0"/>
              <a:t>]</a:t>
            </a:r>
          </a:p>
          <a:p>
            <a:r>
              <a:rPr lang="en-US" dirty="0" smtClean="0"/>
              <a:t>         </a:t>
            </a:r>
            <a:r>
              <a:rPr lang="en-US" dirty="0"/>
              <a:t>* </a:t>
            </a:r>
            <a:r>
              <a:rPr lang="en-US" dirty="0" smtClean="0"/>
              <a:t>file[/</a:t>
            </a:r>
            <a:r>
              <a:rPr lang="en-US" dirty="0" err="1" smtClean="0"/>
              <a:t>var</a:t>
            </a:r>
            <a:r>
              <a:rPr lang="en-US" dirty="0" smtClean="0"/>
              <a:t>/www/html/</a:t>
            </a:r>
            <a:r>
              <a:rPr lang="en-US" dirty="0" err="1" smtClean="0"/>
              <a:t>index.html</a:t>
            </a:r>
            <a:r>
              <a:rPr lang="en-US" dirty="0" smtClean="0"/>
              <a:t>] </a:t>
            </a:r>
            <a:r>
              <a:rPr lang="en-US" dirty="0"/>
              <a:t>action </a:t>
            </a:r>
            <a:r>
              <a:rPr lang="en-US" dirty="0" smtClean="0"/>
              <a:t>create</a:t>
            </a:r>
            <a:endParaRPr lang="en-US" dirty="0"/>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4" name="Content Placeholder 3"/>
          <p:cNvSpPr>
            <a:spLocks noGrp="1"/>
          </p:cNvSpPr>
          <p:nvPr>
            <p:ph sz="quarter" idx="12"/>
          </p:nvPr>
        </p:nvSpPr>
        <p:spPr>
          <a:xfrm>
            <a:off x="1127883" y="3941542"/>
            <a:ext cx="14420850" cy="3954901"/>
          </a:xfrm>
        </p:spPr>
        <p:txBody>
          <a:bodyPr/>
          <a:lstStyle/>
          <a:p>
            <a:endParaRPr lang="en-US" dirty="0"/>
          </a:p>
        </p:txBody>
      </p:sp>
      <p:sp>
        <p:nvSpPr>
          <p:cNvPr id="5" name="Title 4"/>
          <p:cNvSpPr>
            <a:spLocks noGrp="1"/>
          </p:cNvSpPr>
          <p:nvPr>
            <p:ph type="title"/>
          </p:nvPr>
        </p:nvSpPr>
        <p:spPr/>
        <p:txBody>
          <a:bodyPr/>
          <a:lstStyle/>
          <a:p>
            <a:r>
              <a:rPr lang="en-US" dirty="0" smtClean="0"/>
              <a:t>Re-Converge the Virtual Instance</a:t>
            </a:r>
            <a:endParaRPr lang="en-US" dirty="0"/>
          </a:p>
        </p:txBody>
      </p:sp>
    </p:spTree>
    <p:extLst>
      <p:ext uri="{BB962C8B-B14F-4D97-AF65-F5344CB8AC3E}">
        <p14:creationId xmlns:p14="http://schemas.microsoft.com/office/powerpoint/2010/main" val="2139065047"/>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 </a:t>
            </a:r>
            <a:r>
              <a:rPr lang="en-US" dirty="0" smtClean="0"/>
              <a:t>      </a:t>
            </a:r>
            <a:r>
              <a:rPr lang="en-US" dirty="0" err="1" smtClean="0"/>
              <a:t>httpd</a:t>
            </a:r>
            <a:r>
              <a:rPr lang="en-US" dirty="0"/>
              <a:t>::default</a:t>
            </a:r>
          </a:p>
          <a:p>
            <a:r>
              <a:rPr lang="en-US" dirty="0" smtClean="0"/>
              <a:t>         Command </a:t>
            </a:r>
            <a:r>
              <a:rPr lang="en-US" dirty="0"/>
              <a:t>"curl http://</a:t>
            </a:r>
            <a:r>
              <a:rPr lang="en-US" dirty="0" err="1"/>
              <a:t>localhost</a:t>
            </a:r>
            <a:r>
              <a:rPr lang="en-US" dirty="0"/>
              <a:t>"</a:t>
            </a:r>
          </a:p>
          <a:p>
            <a:r>
              <a:rPr lang="en-US" dirty="0"/>
              <a:t>           </a:t>
            </a:r>
            <a:r>
              <a:rPr lang="en-US" dirty="0" err="1"/>
              <a:t>stdout</a:t>
            </a:r>
            <a:endParaRPr lang="en-US" dirty="0"/>
          </a:p>
          <a:p>
            <a:r>
              <a:rPr lang="en-US" dirty="0"/>
              <a:t>             should match </a:t>
            </a:r>
            <a:r>
              <a:rPr lang="en-US" smtClean="0"/>
              <a:t>/Welcome Home/</a:t>
            </a:r>
            <a:endParaRPr lang="en-US" dirty="0"/>
          </a:p>
          <a:p>
            <a:endParaRPr lang="en-US" dirty="0"/>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4" name="Content Placeholder 3"/>
          <p:cNvSpPr>
            <a:spLocks noGrp="1"/>
          </p:cNvSpPr>
          <p:nvPr>
            <p:ph sz="quarter" idx="12"/>
          </p:nvPr>
        </p:nvSpPr>
        <p:spPr>
          <a:xfrm>
            <a:off x="1127883" y="3941543"/>
            <a:ext cx="14420850" cy="492588"/>
          </a:xfrm>
        </p:spPr>
        <p:txBody>
          <a:bodyPr/>
          <a:lstStyle/>
          <a:p>
            <a:endParaRPr lang="en-US" dirty="0"/>
          </a:p>
        </p:txBody>
      </p:sp>
      <p:sp>
        <p:nvSpPr>
          <p:cNvPr id="5" name="Title 4"/>
          <p:cNvSpPr>
            <a:spLocks noGrp="1"/>
          </p:cNvSpPr>
          <p:nvPr>
            <p:ph type="title"/>
          </p:nvPr>
        </p:nvSpPr>
        <p:spPr/>
        <p:txBody>
          <a:bodyPr/>
          <a:lstStyle/>
          <a:p>
            <a:r>
              <a:rPr lang="en-US" dirty="0" smtClean="0"/>
              <a:t>Re-Verify the </a:t>
            </a:r>
            <a:r>
              <a:rPr lang="en-US" smtClean="0"/>
              <a:t>Virtual Instance</a:t>
            </a:r>
            <a:endParaRPr lang="en-US" dirty="0"/>
          </a:p>
        </p:txBody>
      </p:sp>
    </p:spTree>
    <p:extLst>
      <p:ext uri="{BB962C8B-B14F-4D97-AF65-F5344CB8AC3E}">
        <p14:creationId xmlns:p14="http://schemas.microsoft.com/office/powerpoint/2010/main" val="2754902543"/>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ü"/>
            </a:pPr>
            <a:r>
              <a:rPr lang="en-US" dirty="0"/>
              <a:t>Execute the tests and see failure</a:t>
            </a:r>
          </a:p>
          <a:p>
            <a:pPr marL="342900" indent="-342900">
              <a:buFont typeface="Wingdings" charset="2"/>
              <a:buChar char="ü"/>
            </a:pPr>
            <a:r>
              <a:rPr lang="en-US" dirty="0"/>
              <a:t>Write the recipe to make the test pass</a:t>
            </a:r>
          </a:p>
          <a:p>
            <a:pPr marL="342900" indent="-342900">
              <a:buFont typeface="Wingdings" charset="2"/>
              <a:buChar char="ü"/>
            </a:pPr>
            <a:r>
              <a:rPr lang="en-US" dirty="0"/>
              <a:t>Execute the tests and see success</a:t>
            </a:r>
          </a:p>
        </p:txBody>
      </p:sp>
    </p:spTree>
    <p:extLst>
      <p:ext uri="{BB962C8B-B14F-4D97-AF65-F5344CB8AC3E}">
        <p14:creationId xmlns:p14="http://schemas.microsoft.com/office/powerpoint/2010/main" val="4231435762"/>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value is there is writing the tests before writing the recipes?</a:t>
            </a:r>
          </a:p>
          <a:p>
            <a:endParaRPr lang="en-US" dirty="0" smtClean="0"/>
          </a:p>
          <a:p>
            <a:r>
              <a:rPr lang="en-US" dirty="0" smtClean="0"/>
              <a:t>Why is it hard to write the tests before you write the recipe?</a:t>
            </a:r>
          </a:p>
          <a:p>
            <a:endParaRPr lang="en-US" dirty="0"/>
          </a:p>
          <a:p>
            <a:endParaRPr lang="en-US" dirty="0" smtClean="0"/>
          </a:p>
          <a:p>
            <a:endParaRPr lang="en-US" dirty="0"/>
          </a:p>
        </p:txBody>
      </p:sp>
    </p:spTree>
    <p:extLst>
      <p:ext uri="{BB962C8B-B14F-4D97-AF65-F5344CB8AC3E}">
        <p14:creationId xmlns:p14="http://schemas.microsoft.com/office/powerpoint/2010/main" val="504990886"/>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BDD</a:t>
            </a:r>
            <a:endParaRPr lang="en-US" dirty="0"/>
          </a:p>
        </p:txBody>
      </p:sp>
      <p:sp>
        <p:nvSpPr>
          <p:cNvPr id="3" name="Subtitle 2"/>
          <p:cNvSpPr>
            <a:spLocks noGrp="1"/>
          </p:cNvSpPr>
          <p:nvPr>
            <p:ph type="subTitle" idx="1"/>
          </p:nvPr>
        </p:nvSpPr>
        <p:spPr/>
        <p:txBody>
          <a:bodyPr/>
          <a:lstStyle/>
          <a:p>
            <a:r>
              <a:rPr lang="en-US" sz="3200" i="1" dirty="0"/>
              <a:t>BDD is a second-generation, outside-in, pull-based, multiple-stakeholder, multiple-scale, high-automation, agile methodology. It describes a cycle of interactions with well-defined outputs, resulting in the delivery of working, tested software that matters. </a:t>
            </a:r>
            <a:r>
              <a:rPr lang="en-US" sz="3200" b="1" i="1" dirty="0"/>
              <a:t>- Dan North</a:t>
            </a:r>
          </a:p>
        </p:txBody>
      </p:sp>
    </p:spTree>
    <p:extLst>
      <p:ext uri="{BB962C8B-B14F-4D97-AF65-F5344CB8AC3E}">
        <p14:creationId xmlns:p14="http://schemas.microsoft.com/office/powerpoint/2010/main" val="337108220"/>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Use chef to generate a cookbook</a:t>
            </a:r>
          </a:p>
          <a:p>
            <a:pPr marL="457200" indent="-457200">
              <a:buFont typeface="Wingdings" charset="2"/>
              <a:buChar char="Ø"/>
            </a:pPr>
            <a:r>
              <a:rPr lang="en-US" dirty="0" smtClean="0"/>
              <a:t>Write an integration test</a:t>
            </a:r>
          </a:p>
          <a:p>
            <a:pPr marL="457200" indent="-457200">
              <a:buFont typeface="Wingdings" charset="2"/>
              <a:buChar char="Ø"/>
            </a:pPr>
            <a:r>
              <a:rPr lang="en-US" dirty="0" smtClean="0"/>
              <a:t>Use Test Kitchen to create, converge, and verify a recipe</a:t>
            </a:r>
            <a:endParaRPr lang="en-US" dirty="0"/>
          </a:p>
          <a:p>
            <a:pPr marL="457200" indent="-457200">
              <a:buFont typeface="Wingdings" charset="2"/>
              <a:buChar char="Ø"/>
            </a:pPr>
            <a:r>
              <a:rPr lang="en-US" dirty="0" smtClean="0"/>
              <a:t>Develop a cookbook with a test-driven approach</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Web Server</a:t>
            </a:r>
            <a:endParaRPr lang="en-US" dirty="0"/>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253748095"/>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Scenarios</a:t>
            </a:r>
            <a:endParaRPr lang="en-US" dirty="0"/>
          </a:p>
        </p:txBody>
      </p:sp>
      <p:sp>
        <p:nvSpPr>
          <p:cNvPr id="3" name="Text Placeholder 2"/>
          <p:cNvSpPr>
            <a:spLocks noGrp="1"/>
          </p:cNvSpPr>
          <p:nvPr>
            <p:ph type="body" sz="quarter" idx="12"/>
          </p:nvPr>
        </p:nvSpPr>
        <p:spPr/>
        <p:txBody>
          <a:bodyPr/>
          <a:lstStyle/>
          <a:p>
            <a:r>
              <a:rPr lang="en-US" sz="4800" b="1" dirty="0" smtClean="0"/>
              <a:t>Given </a:t>
            </a:r>
            <a:r>
              <a:rPr lang="en-US" sz="4800" dirty="0" smtClean="0"/>
              <a:t>SOME CONDITIONS</a:t>
            </a:r>
          </a:p>
          <a:p>
            <a:r>
              <a:rPr lang="en-US" sz="4800" b="1" dirty="0" smtClean="0"/>
              <a:t>When an </a:t>
            </a:r>
            <a:r>
              <a:rPr lang="en-US" sz="4800" dirty="0" smtClean="0"/>
              <a:t>EVENT OCCURS</a:t>
            </a:r>
          </a:p>
          <a:p>
            <a:r>
              <a:rPr lang="en-US" sz="4800" b="1" dirty="0" smtClean="0"/>
              <a:t>Then I should </a:t>
            </a:r>
            <a:r>
              <a:rPr lang="en-US" sz="4800" dirty="0" smtClean="0"/>
              <a:t>EXPECT THIS </a:t>
            </a:r>
            <a:r>
              <a:rPr lang="en-US" sz="4800" dirty="0" smtClean="0"/>
              <a:t>RESULT</a:t>
            </a:r>
            <a:endParaRPr lang="en-US" sz="4800" dirty="0"/>
          </a:p>
        </p:txBody>
      </p:sp>
    </p:spTree>
    <p:extLst>
      <p:ext uri="{BB962C8B-B14F-4D97-AF65-F5344CB8AC3E}">
        <p14:creationId xmlns:p14="http://schemas.microsoft.com/office/powerpoint/2010/main" val="135014816"/>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Why Stack?</a:t>
            </a:r>
            <a:endParaRPr lang="en-US" dirty="0"/>
          </a:p>
        </p:txBody>
      </p:sp>
      <p:sp>
        <p:nvSpPr>
          <p:cNvPr id="3" name="Text Placeholder 2"/>
          <p:cNvSpPr>
            <a:spLocks noGrp="1"/>
          </p:cNvSpPr>
          <p:nvPr>
            <p:ph type="body" sz="quarter" idx="12"/>
          </p:nvPr>
        </p:nvSpPr>
        <p:spPr/>
        <p:txBody>
          <a:bodyPr/>
          <a:lstStyle/>
          <a:p>
            <a:r>
              <a:rPr lang="en-US" dirty="0"/>
              <a:t>You should discuss...the feature and </a:t>
            </a:r>
            <a:r>
              <a:rPr lang="en-US" dirty="0">
                <a:hlinkClick r:id="rId3"/>
              </a:rPr>
              <a:t>pop the why stack</a:t>
            </a:r>
            <a:r>
              <a:rPr lang="en-US" dirty="0"/>
              <a:t> max 5 times (ask why recursively) until you end up with one of the following business values:</a:t>
            </a:r>
          </a:p>
          <a:p>
            <a:pPr marL="514350" indent="-514350">
              <a:buFont typeface="Arial" charset="0"/>
              <a:buChar char="•"/>
            </a:pPr>
            <a:r>
              <a:rPr lang="en-US" dirty="0"/>
              <a:t>Protect revenue</a:t>
            </a:r>
          </a:p>
          <a:p>
            <a:pPr marL="514350" indent="-514350">
              <a:buFont typeface="Arial" charset="0"/>
              <a:buChar char="•"/>
            </a:pPr>
            <a:r>
              <a:rPr lang="en-US" dirty="0"/>
              <a:t>Increase revenue</a:t>
            </a:r>
          </a:p>
          <a:p>
            <a:pPr marL="514350" indent="-514350">
              <a:buFont typeface="Arial" charset="0"/>
              <a:buChar char="•"/>
            </a:pPr>
            <a:r>
              <a:rPr lang="en-US" dirty="0"/>
              <a:t>Manage cost</a:t>
            </a:r>
          </a:p>
          <a:p>
            <a:r>
              <a:rPr lang="en-US" dirty="0" smtClean="0"/>
              <a:t>If </a:t>
            </a:r>
            <a:r>
              <a:rPr lang="en-US" dirty="0"/>
              <a:t>you’re about to implement a feature that doesn’t support one of those values, chances are you’re about to implement a non-valuable feature. Consider tossing it altogether or pushing it down in your backlog</a:t>
            </a:r>
            <a:r>
              <a:rPr lang="en-US" dirty="0" smtClean="0"/>
              <a:t>.</a:t>
            </a:r>
          </a:p>
          <a:p>
            <a:pPr algn="r"/>
            <a:r>
              <a:rPr lang="en-US" dirty="0" smtClean="0"/>
              <a:t>-</a:t>
            </a:r>
            <a:r>
              <a:rPr lang="en-US" dirty="0"/>
              <a:t> Aslak Hellesøy, creator of </a:t>
            </a:r>
            <a:r>
              <a:rPr lang="en-US" dirty="0" smtClean="0"/>
              <a:t>Cucumbe</a:t>
            </a:r>
            <a:r>
              <a:rPr lang="en-US" dirty="0"/>
              <a:t>r</a:t>
            </a:r>
            <a:endParaRPr lang="en-US" dirty="0"/>
          </a:p>
        </p:txBody>
      </p:sp>
    </p:spTree>
    <p:extLst>
      <p:ext uri="{BB962C8B-B14F-4D97-AF65-F5344CB8AC3E}">
        <p14:creationId xmlns:p14="http://schemas.microsoft.com/office/powerpoint/2010/main" val="468137427"/>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quarter" idx="12"/>
          </p:nvPr>
        </p:nvSpPr>
        <p:spPr/>
        <p:txBody>
          <a:bodyPr/>
          <a:lstStyle/>
          <a:p>
            <a:r>
              <a:rPr lang="en-US" sz="4800" dirty="0"/>
              <a:t>Given that </a:t>
            </a:r>
            <a:r>
              <a:rPr lang="en-US" sz="4800" b="1" dirty="0"/>
              <a:t>I am a potential </a:t>
            </a:r>
            <a:r>
              <a:rPr lang="en-US" sz="4800" b="1" dirty="0" smtClean="0"/>
              <a:t>user</a:t>
            </a:r>
          </a:p>
          <a:p>
            <a:r>
              <a:rPr lang="en-US" sz="4800" dirty="0" smtClean="0"/>
              <a:t>When </a:t>
            </a:r>
            <a:r>
              <a:rPr lang="en-US" sz="4800" b="1" dirty="0"/>
              <a:t>I visit the company website in my </a:t>
            </a:r>
            <a:r>
              <a:rPr lang="en-US" sz="4800" b="1" dirty="0" smtClean="0"/>
              <a:t>browser</a:t>
            </a:r>
          </a:p>
          <a:p>
            <a:r>
              <a:rPr lang="en-US" sz="4800" dirty="0" smtClean="0"/>
              <a:t>Then </a:t>
            </a:r>
            <a:r>
              <a:rPr lang="en-US" sz="4800" dirty="0"/>
              <a:t>I should </a:t>
            </a:r>
            <a:r>
              <a:rPr lang="en-US" sz="4800" b="1" dirty="0" smtClean="0"/>
              <a:t>see a welcome message</a:t>
            </a:r>
            <a:endParaRPr lang="en-US" sz="4800" b="1" dirty="0"/>
          </a:p>
        </p:txBody>
      </p:sp>
    </p:spTree>
    <p:extLst>
      <p:ext uri="{BB962C8B-B14F-4D97-AF65-F5344CB8AC3E}">
        <p14:creationId xmlns:p14="http://schemas.microsoft.com/office/powerpoint/2010/main" val="1333665095"/>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Template.potx</Template>
  <TotalTime>15221</TotalTime>
  <Words>2433</Words>
  <Application>Microsoft Macintosh PowerPoint</Application>
  <PresentationFormat>Custom</PresentationFormat>
  <Paragraphs>310</Paragraphs>
  <Slides>38</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38</vt:i4>
      </vt:variant>
    </vt:vector>
  </HeadingPairs>
  <TitlesOfParts>
    <vt:vector size="44" baseType="lpstr">
      <vt:lpstr>Courier New</vt:lpstr>
      <vt:lpstr>ＭＳ Ｐゴシック</vt:lpstr>
      <vt:lpstr>Wingdings</vt:lpstr>
      <vt:lpstr>Arial</vt:lpstr>
      <vt:lpstr>Template</vt:lpstr>
      <vt:lpstr>Interaction</vt:lpstr>
      <vt:lpstr>Writing a Test First</vt:lpstr>
      <vt:lpstr>Test Driven Development</vt:lpstr>
      <vt:lpstr>Behavior Driven Development (BDD)</vt:lpstr>
      <vt:lpstr>BDD</vt:lpstr>
      <vt:lpstr>Objectives</vt:lpstr>
      <vt:lpstr>Building a Web Server</vt:lpstr>
      <vt:lpstr>Defining Scenarios</vt:lpstr>
      <vt:lpstr>The Why Stack?</vt:lpstr>
      <vt:lpstr>PowerPoint Presentation</vt:lpstr>
      <vt:lpstr>Build a Reliable Cookbook</vt:lpstr>
      <vt:lpstr>Let's Start this Journey in the Home Directory</vt:lpstr>
      <vt:lpstr>Ask Chef About Generating a Cookbook</vt:lpstr>
      <vt:lpstr>Generate a Cookbook</vt:lpstr>
      <vt:lpstr>View the Tests in the Generated Cookbook</vt:lpstr>
      <vt:lpstr>Build a Reliable Cookbook</vt:lpstr>
      <vt:lpstr>Remove the Default Test</vt:lpstr>
      <vt:lpstr>Add a Test to Validate a Working Website</vt:lpstr>
      <vt:lpstr>Build a Reliable Cookbook</vt:lpstr>
      <vt:lpstr>Move into the Cookbook Directory</vt:lpstr>
      <vt:lpstr>Remove Settings from the Kitchen Configuration</vt:lpstr>
      <vt:lpstr>Add Settings to the Kitchen Configuration</vt:lpstr>
      <vt:lpstr>View the Test Matrix for Test Kitchen</vt:lpstr>
      <vt:lpstr>Create the Virtual Instance</vt:lpstr>
      <vt:lpstr>Converge the Virtual Instance</vt:lpstr>
      <vt:lpstr>Execute the Tests Against the Virtual Instance</vt:lpstr>
      <vt:lpstr>Examine the Test Kitchen Results</vt:lpstr>
      <vt:lpstr>Examine the Test Kitchen Results</vt:lpstr>
      <vt:lpstr>Examine the Test Kitchen Results</vt:lpstr>
      <vt:lpstr>Examine the Test Kitchen Results</vt:lpstr>
      <vt:lpstr>Build a Reliable Cookbook</vt:lpstr>
      <vt:lpstr>Write the Default Recipe for the Cookbook</vt:lpstr>
      <vt:lpstr>Build a Reliable Cookbook</vt:lpstr>
      <vt:lpstr>Re-Converge the Virtual Instance</vt:lpstr>
      <vt:lpstr>Re-Verify the Virtual Instance</vt:lpstr>
      <vt:lpstr>Build a Reliable Cookbook</vt:lpstr>
      <vt:lpstr>Discussion</vt:lpstr>
      <vt:lpstr>Q&amp;A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2081</cp:revision>
  <cp:lastPrinted>2015-02-07T23:49:10Z</cp:lastPrinted>
  <dcterms:created xsi:type="dcterms:W3CDTF">2012-09-13T17:36:07Z</dcterms:created>
  <dcterms:modified xsi:type="dcterms:W3CDTF">2016-02-15T01:21:27Z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