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5"/>
    <p:sldMasterId id="2147483847" r:id="rId6"/>
  </p:sldMasterIdLst>
  <p:notesMasterIdLst>
    <p:notesMasterId r:id="rId36"/>
  </p:notesMasterIdLst>
  <p:handoutMasterIdLst>
    <p:handoutMasterId r:id="rId37"/>
  </p:handoutMasterIdLst>
  <p:sldIdLst>
    <p:sldId id="256" r:id="rId7"/>
    <p:sldId id="257" r:id="rId8"/>
    <p:sldId id="277" r:id="rId9"/>
    <p:sldId id="282" r:id="rId10"/>
    <p:sldId id="283" r:id="rId11"/>
    <p:sldId id="284" r:id="rId12"/>
    <p:sldId id="285" r:id="rId13"/>
    <p:sldId id="281" r:id="rId14"/>
    <p:sldId id="286" r:id="rId15"/>
    <p:sldId id="280" r:id="rId16"/>
    <p:sldId id="287" r:id="rId17"/>
    <p:sldId id="278" r:id="rId18"/>
    <p:sldId id="288" r:id="rId19"/>
    <p:sldId id="289" r:id="rId20"/>
    <p:sldId id="279" r:id="rId21"/>
    <p:sldId id="290" r:id="rId22"/>
    <p:sldId id="291" r:id="rId23"/>
    <p:sldId id="292" r:id="rId24"/>
    <p:sldId id="296" r:id="rId25"/>
    <p:sldId id="293" r:id="rId26"/>
    <p:sldId id="297" r:id="rId27"/>
    <p:sldId id="298" r:id="rId28"/>
    <p:sldId id="295" r:id="rId29"/>
    <p:sldId id="299" r:id="rId30"/>
    <p:sldId id="300" r:id="rId31"/>
    <p:sldId id="294" r:id="rId32"/>
    <p:sldId id="275" r:id="rId33"/>
    <p:sldId id="276" r:id="rId34"/>
    <p:sldId id="267" r:id="rId35"/>
  </p:sldIdLst>
  <p:sldSz cx="16256000" cy="9144000"/>
  <p:notesSz cx="6858000" cy="9144000"/>
  <p:defaultTextStyle>
    <a:defPPr>
      <a:defRPr lang="en-US"/>
    </a:defPPr>
    <a:lvl1pPr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608013" indent="-1508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217613" indent="-3032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827213" indent="-4556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436813" indent="-6080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7D868C"/>
    <a:srgbClr val="808000"/>
    <a:srgbClr val="408000"/>
    <a:srgbClr val="108001"/>
    <a:srgbClr val="CBCFD1"/>
    <a:srgbClr val="015068"/>
    <a:srgbClr val="088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5685" autoAdjust="0"/>
  </p:normalViewPr>
  <p:slideViewPr>
    <p:cSldViewPr snapToGrid="0">
      <p:cViewPr varScale="1">
        <p:scale>
          <a:sx n="82" d="100"/>
          <a:sy n="82" d="100"/>
        </p:scale>
        <p:origin x="-2032" y="-112"/>
      </p:cViewPr>
      <p:guideLst>
        <p:guide orient="horz" pos="894"/>
        <p:guide pos="9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9" Type="http://schemas.openxmlformats.org/officeDocument/2006/relationships/slide" Target="slides/slide3.xml"/><Relationship Id="rId6" Type="http://schemas.openxmlformats.org/officeDocument/2006/relationships/slideMaster" Target="slideMasters/slideMaster2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37" Type="http://schemas.openxmlformats.org/officeDocument/2006/relationships/handoutMaster" Target="handoutMasters/handout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B1577-BF96-2D40-B4CA-2BF6DA80CBA7}" type="datetime1">
              <a:rPr lang="en-CA"/>
              <a:pPr>
                <a:defRPr/>
              </a:pPr>
              <a:t>10/26/15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248400" y="8685213"/>
            <a:ext cx="6080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A35AAA1-4075-DF47-A6D2-754791F9B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4483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2FDBE47-C34F-CF4A-9709-1411AD5B3286}" type="datetime1">
              <a:rPr lang="en-CA"/>
              <a:pPr>
                <a:defRPr/>
              </a:pPr>
              <a:t>10/26/15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72200" y="8685213"/>
            <a:ext cx="6842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C3734AA-3150-D947-AC52-2F5DF48BFC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5779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1217613" rtl="0" fontAlgn="base">
      <a:lnSpc>
        <a:spcPct val="90000"/>
      </a:lnSpc>
      <a:spcBef>
        <a:spcPct val="30000"/>
      </a:spcBef>
      <a:spcAft>
        <a:spcPts val="45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Arial" panose="020B0604020202020204" pitchFamily="34" charset="0"/>
      </a:defRPr>
    </a:lvl1pPr>
    <a:lvl2pPr marL="282575" indent="-1397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436563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642938" indent="-195263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819150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304780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36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2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48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76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76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76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241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41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282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906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gi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gi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gi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gi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gi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gi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3013752" y="2496326"/>
            <a:ext cx="10972800" cy="1337551"/>
          </a:xfrm>
        </p:spPr>
        <p:txBody>
          <a:bodyPr lIns="91440" tIns="91440" rIns="91440" bIns="91440" anchor="ctr">
            <a:noAutofit/>
          </a:bodyPr>
          <a:lstStyle>
            <a:lvl1pPr>
              <a:lnSpc>
                <a:spcPct val="90000"/>
              </a:lnSpc>
              <a:defRPr sz="48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3013752" y="4187115"/>
            <a:ext cx="10972800" cy="512897"/>
          </a:xfrm>
        </p:spPr>
        <p:txBody>
          <a:bodyPr lIns="91440" tIns="91440" rIns="91440" bIns="91440">
            <a:spAutoFit/>
          </a:bodyPr>
          <a:lstStyle>
            <a:lvl1pPr marL="0" indent="0">
              <a:buNone/>
              <a:defRPr sz="2133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309026" indent="0">
              <a:buNone/>
              <a:defRPr sz="2133" b="1"/>
            </a:lvl2pPr>
            <a:lvl3pPr marL="609585" indent="0">
              <a:buNone/>
              <a:defRPr sz="2133" b="1"/>
            </a:lvl3pPr>
            <a:lvl4pPr marL="840296" indent="0">
              <a:buNone/>
              <a:defRPr sz="2133" b="1"/>
            </a:lvl4pPr>
            <a:lvl5pPr marL="1068889" indent="0">
              <a:buNone/>
              <a:defRPr sz="2133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4442110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3010555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5" y="2775887"/>
            <a:ext cx="14925909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14925909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54063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8089900" cy="9144000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white">
          <a:xfrm>
            <a:off x="5602288" y="554038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white">
          <a:xfrm>
            <a:off x="8610600" y="53022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17538" y="1171575"/>
            <a:ext cx="7312025" cy="95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235950" y="1179513"/>
            <a:ext cx="7308850" cy="158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612485" y="1358867"/>
            <a:ext cx="7310968" cy="6667827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62136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93330" y="268017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A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204722" y="259541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1365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9" descr="C:\Users\sdelfante\Desktop\pic-chef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75" y="1806575"/>
            <a:ext cx="504825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126375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28323"/>
            <a:ext cx="13979932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MOTIVATION</a:t>
            </a:r>
          </a:p>
        </p:txBody>
      </p:sp>
      <p:pic>
        <p:nvPicPr>
          <p:cNvPr id="2" name="Picture 1" descr="gif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264" y="215274"/>
            <a:ext cx="244147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80252" y="2304144"/>
            <a:ext cx="12310386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2167" y="3283868"/>
            <a:ext cx="12315718" cy="4770049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7928335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49489"/>
            <a:ext cx="11781799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PROBLEM</a:t>
            </a:r>
          </a:p>
        </p:txBody>
      </p:sp>
      <p:pic>
        <p:nvPicPr>
          <p:cNvPr id="2" name="Picture 1" descr="spla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654" y="94879"/>
            <a:ext cx="2648691" cy="264869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7207333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white">
          <a:xfrm>
            <a:off x="136960" y="160072"/>
            <a:ext cx="1391770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REFERENCE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referenc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3499" y="324724"/>
            <a:ext cx="2189001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921498" y="7164200"/>
            <a:ext cx="8917577" cy="52413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http://</a:t>
            </a:r>
            <a:r>
              <a:rPr lang="en-US" dirty="0" err="1" smtClean="0"/>
              <a:t>docs.chef.io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0238568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95748560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11677136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LAB</a:t>
            </a:r>
          </a:p>
        </p:txBody>
      </p:sp>
      <p:pic>
        <p:nvPicPr>
          <p:cNvPr id="2" name="Picture 1" descr="lab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4049" y="215274"/>
            <a:ext cx="240790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60725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571500" indent="-571500" algn="l">
              <a:lnSpc>
                <a:spcPct val="100000"/>
              </a:lnSpc>
              <a:spcBef>
                <a:spcPts val="0"/>
              </a:spcBef>
              <a:buFont typeface="Wingdings" charset="2"/>
              <a:buChar char="q"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5289236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sion 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COMMIT</a:t>
            </a:r>
          </a:p>
        </p:txBody>
      </p:sp>
      <p:pic>
        <p:nvPicPr>
          <p:cNvPr id="2" name="Picture 1" descr="commi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5968" y="-183233"/>
            <a:ext cx="2404063" cy="32049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73285"/>
            <a:ext cx="12330113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$ cd repo</a:t>
            </a:r>
          </a:p>
          <a:p>
            <a:r>
              <a:rPr lang="en-US" dirty="0" smtClean="0"/>
              <a:t>$ git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smtClean="0"/>
              <a:t>$ git add .</a:t>
            </a:r>
          </a:p>
          <a:p>
            <a:r>
              <a:rPr lang="en-US" dirty="0" smtClean="0"/>
              <a:t>$ git commit -m "Work Complete"</a:t>
            </a:r>
          </a:p>
        </p:txBody>
      </p:sp>
    </p:spTree>
    <p:extLst>
      <p:ext uri="{BB962C8B-B14F-4D97-AF65-F5344CB8AC3E}">
        <p14:creationId xmlns:p14="http://schemas.microsoft.com/office/powerpoint/2010/main" val="1105998384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14898624" cy="5345953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794278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white">
          <a:xfrm>
            <a:off x="136961" y="144390"/>
            <a:ext cx="1407645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DISCUSSION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conversation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282" y="324724"/>
            <a:ext cx="2815435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60725"/>
            <a:ext cx="12330113" cy="2544287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66089197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tx2"/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87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1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Wingdings" charset="0"/>
              <a:buNone/>
              <a:tabLst/>
              <a:defRPr sz="28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10277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accent4">
              <a:lumMod val="50000"/>
            </a:schemeClr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1810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61112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336675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113747"/>
            <a:ext cx="14423693" cy="5951611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50"/>
            <a:ext cx="14422528" cy="566391"/>
          </a:xfrm>
          <a:solidFill>
            <a:schemeClr val="bg1">
              <a:lumMod val="85000"/>
              <a:alpha val="50000"/>
            </a:schemeClr>
          </a:solidFill>
        </p:spPr>
        <p:txBody>
          <a:bodyPr lIns="91440" bIns="91440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/</a:t>
            </a:r>
            <a:r>
              <a:rPr lang="en-US" dirty="0" err="1" smtClean="0"/>
              <a:t>filepath</a:t>
            </a:r>
            <a:r>
              <a:rPr lang="en-US" dirty="0" smtClean="0"/>
              <a:t>/</a:t>
            </a:r>
            <a:r>
              <a:rPr lang="en-US" dirty="0" err="1" smtClean="0"/>
              <a:t>file.rb</a:t>
            </a:r>
            <a:endParaRPr lang="en-US" dirty="0" smtClean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06"/>
            <a:ext cx="1440427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2" y="4206982"/>
            <a:ext cx="14404273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3269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84" cy="6694698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 without a file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4" y="2775887"/>
            <a:ext cx="14925911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21430" y="3444563"/>
            <a:ext cx="14925911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53360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 Righ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7310937" cy="66784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78417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7" y="2775887"/>
            <a:ext cx="728133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7284320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66592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theme" Target="../theme/theme2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0" y="1524000"/>
            <a:ext cx="14938375" cy="642143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©2015 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1-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3" r:id="rId12"/>
  </p:sldLayoutIdLst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©2015 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1-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0"/>
            <a:ext cx="16256000" cy="2741083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2797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66" r:id="rId8"/>
  </p:sldLayoutIdLst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Refactoring Cookbooks with Tests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39950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#</a:t>
            </a:r>
          </a:p>
          <a:p>
            <a:r>
              <a:rPr lang="en-US" dirty="0"/>
              <a:t># Cookbook Name:: </a:t>
            </a:r>
            <a:r>
              <a:rPr lang="en-US" dirty="0" err="1"/>
              <a:t>httpd</a:t>
            </a:r>
            <a:endParaRPr lang="en-US" dirty="0"/>
          </a:p>
          <a:p>
            <a:r>
              <a:rPr lang="en-US" dirty="0"/>
              <a:t># Recipe:: default</a:t>
            </a:r>
          </a:p>
          <a:p>
            <a:r>
              <a:rPr lang="en-US" dirty="0"/>
              <a:t>#</a:t>
            </a:r>
          </a:p>
          <a:p>
            <a:r>
              <a:rPr lang="en-US" dirty="0"/>
              <a:t># Copyright (c) 2015 The Authors, All Rights Reserved.</a:t>
            </a:r>
          </a:p>
          <a:p>
            <a:r>
              <a:rPr lang="en-US" dirty="0"/>
              <a:t>package '</a:t>
            </a:r>
            <a:r>
              <a:rPr lang="en-US" dirty="0" err="1"/>
              <a:t>httpd</a:t>
            </a:r>
            <a:r>
              <a:rPr lang="en-US" dirty="0"/>
              <a:t>'</a:t>
            </a:r>
          </a:p>
          <a:p>
            <a:endParaRPr lang="en-US" dirty="0"/>
          </a:p>
          <a:p>
            <a:r>
              <a:rPr lang="en-US" dirty="0"/>
              <a:t>service '</a:t>
            </a:r>
            <a:r>
              <a:rPr lang="en-US" dirty="0" err="1"/>
              <a:t>httpd</a:t>
            </a:r>
            <a:r>
              <a:rPr lang="en-US" dirty="0"/>
              <a:t>' do</a:t>
            </a:r>
          </a:p>
          <a:p>
            <a:r>
              <a:rPr lang="en-US" dirty="0"/>
              <a:t>  action [:enable, :start]</a:t>
            </a:r>
          </a:p>
          <a:p>
            <a:r>
              <a:rPr lang="en-US" dirty="0"/>
              <a:t>end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</a:t>
            </a:r>
            <a:r>
              <a:rPr lang="en-US" dirty="0" err="1" smtClean="0"/>
              <a:t>httpd</a:t>
            </a:r>
            <a:r>
              <a:rPr lang="en-US" dirty="0" smtClean="0"/>
              <a:t>/recipes/</a:t>
            </a:r>
            <a:r>
              <a:rPr lang="en-US" dirty="0" err="1" smtClean="0"/>
              <a:t>default.rb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124446" y="4741538"/>
            <a:ext cx="14404273" cy="274523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506545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#</a:t>
            </a:r>
          </a:p>
          <a:p>
            <a:r>
              <a:rPr lang="en-US" dirty="0"/>
              <a:t># Cookbook Name:: </a:t>
            </a:r>
            <a:r>
              <a:rPr lang="en-US" dirty="0" err="1"/>
              <a:t>httpd</a:t>
            </a:r>
            <a:endParaRPr lang="en-US" dirty="0"/>
          </a:p>
          <a:p>
            <a:r>
              <a:rPr lang="en-US" dirty="0"/>
              <a:t># Recipe:: default</a:t>
            </a:r>
          </a:p>
          <a:p>
            <a:r>
              <a:rPr lang="en-US" dirty="0"/>
              <a:t>#</a:t>
            </a:r>
          </a:p>
          <a:p>
            <a:r>
              <a:rPr lang="en-US" dirty="0"/>
              <a:t># Copyright (c) 2015 The Authors, All Rights Reserved.</a:t>
            </a:r>
          </a:p>
          <a:p>
            <a:r>
              <a:rPr lang="en-US" dirty="0" err="1" smtClean="0"/>
              <a:t>include_recipe</a:t>
            </a:r>
            <a:r>
              <a:rPr lang="en-US" dirty="0" smtClean="0"/>
              <a:t> '</a:t>
            </a:r>
            <a:r>
              <a:rPr lang="en-US" dirty="0" err="1" smtClean="0"/>
              <a:t>httpd</a:t>
            </a:r>
            <a:r>
              <a:rPr lang="en-US" dirty="0" smtClean="0"/>
              <a:t>::install'</a:t>
            </a:r>
          </a:p>
          <a:p>
            <a:r>
              <a:rPr lang="en-US" dirty="0" err="1"/>
              <a:t>include_recipe</a:t>
            </a:r>
            <a:r>
              <a:rPr lang="en-US" dirty="0"/>
              <a:t> '</a:t>
            </a:r>
            <a:r>
              <a:rPr lang="en-US" dirty="0" err="1"/>
              <a:t>httpd</a:t>
            </a:r>
            <a:r>
              <a:rPr lang="en-US" dirty="0"/>
              <a:t>:</a:t>
            </a:r>
            <a:r>
              <a:rPr lang="en-US" dirty="0" smtClean="0"/>
              <a:t>:service'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</a:t>
            </a:r>
            <a:r>
              <a:rPr lang="en-US" dirty="0" err="1" smtClean="0"/>
              <a:t>httpd</a:t>
            </a:r>
            <a:r>
              <a:rPr lang="en-US" dirty="0" smtClean="0"/>
              <a:t>/recipes/</a:t>
            </a:r>
            <a:r>
              <a:rPr lang="en-US" dirty="0" err="1" smtClean="0"/>
              <a:t>default.rb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4764033"/>
            <a:ext cx="14404273" cy="114071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16402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Refactor to Team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This is why we can have nice things!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Refactor the default recipe into individual recipes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/>
              <a:t>Execute the tests and see </a:t>
            </a:r>
            <a:r>
              <a:rPr lang="en-US" dirty="0" smtClean="0"/>
              <a:t>success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771058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----&gt; Starting Kitchen (v1.4.2)</a:t>
            </a:r>
          </a:p>
          <a:p>
            <a:r>
              <a:rPr lang="en-US" dirty="0"/>
              <a:t>-----&gt; Converging &lt;default-centos-67&gt;...</a:t>
            </a:r>
          </a:p>
          <a:p>
            <a:r>
              <a:rPr lang="en-US" dirty="0"/>
              <a:t>$$$$$$ Running legacy converge for '</a:t>
            </a:r>
            <a:r>
              <a:rPr lang="en-US" dirty="0" err="1"/>
              <a:t>Docker</a:t>
            </a:r>
            <a:r>
              <a:rPr lang="en-US" dirty="0"/>
              <a:t>' Driver</a:t>
            </a:r>
          </a:p>
          <a:p>
            <a:r>
              <a:rPr lang="en-US" dirty="0" smtClean="0"/>
              <a:t>       ...</a:t>
            </a:r>
          </a:p>
          <a:p>
            <a:r>
              <a:rPr lang="en-US" dirty="0" smtClean="0"/>
              <a:t>-</a:t>
            </a:r>
            <a:r>
              <a:rPr lang="en-US" dirty="0"/>
              <a:t>----&gt; Installing Chef Omnibus (install only if missing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  Downloading </a:t>
            </a:r>
            <a:r>
              <a:rPr lang="en-US" dirty="0"/>
              <a:t>https://</a:t>
            </a:r>
            <a:r>
              <a:rPr lang="en-US" dirty="0" err="1"/>
              <a:t>www.chef.io</a:t>
            </a:r>
            <a:r>
              <a:rPr lang="en-US" dirty="0"/>
              <a:t>/chef/</a:t>
            </a:r>
            <a:r>
              <a:rPr lang="en-US" dirty="0" err="1"/>
              <a:t>install.sh</a:t>
            </a:r>
            <a:r>
              <a:rPr lang="en-US" dirty="0"/>
              <a:t> to </a:t>
            </a:r>
            <a:r>
              <a:rPr lang="en-US" dirty="0" smtClean="0"/>
              <a:t>file...</a:t>
            </a:r>
            <a:endParaRPr lang="en-US" dirty="0"/>
          </a:p>
          <a:p>
            <a:r>
              <a:rPr lang="en-US" dirty="0" smtClean="0"/>
              <a:t>       </a:t>
            </a:r>
            <a:r>
              <a:rPr lang="en-US" dirty="0"/>
              <a:t>resolving cookbooks for run list: ["</a:t>
            </a:r>
            <a:r>
              <a:rPr lang="en-US" dirty="0" err="1"/>
              <a:t>httpd</a:t>
            </a:r>
            <a:r>
              <a:rPr lang="en-US" dirty="0"/>
              <a:t>::default"</a:t>
            </a:r>
            <a:r>
              <a:rPr lang="en-US" dirty="0" smtClean="0"/>
              <a:t>] </a:t>
            </a:r>
          </a:p>
          <a:p>
            <a:r>
              <a:rPr lang="en-US" dirty="0" smtClean="0"/>
              <a:t>       ...     </a:t>
            </a:r>
          </a:p>
          <a:p>
            <a:r>
              <a:rPr lang="en-US" dirty="0" smtClean="0"/>
              <a:t>       Finished </a:t>
            </a:r>
            <a:r>
              <a:rPr lang="en-US" dirty="0"/>
              <a:t>converging &lt;default-centos-67&gt; (0m27.64s).</a:t>
            </a:r>
          </a:p>
          <a:p>
            <a:r>
              <a:rPr lang="en-US" dirty="0"/>
              <a:t>-----&gt; Kitchen is finished. (0m28.58s)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kitchen converge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855910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err="1" smtClean="0"/>
              <a:t>httpd</a:t>
            </a:r>
            <a:r>
              <a:rPr lang="en-US" dirty="0"/>
              <a:t>::default</a:t>
            </a:r>
          </a:p>
          <a:p>
            <a:r>
              <a:rPr lang="en-US" dirty="0" smtClean="0"/>
              <a:t>         Command </a:t>
            </a:r>
            <a:r>
              <a:rPr lang="en-US" dirty="0"/>
              <a:t>"curl http://</a:t>
            </a:r>
            <a:r>
              <a:rPr lang="en-US" dirty="0" err="1"/>
              <a:t>localhost</a:t>
            </a:r>
            <a:r>
              <a:rPr lang="en-US" dirty="0"/>
              <a:t>"</a:t>
            </a:r>
          </a:p>
          <a:p>
            <a:r>
              <a:rPr lang="en-US" dirty="0"/>
              <a:t>           </a:t>
            </a:r>
            <a:r>
              <a:rPr lang="en-US" dirty="0" err="1"/>
              <a:t>stdout</a:t>
            </a:r>
            <a:endParaRPr lang="en-US" dirty="0"/>
          </a:p>
          <a:p>
            <a:r>
              <a:rPr lang="en-US" dirty="0"/>
              <a:t>             should match /Apache 2 Test Page/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kitchen verify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2786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Refactor to Team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This is why we can have nice things!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Refactor the default recipe into individual recipes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/>
              <a:t>Execute the tests and see </a:t>
            </a:r>
            <a:r>
              <a:rPr lang="en-US" dirty="0" smtClean="0"/>
              <a:t>success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48566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 Our Tests Really Work?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if we removed code from within the recipes and ran the tests?</a:t>
            </a:r>
          </a:p>
        </p:txBody>
      </p:sp>
    </p:spTree>
    <p:extLst>
      <p:ext uri="{BB962C8B-B14F-4D97-AF65-F5344CB8AC3E}">
        <p14:creationId xmlns:p14="http://schemas.microsoft.com/office/powerpoint/2010/main" val="2848035078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Heckling your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004106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Heckle That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It could be a game show on some nerdy channel. Maybe Twitch?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Remove / Comment source </a:t>
            </a:r>
            <a:r>
              <a:rPr lang="en-US" dirty="0" smtClean="0"/>
              <a:t>code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/>
              <a:t>E</a:t>
            </a:r>
            <a:r>
              <a:rPr lang="en-US" dirty="0" smtClean="0"/>
              <a:t>xecute </a:t>
            </a:r>
            <a:r>
              <a:rPr lang="en-US" dirty="0"/>
              <a:t>the tests and see </a:t>
            </a:r>
            <a:r>
              <a:rPr lang="en-US" dirty="0" smtClean="0"/>
              <a:t>failure</a:t>
            </a:r>
            <a:endParaRPr lang="en-US" dirty="0"/>
          </a:p>
          <a:p>
            <a:pPr marL="342900" indent="-342900">
              <a:buFont typeface="Wingdings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408095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#</a:t>
            </a:r>
          </a:p>
          <a:p>
            <a:r>
              <a:rPr lang="en-US" dirty="0"/>
              <a:t># Cookbook Name:: </a:t>
            </a:r>
            <a:r>
              <a:rPr lang="en-US" dirty="0" err="1"/>
              <a:t>httpd</a:t>
            </a:r>
            <a:endParaRPr lang="en-US" dirty="0"/>
          </a:p>
          <a:p>
            <a:r>
              <a:rPr lang="en-US" dirty="0"/>
              <a:t># Recipe:: default</a:t>
            </a:r>
          </a:p>
          <a:p>
            <a:r>
              <a:rPr lang="en-US" dirty="0"/>
              <a:t>#</a:t>
            </a:r>
          </a:p>
          <a:p>
            <a:r>
              <a:rPr lang="en-US" dirty="0"/>
              <a:t># Copyright (c) 2015 The Authors, All Rights Reserved.</a:t>
            </a:r>
          </a:p>
          <a:p>
            <a:r>
              <a:rPr lang="en-US" dirty="0" smtClean="0"/>
              <a:t># </a:t>
            </a:r>
            <a:r>
              <a:rPr lang="en-US" dirty="0" err="1" smtClean="0"/>
              <a:t>include_recipe</a:t>
            </a:r>
            <a:r>
              <a:rPr lang="en-US" dirty="0" smtClean="0"/>
              <a:t> </a:t>
            </a:r>
            <a:r>
              <a:rPr lang="en-US" dirty="0"/>
              <a:t>'</a:t>
            </a:r>
            <a:r>
              <a:rPr lang="en-US" dirty="0" err="1"/>
              <a:t>httpd</a:t>
            </a:r>
            <a:r>
              <a:rPr lang="en-US" dirty="0"/>
              <a:t>::install'</a:t>
            </a:r>
          </a:p>
          <a:p>
            <a:r>
              <a:rPr lang="en-US" dirty="0" smtClean="0"/>
              <a:t># </a:t>
            </a:r>
            <a:r>
              <a:rPr lang="en-US" dirty="0" err="1" smtClean="0"/>
              <a:t>include_recipe</a:t>
            </a:r>
            <a:r>
              <a:rPr lang="en-US" dirty="0" smtClean="0"/>
              <a:t> </a:t>
            </a:r>
            <a:r>
              <a:rPr lang="en-US" dirty="0"/>
              <a:t>'</a:t>
            </a:r>
            <a:r>
              <a:rPr lang="en-US" dirty="0" err="1"/>
              <a:t>httpd</a:t>
            </a:r>
            <a:r>
              <a:rPr lang="en-US" dirty="0"/>
              <a:t>::service'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</a:t>
            </a:r>
            <a:r>
              <a:rPr lang="en-US" dirty="0" err="1" smtClean="0"/>
              <a:t>httpd</a:t>
            </a:r>
            <a:r>
              <a:rPr lang="en-US" dirty="0" smtClean="0"/>
              <a:t>/recipes/</a:t>
            </a:r>
            <a:r>
              <a:rPr lang="en-US" dirty="0" err="1" smtClean="0"/>
              <a:t>default.rb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124446" y="4741537"/>
            <a:ext cx="14404273" cy="1207773"/>
          </a:xfrm>
          <a:solidFill>
            <a:srgbClr val="108001">
              <a:alpha val="25000"/>
            </a:srgbClr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17088"/>
      </p:ext>
    </p:extLst>
  </p:cSld>
  <p:clrMapOvr>
    <a:masterClrMapping/>
  </p:clrMapOvr>
  <p:transition xmlns:p14="http://schemas.microsoft.com/office/powerpoint/2010/main"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After completing this module, you should be able to:</a:t>
            </a:r>
          </a:p>
          <a:p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Refactor a recipe using </a:t>
            </a:r>
            <a:r>
              <a:rPr lang="en-US" dirty="0" err="1" smtClean="0"/>
              <a:t>include_recipe</a:t>
            </a:r>
            <a:endParaRPr lang="en-US" dirty="0" smtClean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Use Test Kitchen to validate the code you refactored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Understand when to use </a:t>
            </a:r>
            <a:r>
              <a:rPr lang="en-US" dirty="0" smtClean="0">
                <a:latin typeface="Courier New"/>
                <a:cs typeface="Courier New"/>
              </a:rPr>
              <a:t>kitchen converge</a:t>
            </a:r>
            <a:r>
              <a:rPr lang="en-US" dirty="0" smtClean="0"/>
              <a:t>, </a:t>
            </a:r>
            <a:r>
              <a:rPr lang="en-US" dirty="0" smtClean="0">
                <a:latin typeface="Courier New"/>
                <a:cs typeface="Courier New"/>
              </a:rPr>
              <a:t>kitchen verify</a:t>
            </a:r>
            <a:r>
              <a:rPr lang="en-US" dirty="0" smtClean="0"/>
              <a:t> and </a:t>
            </a:r>
            <a:r>
              <a:rPr lang="en-US" dirty="0" smtClean="0">
                <a:latin typeface="Courier New"/>
                <a:cs typeface="Courier New"/>
              </a:rPr>
              <a:t>kitchen test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6834146"/>
      </p:ext>
    </p:extLst>
  </p:cSld>
  <p:clrMapOvr>
    <a:masterClrMapping/>
  </p:clrMapOvr>
  <p:transition xmlns:p14="http://schemas.microsoft.com/office/powerpoint/2010/main"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Heckle That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It could be a game show on some nerdy channel. Maybe Twitch?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/>
              <a:t>Remove / Comment source code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Execute </a:t>
            </a:r>
            <a:r>
              <a:rPr lang="en-US" dirty="0"/>
              <a:t>the tests and see </a:t>
            </a:r>
            <a:r>
              <a:rPr lang="en-US" dirty="0" smtClean="0"/>
              <a:t>failure</a:t>
            </a:r>
            <a:endParaRPr lang="en-US" dirty="0"/>
          </a:p>
          <a:p>
            <a:pPr marL="342900" indent="-342900">
              <a:buFont typeface="Wingdings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580092"/>
      </p:ext>
    </p:extLst>
  </p:cSld>
  <p:clrMapOvr>
    <a:masterClrMapping/>
  </p:clrMapOvr>
  <p:transition xmlns:p14="http://schemas.microsoft.com/office/powerpoint/2010/main"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-----&gt; Converging &lt;default-centos-67&gt;...</a:t>
            </a:r>
          </a:p>
          <a:p>
            <a:r>
              <a:rPr lang="en-US" dirty="0" smtClean="0"/>
              <a:t>       Synchronizing Cookbooks:</a:t>
            </a:r>
          </a:p>
          <a:p>
            <a:r>
              <a:rPr lang="en-US" dirty="0" smtClean="0"/>
              <a:t>         </a:t>
            </a:r>
            <a:r>
              <a:rPr lang="en-US" dirty="0"/>
              <a:t>- </a:t>
            </a:r>
            <a:r>
              <a:rPr lang="en-US" dirty="0" err="1"/>
              <a:t>httpd</a:t>
            </a:r>
            <a:r>
              <a:rPr lang="en-US" dirty="0"/>
              <a:t> (0.1.0)</a:t>
            </a:r>
          </a:p>
          <a:p>
            <a:r>
              <a:rPr lang="en-US" dirty="0"/>
              <a:t>       Compiling Cookbooks...</a:t>
            </a:r>
          </a:p>
          <a:p>
            <a:r>
              <a:rPr lang="en-US" dirty="0"/>
              <a:t>       Converging 0 resources</a:t>
            </a:r>
          </a:p>
          <a:p>
            <a:endParaRPr lang="en-US" dirty="0"/>
          </a:p>
          <a:p>
            <a:r>
              <a:rPr lang="en-US" dirty="0"/>
              <a:t>       Running handlers:</a:t>
            </a:r>
          </a:p>
          <a:p>
            <a:r>
              <a:rPr lang="en-US" dirty="0"/>
              <a:t>       Running handlers complete</a:t>
            </a:r>
          </a:p>
          <a:p>
            <a:r>
              <a:rPr lang="en-US" dirty="0"/>
              <a:t>       Chef Client finished, 0/0 resources updated in 02 seconds</a:t>
            </a:r>
          </a:p>
          <a:p>
            <a:r>
              <a:rPr lang="en-US" dirty="0"/>
              <a:t>       Finished converging &lt;default-centos-67&gt; (0m6.92s).</a:t>
            </a:r>
          </a:p>
          <a:p>
            <a:r>
              <a:rPr lang="en-US" dirty="0"/>
              <a:t>-----&gt; Kitchen is finished. (0m7.64s)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kitchen converge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1127883" y="4454025"/>
            <a:ext cx="14420850" cy="5572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097198"/>
      </p:ext>
    </p:extLst>
  </p:cSld>
  <p:clrMapOvr>
    <a:masterClrMapping/>
  </p:clrMapOvr>
  <p:transition xmlns:p14="http://schemas.microsoft.com/office/powerpoint/2010/main"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err="1" smtClean="0"/>
              <a:t>httpd</a:t>
            </a:r>
            <a:r>
              <a:rPr lang="en-US" dirty="0"/>
              <a:t>::default</a:t>
            </a:r>
          </a:p>
          <a:p>
            <a:r>
              <a:rPr lang="en-US" dirty="0" smtClean="0"/>
              <a:t>         Command </a:t>
            </a:r>
            <a:r>
              <a:rPr lang="en-US" dirty="0"/>
              <a:t>"curl http://</a:t>
            </a:r>
            <a:r>
              <a:rPr lang="en-US" dirty="0" err="1"/>
              <a:t>localhost</a:t>
            </a:r>
            <a:r>
              <a:rPr lang="en-US" dirty="0"/>
              <a:t>"</a:t>
            </a:r>
          </a:p>
          <a:p>
            <a:r>
              <a:rPr lang="en-US" dirty="0"/>
              <a:t>           </a:t>
            </a:r>
            <a:r>
              <a:rPr lang="en-US" dirty="0" err="1"/>
              <a:t>stdout</a:t>
            </a:r>
            <a:endParaRPr lang="en-US" dirty="0"/>
          </a:p>
          <a:p>
            <a:r>
              <a:rPr lang="en-US" dirty="0" smtClean="0"/>
              <a:t>             </a:t>
            </a:r>
            <a:r>
              <a:rPr lang="en-US" dirty="0"/>
              <a:t>should match /Apache 2 Test Page</a:t>
            </a:r>
            <a:r>
              <a:rPr lang="en-US" dirty="0" smtClean="0"/>
              <a:t>/</a:t>
            </a:r>
          </a:p>
          <a:p>
            <a:r>
              <a:rPr lang="en-US" dirty="0" smtClean="0"/>
              <a:t>       Finished </a:t>
            </a:r>
            <a:r>
              <a:rPr lang="en-US" dirty="0"/>
              <a:t>in 0.15802 seconds (files took 0.63276 seconds </a:t>
            </a:r>
            <a:r>
              <a:rPr lang="en-US" dirty="0" smtClean="0"/>
              <a:t>...</a:t>
            </a:r>
            <a:endParaRPr lang="en-US" dirty="0"/>
          </a:p>
          <a:p>
            <a:r>
              <a:rPr lang="en-US" dirty="0"/>
              <a:t>       1 example, 0 failures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kitchen verify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1127883" y="4966511"/>
            <a:ext cx="14420850" cy="5572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7259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did the Tests Not Fail?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/</a:t>
            </a:r>
            <a:r>
              <a:rPr lang="en-US" dirty="0" err="1" smtClean="0"/>
              <a:t>tableflip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942044"/>
      </p:ext>
    </p:extLst>
  </p:cSld>
  <p:clrMapOvr>
    <a:masterClrMapping/>
  </p:clrMapOvr>
  <p:transition xmlns:p14="http://schemas.microsoft.com/office/powerpoint/2010/main"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Converge &amp; Verify </a:t>
            </a:r>
            <a:r>
              <a:rPr lang="en-US" dirty="0" err="1" smtClean="0"/>
              <a:t>vs</a:t>
            </a:r>
            <a:r>
              <a:rPr lang="en-US" dirty="0" smtClean="0"/>
              <a:t> Test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There is a difference between running converge &amp; verify versus running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584652"/>
      </p:ext>
    </p:extLst>
  </p:cSld>
  <p:clrMapOvr>
    <a:masterClrMapping/>
  </p:clrMapOvr>
  <p:transition xmlns:p14="http://schemas.microsoft.com/office/powerpoint/2010/main"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----&gt; Starting Kitchen (v1.4.2)</a:t>
            </a:r>
          </a:p>
          <a:p>
            <a:r>
              <a:rPr lang="en-US" dirty="0"/>
              <a:t>-----&gt; Cleaning up any prior instances of &lt;default-centos-67&gt;</a:t>
            </a:r>
          </a:p>
          <a:p>
            <a:r>
              <a:rPr lang="en-US" dirty="0"/>
              <a:t>-----&gt; Destroying &lt;default-centos-67&gt;..</a:t>
            </a:r>
            <a:r>
              <a:rPr lang="en-US" dirty="0" smtClean="0"/>
              <a:t>.</a:t>
            </a:r>
          </a:p>
          <a:p>
            <a:r>
              <a:rPr lang="en-US" dirty="0" smtClean="0"/>
              <a:t>     ...</a:t>
            </a:r>
          </a:p>
          <a:p>
            <a:r>
              <a:rPr lang="en-US" dirty="0"/>
              <a:t>-----&gt; Testing &lt;default-centos-67&gt;</a:t>
            </a:r>
          </a:p>
          <a:p>
            <a:r>
              <a:rPr lang="en-US" dirty="0"/>
              <a:t>-----&gt; Creating &lt;default-centos-67&gt;..</a:t>
            </a:r>
            <a:r>
              <a:rPr lang="en-US" dirty="0" smtClean="0"/>
              <a:t>.</a:t>
            </a:r>
          </a:p>
          <a:p>
            <a:r>
              <a:rPr lang="en-US" dirty="0"/>
              <a:t>-----&gt; Running </a:t>
            </a:r>
            <a:r>
              <a:rPr lang="en-US" dirty="0" err="1"/>
              <a:t>serverspec</a:t>
            </a:r>
            <a:r>
              <a:rPr lang="en-US" dirty="0"/>
              <a:t> test </a:t>
            </a:r>
            <a:r>
              <a:rPr lang="en-US" dirty="0" smtClean="0"/>
              <a:t>suite</a:t>
            </a:r>
          </a:p>
          <a:p>
            <a:r>
              <a:rPr lang="en-US" dirty="0" smtClean="0"/>
              <a:t>     ...</a:t>
            </a:r>
          </a:p>
          <a:p>
            <a:r>
              <a:rPr lang="en-US" dirty="0" smtClean="0"/>
              <a:t>     Finished </a:t>
            </a:r>
            <a:r>
              <a:rPr lang="en-US" dirty="0"/>
              <a:t>in 0.19434 seconds (files took 0.57409 seconds </a:t>
            </a:r>
            <a:r>
              <a:rPr lang="en-US" dirty="0" smtClean="0"/>
              <a:t>t...</a:t>
            </a:r>
            <a:endParaRPr lang="en-US" dirty="0"/>
          </a:p>
          <a:p>
            <a:r>
              <a:rPr lang="en-US" dirty="0"/>
              <a:t>     </a:t>
            </a:r>
            <a:r>
              <a:rPr lang="en-US" dirty="0" smtClean="0"/>
              <a:t>1 </a:t>
            </a:r>
            <a:r>
              <a:rPr lang="en-US" dirty="0"/>
              <a:t>example, 1 failure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kitchen test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127883" y="3362208"/>
            <a:ext cx="14420850" cy="5572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790168"/>
      </p:ext>
    </p:extLst>
  </p:cSld>
  <p:clrMapOvr>
    <a:masterClrMapping/>
  </p:clrMapOvr>
  <p:transition xmlns:p14="http://schemas.microsoft.com/office/powerpoint/2010/main"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Heckle That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It could be a game show on some nerdy channel. Maybe Twitch?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/>
              <a:t>Remove / Comment source code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Execute </a:t>
            </a:r>
            <a:r>
              <a:rPr lang="en-US" dirty="0"/>
              <a:t>the tests and see </a:t>
            </a:r>
            <a:r>
              <a:rPr lang="en-US" dirty="0" smtClean="0"/>
              <a:t>failure</a:t>
            </a:r>
            <a:endParaRPr lang="en-US" dirty="0"/>
          </a:p>
          <a:p>
            <a:pPr marL="342900" indent="-342900">
              <a:buFont typeface="Wingdings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128867"/>
      </p:ext>
    </p:extLst>
  </p:cSld>
  <p:clrMapOvr>
    <a:masterClrMapping/>
  </p:clrMapOvr>
  <p:transition xmlns:p14="http://schemas.microsoft.com/office/powerpoint/2010/main"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0524" y="3260725"/>
            <a:ext cx="12330113" cy="4604842"/>
          </a:xfrm>
        </p:spPr>
        <p:txBody>
          <a:bodyPr/>
          <a:lstStyle/>
          <a:p>
            <a:r>
              <a:rPr lang="en-US" dirty="0" smtClean="0"/>
              <a:t>What is happening when running </a:t>
            </a:r>
            <a:r>
              <a:rPr lang="en-US" dirty="0" smtClean="0">
                <a:latin typeface="Courier New"/>
                <a:cs typeface="Courier New"/>
              </a:rPr>
              <a:t>kitchen test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smtClean="0"/>
              <a:t>What </a:t>
            </a:r>
            <a:r>
              <a:rPr lang="en-US" dirty="0"/>
              <a:t>types of bugs would </a:t>
            </a:r>
            <a:r>
              <a:rPr lang="en-US" dirty="0">
                <a:latin typeface="Courier New"/>
                <a:cs typeface="Courier New"/>
              </a:rPr>
              <a:t>kitchen converge</a:t>
            </a:r>
            <a:r>
              <a:rPr lang="en-US" dirty="0"/>
              <a:t> &amp; </a:t>
            </a:r>
            <a:r>
              <a:rPr lang="en-US" dirty="0">
                <a:latin typeface="Courier New"/>
                <a:cs typeface="Courier New"/>
              </a:rPr>
              <a:t>kitchen verify</a:t>
            </a:r>
            <a:r>
              <a:rPr lang="en-US" dirty="0"/>
              <a:t> find when running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smtClean="0"/>
              <a:t>What is the difference between </a:t>
            </a:r>
            <a:r>
              <a:rPr lang="en-US" dirty="0" smtClean="0">
                <a:latin typeface="Courier New"/>
                <a:cs typeface="Courier New"/>
              </a:rPr>
              <a:t>kitchen test</a:t>
            </a:r>
            <a:r>
              <a:rPr lang="en-US" dirty="0" smtClean="0"/>
              <a:t> and running both </a:t>
            </a:r>
            <a:r>
              <a:rPr lang="en-US" dirty="0" smtClean="0">
                <a:latin typeface="Courier New"/>
                <a:cs typeface="Courier New"/>
              </a:rPr>
              <a:t>kitchen converge</a:t>
            </a:r>
            <a:r>
              <a:rPr lang="en-US" dirty="0" smtClean="0"/>
              <a:t> &amp; </a:t>
            </a:r>
            <a:r>
              <a:rPr lang="en-US" dirty="0" smtClean="0">
                <a:latin typeface="Courier New"/>
                <a:cs typeface="Courier New"/>
              </a:rPr>
              <a:t>kitchen verify</a:t>
            </a:r>
            <a:r>
              <a:rPr lang="en-US" dirty="0"/>
              <a:t> </a:t>
            </a:r>
            <a:r>
              <a:rPr lang="en-US" dirty="0" smtClean="0"/>
              <a:t>together?</a:t>
            </a:r>
          </a:p>
          <a:p>
            <a:endParaRPr lang="en-US" dirty="0"/>
          </a:p>
          <a:p>
            <a:r>
              <a:rPr lang="en-US" dirty="0" smtClean="0"/>
              <a:t>How long do each of these </a:t>
            </a:r>
            <a:r>
              <a:rPr lang="en-US" smtClean="0"/>
              <a:t>approaches take?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599519"/>
      </p:ext>
    </p:extLst>
  </p:cSld>
  <p:clrMapOvr>
    <a:masterClrMapping/>
  </p:clrMapOvr>
  <p:transition xmlns:p14="http://schemas.microsoft.com/office/powerpoint/2010/main"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questions can we answer for you?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792365"/>
      </p:ext>
    </p:extLst>
  </p:cSld>
  <p:clrMapOvr>
    <a:masterClrMapping/>
  </p:clrMapOvr>
  <p:transition xmlns:p14="http://schemas.microsoft.com/office/powerpoint/2010/main" spd="med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2763473"/>
      </p:ext>
    </p:extLst>
  </p:cSld>
  <p:clrMapOvr>
    <a:masterClrMapping/>
  </p:clrMapOvr>
  <p:transition xmlns:p14="http://schemas.microsoft.com/office/powerpoint/2010/main"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Refactor to Team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This is why we can have nice things!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Refactor the default recipe into individual recipes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/>
              <a:t>Execute the tests and see </a:t>
            </a:r>
            <a:r>
              <a:rPr lang="en-US" dirty="0" smtClean="0"/>
              <a:t>success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077542"/>
      </p:ext>
    </p:extLst>
  </p:cSld>
  <p:clrMapOvr>
    <a:masterClrMapping/>
  </p:clrMapOvr>
  <p:transition xmlns:p14="http://schemas.microsoft.com/office/powerpoint/2010/main"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Usage: chef generate recipe [path/to/cookbook] NAME [options]</a:t>
            </a:r>
          </a:p>
          <a:p>
            <a:r>
              <a:rPr lang="en-US" dirty="0"/>
              <a:t>    -C, --copyright COPYRIGHT        Name of the copyright </a:t>
            </a:r>
            <a:r>
              <a:rPr lang="en-US" dirty="0" err="1" smtClean="0"/>
              <a:t>hol</a:t>
            </a:r>
            <a:r>
              <a:rPr lang="en-US" dirty="0" smtClean="0"/>
              <a:t>...</a:t>
            </a:r>
            <a:endParaRPr lang="en-US" dirty="0"/>
          </a:p>
          <a:p>
            <a:r>
              <a:rPr lang="en-US" dirty="0"/>
              <a:t>    -m, --email EMAIL                Email address of the </a:t>
            </a:r>
            <a:r>
              <a:rPr lang="en-US" dirty="0" smtClean="0"/>
              <a:t>auth...</a:t>
            </a:r>
            <a:endParaRPr lang="en-US" dirty="0"/>
          </a:p>
          <a:p>
            <a:r>
              <a:rPr lang="en-US" dirty="0"/>
              <a:t>    -a, --generator-</a:t>
            </a:r>
            <a:r>
              <a:rPr lang="en-US" dirty="0" err="1"/>
              <a:t>arg</a:t>
            </a:r>
            <a:r>
              <a:rPr lang="en-US" dirty="0"/>
              <a:t> KEY=VALUE    Use to set </a:t>
            </a:r>
            <a:r>
              <a:rPr lang="en-US" dirty="0" smtClean="0"/>
              <a:t>arbitrary     ...</a:t>
            </a:r>
            <a:endParaRPr lang="en-US" dirty="0"/>
          </a:p>
          <a:p>
            <a:r>
              <a:rPr lang="en-US" dirty="0"/>
              <a:t>    -I, --license LICENSE            </a:t>
            </a:r>
            <a:r>
              <a:rPr lang="en-US" dirty="0" err="1"/>
              <a:t>all_rights</a:t>
            </a:r>
            <a:r>
              <a:rPr lang="en-US" dirty="0"/>
              <a:t>, apache2, </a:t>
            </a:r>
            <a:r>
              <a:rPr lang="en-US" dirty="0" err="1"/>
              <a:t>mit</a:t>
            </a:r>
            <a:r>
              <a:rPr lang="en-US" dirty="0" smtClean="0"/>
              <a:t>,...</a:t>
            </a:r>
            <a:endParaRPr lang="en-US" dirty="0"/>
          </a:p>
          <a:p>
            <a:r>
              <a:rPr lang="en-US" dirty="0"/>
              <a:t>    -g GENERATOR_COOKBOOK_PATH,      Use </a:t>
            </a:r>
            <a:r>
              <a:rPr lang="en-US" dirty="0" smtClean="0"/>
              <a:t>GENERATOR_COOKBOOK_PA...</a:t>
            </a:r>
            <a:endParaRPr lang="en-US" dirty="0"/>
          </a:p>
          <a:p>
            <a:r>
              <a:rPr lang="en-US" dirty="0"/>
              <a:t>        --generator-cookbook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chef generate recipe --help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127883" y="2337232"/>
            <a:ext cx="14420850" cy="5572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80198"/>
      </p:ext>
    </p:extLst>
  </p:cSld>
  <p:clrMapOvr>
    <a:masterClrMapping/>
  </p:clrMapOvr>
  <p:transition xmlns:p14="http://schemas.microsoft.com/office/powerpoint/2010/main"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Recipe: </a:t>
            </a:r>
            <a:r>
              <a:rPr lang="en-US" dirty="0" err="1"/>
              <a:t>code_generator</a:t>
            </a:r>
            <a:r>
              <a:rPr lang="en-US" dirty="0"/>
              <a:t>::recipe</a:t>
            </a:r>
          </a:p>
          <a:p>
            <a:r>
              <a:rPr lang="en-US" dirty="0"/>
              <a:t>  * directory[/home/chef/</a:t>
            </a:r>
            <a:r>
              <a:rPr lang="en-US" dirty="0" err="1"/>
              <a:t>httpd</a:t>
            </a:r>
            <a:r>
              <a:rPr lang="en-US" dirty="0"/>
              <a:t>/spec/unit/recipes] action create (up to date)</a:t>
            </a:r>
          </a:p>
          <a:p>
            <a:r>
              <a:rPr lang="en-US" dirty="0"/>
              <a:t>  * </a:t>
            </a:r>
            <a:r>
              <a:rPr lang="en-US" dirty="0" err="1"/>
              <a:t>cookbook_file</a:t>
            </a:r>
            <a:r>
              <a:rPr lang="en-US" dirty="0"/>
              <a:t>[/home/chef/</a:t>
            </a:r>
            <a:r>
              <a:rPr lang="en-US" dirty="0" err="1"/>
              <a:t>httpd</a:t>
            </a:r>
            <a:r>
              <a:rPr lang="en-US" dirty="0"/>
              <a:t>/spec/</a:t>
            </a:r>
            <a:r>
              <a:rPr lang="en-US" dirty="0" err="1"/>
              <a:t>spec_helper.rb</a:t>
            </a:r>
            <a:r>
              <a:rPr lang="en-US" dirty="0"/>
              <a:t>] action </a:t>
            </a:r>
            <a:r>
              <a:rPr lang="en-US" dirty="0" err="1"/>
              <a:t>create_if_missing</a:t>
            </a:r>
            <a:r>
              <a:rPr lang="en-US" dirty="0"/>
              <a:t> (up to date)</a:t>
            </a:r>
          </a:p>
          <a:p>
            <a:r>
              <a:rPr lang="en-US" dirty="0"/>
              <a:t>  * template[/home/chef/</a:t>
            </a:r>
            <a:r>
              <a:rPr lang="en-US" dirty="0" err="1"/>
              <a:t>httpd</a:t>
            </a:r>
            <a:r>
              <a:rPr lang="en-US" dirty="0"/>
              <a:t>/spec/unit/recipes/</a:t>
            </a:r>
            <a:r>
              <a:rPr lang="en-US" dirty="0" err="1"/>
              <a:t>install_spec.rb</a:t>
            </a:r>
            <a:r>
              <a:rPr lang="en-US" dirty="0"/>
              <a:t>] action </a:t>
            </a:r>
            <a:r>
              <a:rPr lang="en-US" dirty="0" err="1"/>
              <a:t>create_if_missing</a:t>
            </a:r>
            <a:endParaRPr lang="en-US" dirty="0"/>
          </a:p>
          <a:p>
            <a:r>
              <a:rPr lang="en-US" dirty="0"/>
              <a:t>    - create new file /home/chef/</a:t>
            </a:r>
            <a:r>
              <a:rPr lang="en-US" dirty="0" err="1"/>
              <a:t>httpd</a:t>
            </a:r>
            <a:r>
              <a:rPr lang="en-US" dirty="0"/>
              <a:t>/spec/unit/recipes/</a:t>
            </a:r>
            <a:r>
              <a:rPr lang="en-US" dirty="0" err="1"/>
              <a:t>install_spec.rb</a:t>
            </a:r>
            <a:endParaRPr lang="en-US" dirty="0"/>
          </a:p>
          <a:p>
            <a:r>
              <a:rPr lang="en-US" dirty="0"/>
              <a:t>    - update content in file /home/chef/</a:t>
            </a:r>
            <a:r>
              <a:rPr lang="en-US" dirty="0" err="1"/>
              <a:t>httpd</a:t>
            </a:r>
            <a:r>
              <a:rPr lang="en-US" dirty="0"/>
              <a:t>/spec/unit/recipes/</a:t>
            </a:r>
            <a:r>
              <a:rPr lang="en-US" dirty="0" err="1"/>
              <a:t>install_spec.rb</a:t>
            </a:r>
            <a:r>
              <a:rPr lang="en-US" dirty="0"/>
              <a:t> from none to 187413</a:t>
            </a:r>
          </a:p>
          <a:p>
            <a:r>
              <a:rPr lang="en-US" dirty="0"/>
              <a:t>    (diff output suppressed by </a:t>
            </a:r>
            <a:r>
              <a:rPr lang="en-US" dirty="0" err="1"/>
              <a:t>config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chef generate recipe install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57797"/>
      </p:ext>
    </p:extLst>
  </p:cSld>
  <p:clrMapOvr>
    <a:masterClrMapping/>
  </p:clrMapOvr>
  <p:transition xmlns:p14="http://schemas.microsoft.com/office/powerpoint/2010/main"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Recipe: </a:t>
            </a:r>
            <a:r>
              <a:rPr lang="en-US" dirty="0" err="1"/>
              <a:t>code_generator</a:t>
            </a:r>
            <a:r>
              <a:rPr lang="en-US" dirty="0"/>
              <a:t>::recipe</a:t>
            </a:r>
          </a:p>
          <a:p>
            <a:r>
              <a:rPr lang="en-US" dirty="0"/>
              <a:t>  * directory[/home/chef/</a:t>
            </a:r>
            <a:r>
              <a:rPr lang="en-US" dirty="0" err="1"/>
              <a:t>httpd</a:t>
            </a:r>
            <a:r>
              <a:rPr lang="en-US" dirty="0"/>
              <a:t>/spec/unit/recipes] action create (up to date)</a:t>
            </a:r>
          </a:p>
          <a:p>
            <a:r>
              <a:rPr lang="en-US" dirty="0"/>
              <a:t>  * </a:t>
            </a:r>
            <a:r>
              <a:rPr lang="en-US" dirty="0" err="1"/>
              <a:t>cookbook_file</a:t>
            </a:r>
            <a:r>
              <a:rPr lang="en-US" dirty="0"/>
              <a:t>[/home/chef/</a:t>
            </a:r>
            <a:r>
              <a:rPr lang="en-US" dirty="0" err="1"/>
              <a:t>httpd</a:t>
            </a:r>
            <a:r>
              <a:rPr lang="en-US" dirty="0"/>
              <a:t>/spec/</a:t>
            </a:r>
            <a:r>
              <a:rPr lang="en-US" dirty="0" err="1"/>
              <a:t>spec_helper.rb</a:t>
            </a:r>
            <a:r>
              <a:rPr lang="en-US" dirty="0"/>
              <a:t>] action </a:t>
            </a:r>
            <a:r>
              <a:rPr lang="en-US" dirty="0" err="1"/>
              <a:t>create_if_missing</a:t>
            </a:r>
            <a:r>
              <a:rPr lang="en-US" dirty="0"/>
              <a:t> (up to date)</a:t>
            </a:r>
          </a:p>
          <a:p>
            <a:r>
              <a:rPr lang="en-US" dirty="0"/>
              <a:t>  * template[/home/chef/</a:t>
            </a:r>
            <a:r>
              <a:rPr lang="en-US" dirty="0" err="1"/>
              <a:t>httpd</a:t>
            </a:r>
            <a:r>
              <a:rPr lang="en-US" dirty="0"/>
              <a:t>/spec/unit/recipes/</a:t>
            </a:r>
            <a:r>
              <a:rPr lang="en-US" dirty="0" err="1"/>
              <a:t>service_spec.rb</a:t>
            </a:r>
            <a:r>
              <a:rPr lang="en-US" dirty="0"/>
              <a:t>] action </a:t>
            </a:r>
            <a:r>
              <a:rPr lang="en-US" dirty="0" err="1"/>
              <a:t>create_if_missing</a:t>
            </a:r>
            <a:endParaRPr lang="en-US" dirty="0"/>
          </a:p>
          <a:p>
            <a:r>
              <a:rPr lang="en-US" dirty="0"/>
              <a:t>    - create new file /home/chef/</a:t>
            </a:r>
            <a:r>
              <a:rPr lang="en-US" dirty="0" err="1"/>
              <a:t>httpd</a:t>
            </a:r>
            <a:r>
              <a:rPr lang="en-US" dirty="0"/>
              <a:t>/spec/unit/recipes/</a:t>
            </a:r>
            <a:r>
              <a:rPr lang="en-US" dirty="0" err="1"/>
              <a:t>service_spec.rb</a:t>
            </a:r>
            <a:endParaRPr lang="en-US" dirty="0"/>
          </a:p>
          <a:p>
            <a:r>
              <a:rPr lang="en-US" dirty="0"/>
              <a:t>    - update content in file /home/chef/</a:t>
            </a:r>
            <a:r>
              <a:rPr lang="en-US" dirty="0" err="1"/>
              <a:t>httpd</a:t>
            </a:r>
            <a:r>
              <a:rPr lang="en-US" dirty="0"/>
              <a:t>/spec/unit/recipes/</a:t>
            </a:r>
            <a:r>
              <a:rPr lang="en-US" dirty="0" err="1"/>
              <a:t>service_spec.rb</a:t>
            </a:r>
            <a:r>
              <a:rPr lang="en-US" dirty="0"/>
              <a:t> from none to 1f669c</a:t>
            </a:r>
          </a:p>
          <a:p>
            <a:r>
              <a:rPr lang="en-US" dirty="0"/>
              <a:t>    (diff output suppressed by </a:t>
            </a:r>
            <a:r>
              <a:rPr lang="en-US" dirty="0" err="1"/>
              <a:t>config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chef generate recipe service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575953"/>
      </p:ext>
    </p:extLst>
  </p:cSld>
  <p:clrMapOvr>
    <a:masterClrMapping/>
  </p:clrMapOvr>
  <p:transition xmlns:p14="http://schemas.microsoft.com/office/powerpoint/2010/main"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recipes</a:t>
            </a:r>
          </a:p>
          <a:p>
            <a:r>
              <a:rPr lang="en-US" dirty="0"/>
              <a:t>├── </a:t>
            </a:r>
            <a:r>
              <a:rPr lang="en-US" dirty="0" err="1"/>
              <a:t>default.rb</a:t>
            </a:r>
            <a:endParaRPr lang="en-US" dirty="0"/>
          </a:p>
          <a:p>
            <a:r>
              <a:rPr lang="en-US" dirty="0"/>
              <a:t>├── </a:t>
            </a:r>
            <a:r>
              <a:rPr lang="en-US" dirty="0" err="1"/>
              <a:t>install.rb</a:t>
            </a:r>
            <a:endParaRPr lang="en-US" dirty="0"/>
          </a:p>
          <a:p>
            <a:r>
              <a:rPr lang="en-US" dirty="0"/>
              <a:t>└── </a:t>
            </a:r>
            <a:r>
              <a:rPr lang="en-US" dirty="0" err="1"/>
              <a:t>service.rb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tree recipes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127883" y="3431437"/>
            <a:ext cx="14420850" cy="106953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290163"/>
      </p:ext>
    </p:extLst>
  </p:cSld>
  <p:clrMapOvr>
    <a:masterClrMapping/>
  </p:clrMapOvr>
  <p:transition xmlns:p14="http://schemas.microsoft.com/office/powerpoint/2010/main"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#</a:t>
            </a:r>
          </a:p>
          <a:p>
            <a:r>
              <a:rPr lang="en-US" dirty="0"/>
              <a:t># Cookbook Name:: </a:t>
            </a:r>
            <a:r>
              <a:rPr lang="en-US" dirty="0" err="1"/>
              <a:t>httpd</a:t>
            </a:r>
            <a:endParaRPr lang="en-US" dirty="0"/>
          </a:p>
          <a:p>
            <a:r>
              <a:rPr lang="en-US" dirty="0"/>
              <a:t># Recipe:: install</a:t>
            </a:r>
          </a:p>
          <a:p>
            <a:r>
              <a:rPr lang="en-US" dirty="0"/>
              <a:t>#</a:t>
            </a:r>
          </a:p>
          <a:p>
            <a:r>
              <a:rPr lang="en-US" dirty="0"/>
              <a:t># Copyright (c) 2015 The Authors, All Rights Reserved.</a:t>
            </a:r>
          </a:p>
          <a:p>
            <a:r>
              <a:rPr lang="en-US" dirty="0" smtClean="0"/>
              <a:t>package '</a:t>
            </a:r>
            <a:r>
              <a:rPr lang="en-US" dirty="0" err="1" smtClean="0"/>
              <a:t>httpd</a:t>
            </a:r>
            <a:r>
              <a:rPr lang="en-US" dirty="0" smtClean="0"/>
              <a:t>'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</a:t>
            </a:r>
            <a:r>
              <a:rPr lang="en-US" dirty="0" err="1" smtClean="0"/>
              <a:t>httpd</a:t>
            </a:r>
            <a:r>
              <a:rPr lang="en-US" dirty="0" smtClean="0"/>
              <a:t>/recipes/</a:t>
            </a:r>
            <a:r>
              <a:rPr lang="en-US" dirty="0" err="1" smtClean="0"/>
              <a:t>install.rb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4786314"/>
            <a:ext cx="14404273" cy="62653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223827"/>
      </p:ext>
    </p:extLst>
  </p:cSld>
  <p:clrMapOvr>
    <a:masterClrMapping/>
  </p:clrMapOvr>
  <p:transition xmlns:p14="http://schemas.microsoft.com/office/powerpoint/2010/main"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#</a:t>
            </a:r>
          </a:p>
          <a:p>
            <a:r>
              <a:rPr lang="en-US" dirty="0"/>
              <a:t># Cookbook Name:: </a:t>
            </a:r>
            <a:r>
              <a:rPr lang="en-US" dirty="0" err="1"/>
              <a:t>httpd</a:t>
            </a:r>
            <a:endParaRPr lang="en-US" dirty="0"/>
          </a:p>
          <a:p>
            <a:r>
              <a:rPr lang="en-US" dirty="0"/>
              <a:t># Recipe:: </a:t>
            </a:r>
            <a:r>
              <a:rPr lang="en-US" dirty="0" smtClean="0"/>
              <a:t>service</a:t>
            </a:r>
            <a:endParaRPr lang="en-US" dirty="0"/>
          </a:p>
          <a:p>
            <a:r>
              <a:rPr lang="en-US" dirty="0"/>
              <a:t>#</a:t>
            </a:r>
          </a:p>
          <a:p>
            <a:r>
              <a:rPr lang="en-US" dirty="0"/>
              <a:t># Copyright (c) 2015 The Authors, All Rights Reserved.</a:t>
            </a:r>
          </a:p>
          <a:p>
            <a:r>
              <a:rPr lang="en-US" dirty="0" smtClean="0"/>
              <a:t>service '</a:t>
            </a:r>
            <a:r>
              <a:rPr lang="en-US" dirty="0" err="1" smtClean="0"/>
              <a:t>httpd</a:t>
            </a:r>
            <a:r>
              <a:rPr lang="en-US" dirty="0" smtClean="0"/>
              <a:t>' do</a:t>
            </a:r>
          </a:p>
          <a:p>
            <a:r>
              <a:rPr lang="en-US" dirty="0"/>
              <a:t> </a:t>
            </a:r>
            <a:r>
              <a:rPr lang="en-US" dirty="0" smtClean="0"/>
              <a:t> action [:enable, :start]</a:t>
            </a:r>
          </a:p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</a:t>
            </a:r>
            <a:r>
              <a:rPr lang="en-US" dirty="0" err="1" smtClean="0"/>
              <a:t>httpd</a:t>
            </a:r>
            <a:r>
              <a:rPr lang="en-US" dirty="0" smtClean="0"/>
              <a:t>/recipes/</a:t>
            </a:r>
            <a:r>
              <a:rPr lang="en-US" dirty="0" err="1" smtClean="0"/>
              <a:t>service.rb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4786314"/>
            <a:ext cx="14404273" cy="160863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09291"/>
      </p:ext>
    </p:extLst>
  </p:cSld>
  <p:clrMapOvr>
    <a:masterClrMapping/>
  </p:clrMapOvr>
  <p:transition xmlns:p14="http://schemas.microsoft.com/office/powerpoint/2010/main" spd="med">
    <p:fade/>
  </p:transition>
</p:sld>
</file>

<file path=ppt/theme/theme1.xml><?xml version="1.0" encoding="utf-8"?>
<a:theme xmlns:a="http://schemas.openxmlformats.org/drawingml/2006/main" name="Template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Chef-TemplateComps_v09-16x9-Light.potx" id="{078CEFDB-FA7A-4E36-9964-13EF367585CB}" vid="{8B87B0F3-7308-43D5-8388-E1B49EA02652}"/>
    </a:ext>
  </a:extLst>
</a:theme>
</file>

<file path=ppt/theme/theme2.xml><?xml version="1.0" encoding="utf-8"?>
<a:theme xmlns:a="http://schemas.openxmlformats.org/drawingml/2006/main" name="Interaction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Chef-TemplateComps_v09-16x9-Light.potx" id="{078CEFDB-FA7A-4E36-9964-13EF367585CB}" vid="{8B87B0F3-7308-43D5-8388-E1B49EA0265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bb5d761-a2ea-4873-95f7-7a6658fb3ef0">M4CWTKMW727E-592-73</_dlc_DocId>
    <_dlc_DocIdUrl xmlns="7bb5d761-a2ea-4873-95f7-7a6658fb3ef0">
      <Url>https://kms.vci.local/marketing/team/_layouts/DocIdRedir.aspx?ID=M4CWTKMW727E-592-73</Url>
      <Description>M4CWTKMW727E-592-73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2F700BE7F874999720E88173FE491" ma:contentTypeVersion="0" ma:contentTypeDescription="Create a new document." ma:contentTypeScope="" ma:versionID="3f79f408e2ca720b7aba6e0e32464d0c">
  <xsd:schema xmlns:xsd="http://www.w3.org/2001/XMLSchema" xmlns:xs="http://www.w3.org/2001/XMLSchema" xmlns:p="http://schemas.microsoft.com/office/2006/metadata/properties" xmlns:ns2="7bb5d761-a2ea-4873-95f7-7a6658fb3ef0" targetNamespace="http://schemas.microsoft.com/office/2006/metadata/properties" ma:root="true" ma:fieldsID="1e062cd38ba31e406bfc4340fbc7f87a" ns2:_="">
    <xsd:import namespace="7bb5d761-a2ea-4873-95f7-7a6658fb3ef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5d761-a2ea-4873-95f7-7a6658fb3ef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3EBC30-FE27-4C6A-B723-23FC2188F7DC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5CDEB364-43EC-4510-9881-539C2A3FCE9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921749B-AEB7-461B-845F-603CABD25259}">
  <ds:schemaRefs>
    <ds:schemaRef ds:uri="7bb5d761-a2ea-4873-95f7-7a6658fb3ef0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164479E5-0B02-49AC-B79E-EC1D6164D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5d761-a2ea-4873-95f7-7a6658fb3e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Template.potx</Template>
  <TotalTime>15064</TotalTime>
  <Words>1343</Words>
  <Application>Microsoft Macintosh PowerPoint</Application>
  <PresentationFormat>Custom</PresentationFormat>
  <Paragraphs>173</Paragraphs>
  <Slides>29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Template</vt:lpstr>
      <vt:lpstr>Interaction</vt:lpstr>
      <vt:lpstr>Refactoring Cookbooks with Tests</vt:lpstr>
      <vt:lpstr>Objectives</vt:lpstr>
      <vt:lpstr>Refactor to Team Standards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Refactor to Team Standards</vt:lpstr>
      <vt:lpstr>PowerPoint Presentation</vt:lpstr>
      <vt:lpstr>PowerPoint Presentation</vt:lpstr>
      <vt:lpstr>Refactor to Team Standards</vt:lpstr>
      <vt:lpstr>Do Our Tests Really Work?</vt:lpstr>
      <vt:lpstr>Heckling your Code</vt:lpstr>
      <vt:lpstr>Heckle That Code</vt:lpstr>
      <vt:lpstr>PowerPoint Presentation</vt:lpstr>
      <vt:lpstr>Heckle That Code</vt:lpstr>
      <vt:lpstr>PowerPoint Presentation</vt:lpstr>
      <vt:lpstr>PowerPoint Presentation</vt:lpstr>
      <vt:lpstr>Why did the Tests Not Fail?</vt:lpstr>
      <vt:lpstr>Converge &amp; Verify vs Test</vt:lpstr>
      <vt:lpstr>PowerPoint Presentation</vt:lpstr>
      <vt:lpstr>Heckle That Code</vt:lpstr>
      <vt:lpstr>Discussion</vt:lpstr>
      <vt:lpstr>Q&amp;A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 Presentation</dc:title>
  <dc:creator>sdelfante@chef.io</dc:creator>
  <cp:lastModifiedBy>Franklin Webber</cp:lastModifiedBy>
  <cp:revision>2020</cp:revision>
  <cp:lastPrinted>2015-02-07T23:49:10Z</cp:lastPrinted>
  <dcterms:created xsi:type="dcterms:W3CDTF">2012-09-13T17:36:07Z</dcterms:created>
  <dcterms:modified xsi:type="dcterms:W3CDTF">2015-10-26T18:28:35Z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0x0101000812F700BE7F874999720E88173FE491</vt:lpwstr>
  </property>
  <property fmtid="{D5CDD505-2E9C-101B-9397-08002B2CF9AE}" pid="3" name="_dlc_DocIdItemGuid">
    <vt:lpwstr>bfd9fc01-1599-4dd9-b7eb-4ffa6e7bdb79</vt:lpwstr>
  </property>
</Properties>
</file>