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5"/>
    <p:sldMasterId id="2147483847" r:id="rId6"/>
  </p:sldMasterIdLst>
  <p:notesMasterIdLst>
    <p:notesMasterId r:id="rId43"/>
  </p:notesMasterIdLst>
  <p:handoutMasterIdLst>
    <p:handoutMasterId r:id="rId44"/>
  </p:handoutMasterIdLst>
  <p:sldIdLst>
    <p:sldId id="256" r:id="rId7"/>
    <p:sldId id="257" r:id="rId8"/>
    <p:sldId id="258" r:id="rId9"/>
    <p:sldId id="267" r:id="rId10"/>
    <p:sldId id="268" r:id="rId11"/>
    <p:sldId id="269" r:id="rId12"/>
    <p:sldId id="270" r:id="rId13"/>
    <p:sldId id="293" r:id="rId14"/>
    <p:sldId id="259" r:id="rId15"/>
    <p:sldId id="283" r:id="rId16"/>
    <p:sldId id="272" r:id="rId17"/>
    <p:sldId id="260" r:id="rId18"/>
    <p:sldId id="273" r:id="rId19"/>
    <p:sldId id="284" r:id="rId20"/>
    <p:sldId id="274" r:id="rId21"/>
    <p:sldId id="275" r:id="rId22"/>
    <p:sldId id="276" r:id="rId23"/>
    <p:sldId id="277" r:id="rId24"/>
    <p:sldId id="278" r:id="rId25"/>
    <p:sldId id="279" r:id="rId26"/>
    <p:sldId id="285" r:id="rId27"/>
    <p:sldId id="286" r:id="rId28"/>
    <p:sldId id="287" r:id="rId29"/>
    <p:sldId id="261" r:id="rId30"/>
    <p:sldId id="280" r:id="rId31"/>
    <p:sldId id="262" r:id="rId32"/>
    <p:sldId id="281" r:id="rId33"/>
    <p:sldId id="288" r:id="rId34"/>
    <p:sldId id="289" r:id="rId35"/>
    <p:sldId id="290" r:id="rId36"/>
    <p:sldId id="291" r:id="rId37"/>
    <p:sldId id="292" r:id="rId38"/>
    <p:sldId id="263" r:id="rId39"/>
    <p:sldId id="264" r:id="rId40"/>
    <p:sldId id="266" r:id="rId41"/>
    <p:sldId id="265" r:id="rId42"/>
  </p:sldIdLst>
  <p:sldSz cx="16256000" cy="9144000"/>
  <p:notesSz cx="6858000" cy="9144000"/>
  <p:defaultTextStyle>
    <a:defPPr>
      <a:defRPr lang="en-US"/>
    </a:defPPr>
    <a:lvl1pPr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608013" indent="-1508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217613" indent="-3032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827213" indent="-4556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436813" indent="-6080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94">
          <p15:clr>
            <a:srgbClr val="A4A3A4"/>
          </p15:clr>
        </p15:guide>
        <p15:guide id="2" pos="9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7D868C"/>
    <a:srgbClr val="808000"/>
    <a:srgbClr val="408000"/>
    <a:srgbClr val="108001"/>
    <a:srgbClr val="CBCFD1"/>
    <a:srgbClr val="015068"/>
    <a:srgbClr val="088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/>
    <p:restoredTop sz="94661"/>
  </p:normalViewPr>
  <p:slideViewPr>
    <p:cSldViewPr snapToGrid="0">
      <p:cViewPr varScale="1">
        <p:scale>
          <a:sx n="123" d="100"/>
          <a:sy n="123" d="100"/>
        </p:scale>
        <p:origin x="208" y="272"/>
      </p:cViewPr>
      <p:guideLst>
        <p:guide orient="horz" pos="894"/>
        <p:guide pos="9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9" Type="http://schemas.openxmlformats.org/officeDocument/2006/relationships/slide" Target="slides/slide3.xml"/><Relationship Id="rId6" Type="http://schemas.openxmlformats.org/officeDocument/2006/relationships/slideMaster" Target="slideMasters/slideMaster2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notesMaster" Target="notesMasters/notesMaster1.xml"/><Relationship Id="rId44" Type="http://schemas.openxmlformats.org/officeDocument/2006/relationships/handoutMaster" Target="handoutMasters/handoutMaster1.xml"/><Relationship Id="rId4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B1577-BF96-2D40-B4CA-2BF6DA80CBA7}" type="datetime1">
              <a:rPr lang="en-CA"/>
              <a:pPr>
                <a:defRPr/>
              </a:pPr>
              <a:t>2015-11-10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248400" y="8685213"/>
            <a:ext cx="6080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A35AAA1-4075-DF47-A6D2-754791F9B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4483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2FDBE47-C34F-CF4A-9709-1411AD5B3286}" type="datetime1">
              <a:rPr lang="en-CA"/>
              <a:pPr>
                <a:defRPr/>
              </a:pPr>
              <a:t>2015-11-10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72200" y="8685213"/>
            <a:ext cx="6842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C3734AA-3150-D947-AC52-2F5DF48BFC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5779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1217613" rtl="0" fontAlgn="base">
      <a:lnSpc>
        <a:spcPct val="90000"/>
      </a:lnSpc>
      <a:spcBef>
        <a:spcPct val="30000"/>
      </a:spcBef>
      <a:spcAft>
        <a:spcPts val="45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Arial" panose="020B0604020202020204" pitchFamily="34" charset="0"/>
      </a:defRPr>
    </a:lvl1pPr>
    <a:lvl2pPr marL="282575" indent="-1397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436563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642938" indent="-195263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819150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304780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36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2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48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</a:t>
            </a:r>
            <a:r>
              <a:rPr lang="en-US" baseline="0" dirty="0" smtClean="0"/>
              <a:t> briefly about chef-apply and </a:t>
            </a:r>
            <a:r>
              <a:rPr lang="en-US" baseline="0" smtClean="0"/>
              <a:t>what it does.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89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gi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gi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gi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gi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gi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gi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gif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3013752" y="2496326"/>
            <a:ext cx="10972800" cy="1337551"/>
          </a:xfrm>
        </p:spPr>
        <p:txBody>
          <a:bodyPr lIns="91440" tIns="91440" rIns="91440" bIns="91440" anchor="ctr">
            <a:noAutofit/>
          </a:bodyPr>
          <a:lstStyle>
            <a:lvl1pPr>
              <a:lnSpc>
                <a:spcPct val="90000"/>
              </a:lnSpc>
              <a:defRPr sz="48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3013752" y="4187115"/>
            <a:ext cx="10972800" cy="512897"/>
          </a:xfrm>
        </p:spPr>
        <p:txBody>
          <a:bodyPr lIns="91440" tIns="91440" rIns="91440" bIns="91440">
            <a:spAutoFit/>
          </a:bodyPr>
          <a:lstStyle>
            <a:lvl1pPr marL="0" indent="0">
              <a:buNone/>
              <a:defRPr sz="2133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309026" indent="0">
              <a:buNone/>
              <a:defRPr sz="2133" b="1"/>
            </a:lvl2pPr>
            <a:lvl3pPr marL="609585" indent="0">
              <a:buNone/>
              <a:defRPr sz="2133" b="1"/>
            </a:lvl3pPr>
            <a:lvl4pPr marL="840296" indent="0">
              <a:buNone/>
              <a:defRPr sz="2133" b="1"/>
            </a:lvl4pPr>
            <a:lvl5pPr marL="1068889" indent="0">
              <a:buNone/>
              <a:defRPr sz="2133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4442110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3010555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5" y="2775887"/>
            <a:ext cx="14925909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14925909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54063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8089900" cy="9144000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white">
          <a:xfrm>
            <a:off x="5602288" y="554038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white">
          <a:xfrm>
            <a:off x="8610600" y="53022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17538" y="1171575"/>
            <a:ext cx="7312025" cy="95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235950" y="1179513"/>
            <a:ext cx="7308850" cy="158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612485" y="1358867"/>
            <a:ext cx="7310968" cy="6667827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62136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93330" y="268017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A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204722" y="259541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1365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9" descr="C:\Users\sdelfante\Desktop\pic-chef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75" y="1806575"/>
            <a:ext cx="504825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126375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28323"/>
            <a:ext cx="13979932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MOTIVATION</a:t>
            </a:r>
          </a:p>
        </p:txBody>
      </p:sp>
      <p:pic>
        <p:nvPicPr>
          <p:cNvPr id="2" name="Picture 1" descr="gif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264" y="215274"/>
            <a:ext cx="244147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80252" y="2304144"/>
            <a:ext cx="12310386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2167" y="3283868"/>
            <a:ext cx="12315718" cy="4770049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7928335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49489"/>
            <a:ext cx="11781799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PROBLEM</a:t>
            </a:r>
          </a:p>
        </p:txBody>
      </p:sp>
      <p:pic>
        <p:nvPicPr>
          <p:cNvPr id="2" name="Picture 1" descr="spla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654" y="94879"/>
            <a:ext cx="2648691" cy="264869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7207333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white">
          <a:xfrm>
            <a:off x="136960" y="160072"/>
            <a:ext cx="1391770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REFERENCE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referenc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3499" y="324724"/>
            <a:ext cx="2189001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921498" y="7164200"/>
            <a:ext cx="8917577" cy="52413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http://</a:t>
            </a:r>
            <a:r>
              <a:rPr lang="en-US" dirty="0" err="1" smtClean="0"/>
              <a:t>docs.chef.io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0238568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95748560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11677136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LAB</a:t>
            </a:r>
          </a:p>
        </p:txBody>
      </p:sp>
      <p:pic>
        <p:nvPicPr>
          <p:cNvPr id="2" name="Picture 1" descr="lab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4049" y="215274"/>
            <a:ext cx="240790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60725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571500" indent="-571500" algn="l">
              <a:lnSpc>
                <a:spcPct val="100000"/>
              </a:lnSpc>
              <a:spcBef>
                <a:spcPts val="0"/>
              </a:spcBef>
              <a:buFont typeface="Wingdings" charset="2"/>
              <a:buChar char="q"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52892369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sion 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COMMIT</a:t>
            </a:r>
          </a:p>
        </p:txBody>
      </p:sp>
      <p:pic>
        <p:nvPicPr>
          <p:cNvPr id="2" name="Picture 1" descr="commi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5968" y="-183233"/>
            <a:ext cx="2404063" cy="32049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73285"/>
            <a:ext cx="12330113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$ cd repo</a:t>
            </a:r>
          </a:p>
          <a:p>
            <a:r>
              <a:rPr lang="en-US" dirty="0" smtClean="0"/>
              <a:t>$ git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smtClean="0"/>
              <a:t>$ git add .</a:t>
            </a:r>
          </a:p>
          <a:p>
            <a:r>
              <a:rPr lang="en-US" dirty="0" smtClean="0"/>
              <a:t>$ git commit -m "Work Complete"</a:t>
            </a:r>
          </a:p>
        </p:txBody>
      </p:sp>
    </p:spTree>
    <p:extLst>
      <p:ext uri="{BB962C8B-B14F-4D97-AF65-F5344CB8AC3E}">
        <p14:creationId xmlns:p14="http://schemas.microsoft.com/office/powerpoint/2010/main" val="1105998384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14898624" cy="5345953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7942789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white">
          <a:xfrm>
            <a:off x="136961" y="144390"/>
            <a:ext cx="1407645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DISCUSSION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conversation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282" y="324724"/>
            <a:ext cx="2815435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60725"/>
            <a:ext cx="12330113" cy="2544287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66089197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prstGeom prst="rect">
            <a:avLst/>
          </a:prstGeo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prstGeom prst="rect">
            <a:avLst/>
          </a:prstGeom>
          <a:solidFill>
            <a:schemeClr val="tx2"/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87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316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336675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113747"/>
            <a:ext cx="14423693" cy="5951611"/>
          </a:xfrm>
          <a:prstGeom prst="rect">
            <a:avLst/>
          </a:prstGeo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50"/>
            <a:ext cx="14422528" cy="56639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lIns="91440" bIns="91440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/</a:t>
            </a:r>
            <a:r>
              <a:rPr lang="en-US" dirty="0" err="1" smtClean="0"/>
              <a:t>filepath</a:t>
            </a:r>
            <a:r>
              <a:rPr lang="en-US" dirty="0" smtClean="0"/>
              <a:t>/</a:t>
            </a:r>
            <a:r>
              <a:rPr lang="en-US" dirty="0" err="1" smtClean="0"/>
              <a:t>file.rb</a:t>
            </a:r>
            <a:endParaRPr lang="en-US" dirty="0" smtClean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06"/>
            <a:ext cx="14404273" cy="659007"/>
          </a:xfrm>
          <a:prstGeom prst="rect">
            <a:avLst/>
          </a:prstGeo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2" y="4206982"/>
            <a:ext cx="14404273" cy="626533"/>
          </a:xfrm>
          <a:prstGeom prst="rect">
            <a:avLst/>
          </a:prstGeo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8230138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tx2"/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87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1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Wingdings" charset="0"/>
              <a:buNone/>
              <a:tabLst/>
              <a:defRPr sz="28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10277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accent4">
              <a:lumMod val="50000"/>
            </a:schemeClr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1810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61112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336675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113747"/>
            <a:ext cx="14423693" cy="5951611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50"/>
            <a:ext cx="14422528" cy="566391"/>
          </a:xfrm>
          <a:solidFill>
            <a:schemeClr val="bg1">
              <a:lumMod val="85000"/>
              <a:alpha val="50000"/>
            </a:schemeClr>
          </a:solidFill>
        </p:spPr>
        <p:txBody>
          <a:bodyPr lIns="91440" bIns="91440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/</a:t>
            </a:r>
            <a:r>
              <a:rPr lang="en-US" dirty="0" err="1" smtClean="0"/>
              <a:t>filepath</a:t>
            </a:r>
            <a:r>
              <a:rPr lang="en-US" dirty="0" smtClean="0"/>
              <a:t>/</a:t>
            </a:r>
            <a:r>
              <a:rPr lang="en-US" dirty="0" err="1" smtClean="0"/>
              <a:t>file.rb</a:t>
            </a:r>
            <a:endParaRPr lang="en-US" dirty="0" smtClean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06"/>
            <a:ext cx="1440427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2" y="4206982"/>
            <a:ext cx="14404273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3269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84" cy="6694698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 without a file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4" y="2775887"/>
            <a:ext cx="14925911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21430" y="3444563"/>
            <a:ext cx="14925911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53360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 Righ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7310937" cy="66784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78417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7" y="2775887"/>
            <a:ext cx="728133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7284320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66592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theme" Target="../theme/theme2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0" y="1524000"/>
            <a:ext cx="14938375" cy="642143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©2015 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1-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3" r:id="rId12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©2015 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1-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0"/>
            <a:ext cx="16256000" cy="2741083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2797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66" r:id="rId8"/>
    <p:sldLayoutId id="2147483867" r:id="rId9"/>
    <p:sldLayoutId id="2147483869" r:id="rId10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Building Cookbooks </a:t>
            </a:r>
            <a:r>
              <a:rPr lang="en-US" smtClean="0"/>
              <a:t>with Tests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399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 the Default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require '</a:t>
            </a:r>
            <a:r>
              <a:rPr lang="en-US" dirty="0" err="1"/>
              <a:t>spec_helper</a:t>
            </a:r>
            <a:r>
              <a:rPr lang="en-US" dirty="0"/>
              <a:t>'</a:t>
            </a:r>
          </a:p>
          <a:p>
            <a:endParaRPr lang="en-US" dirty="0"/>
          </a:p>
          <a:p>
            <a:r>
              <a:rPr lang="en-US" dirty="0"/>
              <a:t>describe '</a:t>
            </a:r>
            <a:r>
              <a:rPr lang="en-US" dirty="0" err="1"/>
              <a:t>httpd</a:t>
            </a:r>
            <a:r>
              <a:rPr lang="en-US" dirty="0"/>
              <a:t>::default' do</a:t>
            </a:r>
          </a:p>
          <a:p>
            <a:r>
              <a:rPr lang="en-US" dirty="0"/>
              <a:t> </a:t>
            </a:r>
            <a:r>
              <a:rPr lang="en-US" dirty="0" smtClean="0"/>
              <a:t> # </a:t>
            </a:r>
            <a:r>
              <a:rPr lang="en-US" dirty="0" err="1"/>
              <a:t>Serverspec</a:t>
            </a:r>
            <a:r>
              <a:rPr lang="en-US" dirty="0"/>
              <a:t> examples can be found at</a:t>
            </a:r>
          </a:p>
          <a:p>
            <a:r>
              <a:rPr lang="en-US" dirty="0"/>
              <a:t>  # http://</a:t>
            </a:r>
            <a:r>
              <a:rPr lang="en-US" dirty="0" err="1"/>
              <a:t>serverspec.org</a:t>
            </a:r>
            <a:r>
              <a:rPr lang="en-US" dirty="0"/>
              <a:t>/</a:t>
            </a:r>
            <a:r>
              <a:rPr lang="en-US" dirty="0" err="1"/>
              <a:t>resource_types.html</a:t>
            </a:r>
            <a:endParaRPr lang="en-US" dirty="0"/>
          </a:p>
          <a:p>
            <a:r>
              <a:rPr lang="en-US" dirty="0"/>
              <a:t>  it 'does something' do</a:t>
            </a:r>
          </a:p>
          <a:p>
            <a:r>
              <a:rPr lang="en-US" dirty="0"/>
              <a:t>    skip 'Replace this with meaningful tests'</a:t>
            </a:r>
          </a:p>
          <a:p>
            <a:r>
              <a:rPr lang="en-US" dirty="0"/>
              <a:t>  </a:t>
            </a:r>
            <a:r>
              <a:rPr lang="en-US" dirty="0" smtClean="0"/>
              <a:t>end</a:t>
            </a:r>
            <a:endParaRPr lang="en-US" dirty="0"/>
          </a:p>
          <a:p>
            <a:r>
              <a:rPr lang="en-US" dirty="0" smtClean="0"/>
              <a:t>end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~/</a:t>
            </a:r>
            <a:r>
              <a:rPr lang="en-US" dirty="0" err="1"/>
              <a:t>httpd</a:t>
            </a:r>
            <a:r>
              <a:rPr lang="en-US" dirty="0"/>
              <a:t>/test/integration/default/</a:t>
            </a:r>
            <a:r>
              <a:rPr lang="en-US" dirty="0" err="1"/>
              <a:t>serverspec</a:t>
            </a:r>
            <a:r>
              <a:rPr lang="en-US" dirty="0"/>
              <a:t>/</a:t>
            </a:r>
            <a:r>
              <a:rPr lang="en-US" dirty="0" err="1" smtClean="0"/>
              <a:t>default_spec.rb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124446" y="3679407"/>
            <a:ext cx="14404273" cy="2760107"/>
          </a:xfrm>
        </p:spPr>
        <p:txBody>
          <a:bodyPr/>
          <a:lstStyle/>
          <a:p>
            <a:r>
              <a:rPr lang="en-US" dirty="0" smtClean="0"/>
              <a:t>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65703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Test to Validate a Working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require '</a:t>
            </a:r>
            <a:r>
              <a:rPr lang="en-US" dirty="0" err="1"/>
              <a:t>spec_helper</a:t>
            </a:r>
            <a:r>
              <a:rPr lang="en-US" dirty="0"/>
              <a:t>'</a:t>
            </a:r>
          </a:p>
          <a:p>
            <a:endParaRPr lang="en-US" dirty="0"/>
          </a:p>
          <a:p>
            <a:r>
              <a:rPr lang="en-US" dirty="0"/>
              <a:t>describe '</a:t>
            </a:r>
            <a:r>
              <a:rPr lang="en-US" dirty="0" err="1"/>
              <a:t>httpd</a:t>
            </a:r>
            <a:r>
              <a:rPr lang="en-US" dirty="0"/>
              <a:t>::default' do</a:t>
            </a:r>
          </a:p>
          <a:p>
            <a:r>
              <a:rPr lang="en-US" dirty="0"/>
              <a:t>  describe command(</a:t>
            </a:r>
            <a:r>
              <a:rPr lang="en-US" dirty="0" smtClean="0"/>
              <a:t>'curl http</a:t>
            </a:r>
            <a:r>
              <a:rPr lang="en-US" dirty="0"/>
              <a:t>://</a:t>
            </a:r>
            <a:r>
              <a:rPr lang="en-US" dirty="0" err="1"/>
              <a:t>localhost</a:t>
            </a:r>
            <a:r>
              <a:rPr lang="en-US" dirty="0"/>
              <a:t>') do</a:t>
            </a:r>
          </a:p>
          <a:p>
            <a:r>
              <a:rPr lang="en-US" dirty="0"/>
              <a:t>    its(:</a:t>
            </a:r>
            <a:r>
              <a:rPr lang="en-US" dirty="0" err="1"/>
              <a:t>stdout</a:t>
            </a:r>
            <a:r>
              <a:rPr lang="en-US" dirty="0"/>
              <a:t>) { should match(/WRONG/) }</a:t>
            </a:r>
          </a:p>
          <a:p>
            <a:r>
              <a:rPr lang="en-US" dirty="0"/>
              <a:t>  end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~/</a:t>
            </a:r>
            <a:r>
              <a:rPr lang="en-US" dirty="0" err="1"/>
              <a:t>httpd</a:t>
            </a:r>
            <a:r>
              <a:rPr lang="en-US" dirty="0"/>
              <a:t>/test/integration/default/</a:t>
            </a:r>
            <a:r>
              <a:rPr lang="en-US" dirty="0" err="1"/>
              <a:t>serverspec</a:t>
            </a:r>
            <a:r>
              <a:rPr lang="en-US" dirty="0"/>
              <a:t>/</a:t>
            </a:r>
            <a:r>
              <a:rPr lang="en-US" dirty="0" err="1" smtClean="0"/>
              <a:t>default_spec.rb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3676540"/>
            <a:ext cx="14404273" cy="1738000"/>
          </a:xfrm>
        </p:spPr>
        <p:txBody>
          <a:bodyPr/>
          <a:lstStyle/>
          <a:p>
            <a:r>
              <a:rPr lang="en-US" dirty="0" smtClean="0"/>
              <a:t>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68690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 a Reliable Cookbook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This time it will be different.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/>
              <a:t>Create a cookbook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/>
              <a:t>Write tests that verifies the cookbook does what we want it to do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/>
              <a:t>Execute the tests and see failure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/>
              <a:t>Write the recipe to make the test pass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/>
              <a:t>Execute the tests and see success</a:t>
            </a:r>
          </a:p>
        </p:txBody>
      </p:sp>
    </p:spTree>
    <p:extLst>
      <p:ext uri="{BB962C8B-B14F-4D97-AF65-F5344CB8AC3E}">
        <p14:creationId xmlns:p14="http://schemas.microsoft.com/office/powerpoint/2010/main" val="422507050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cd </a:t>
            </a:r>
            <a:r>
              <a:rPr lang="en-US" dirty="0" err="1" smtClean="0"/>
              <a:t>httpd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 into the Cookbook Directory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98126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Remove Settings from the Kitchen Configuration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---</a:t>
            </a:r>
          </a:p>
          <a:p>
            <a:r>
              <a:rPr lang="en-US" dirty="0"/>
              <a:t>driver:</a:t>
            </a:r>
          </a:p>
          <a:p>
            <a:r>
              <a:rPr lang="en-US" dirty="0"/>
              <a:t>  name: vagrant</a:t>
            </a:r>
          </a:p>
          <a:p>
            <a:endParaRPr lang="en-US" dirty="0"/>
          </a:p>
          <a:p>
            <a:r>
              <a:rPr lang="en-US" dirty="0" err="1"/>
              <a:t>provisioner</a:t>
            </a:r>
            <a:r>
              <a:rPr lang="en-US" dirty="0"/>
              <a:t>:</a:t>
            </a:r>
          </a:p>
          <a:p>
            <a:r>
              <a:rPr lang="en-US" dirty="0"/>
              <a:t>  name: </a:t>
            </a:r>
            <a:r>
              <a:rPr lang="en-US" dirty="0" err="1"/>
              <a:t>chef_zero</a:t>
            </a:r>
            <a:endParaRPr lang="en-US" dirty="0"/>
          </a:p>
          <a:p>
            <a:endParaRPr lang="en-US" dirty="0"/>
          </a:p>
          <a:p>
            <a:r>
              <a:rPr lang="en-US" dirty="0"/>
              <a:t>platforms:</a:t>
            </a:r>
          </a:p>
          <a:p>
            <a:r>
              <a:rPr lang="en-US" dirty="0"/>
              <a:t>  - name: ubuntu-14.04</a:t>
            </a:r>
          </a:p>
          <a:p>
            <a:r>
              <a:rPr lang="en-US" dirty="0"/>
              <a:t>  - name: centos-7.1</a:t>
            </a:r>
          </a:p>
          <a:p>
            <a:endParaRPr lang="en-US" dirty="0"/>
          </a:p>
          <a:p>
            <a:r>
              <a:rPr lang="en-US" dirty="0"/>
              <a:t>suites</a:t>
            </a:r>
            <a:r>
              <a:rPr lang="en-US" dirty="0" smtClean="0"/>
              <a:t>:</a:t>
            </a:r>
          </a:p>
          <a:p>
            <a:r>
              <a:rPr lang="en-US" dirty="0" smtClean="0"/>
              <a:t># ... REMAINDER OF THE KITCHEN CONFIGURATION FILE ...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</a:t>
            </a:r>
            <a:r>
              <a:rPr lang="en-US" dirty="0" err="1" smtClean="0"/>
              <a:t>httpd</a:t>
            </a:r>
            <a:r>
              <a:rPr lang="en-US" dirty="0" smtClean="0"/>
              <a:t>/.</a:t>
            </a:r>
            <a:r>
              <a:rPr lang="en-US" dirty="0" err="1" smtClean="0"/>
              <a:t>kitchen.yml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123950" y="3026346"/>
            <a:ext cx="14404975" cy="658813"/>
          </a:xfrm>
        </p:spPr>
        <p:txBody>
          <a:bodyPr/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1128943" y="5748771"/>
            <a:ext cx="14394028" cy="1114103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r" defTabSz="914099"/>
            <a:r>
              <a:rPr lang="en-US" sz="4720" dirty="0" smtClean="0">
                <a:solidFill>
                  <a:schemeClr val="tx2"/>
                </a:solidFill>
                <a:latin typeface="Courier New"/>
                <a:cs typeface="Courier New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53639662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Settings to the Kitchen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---</a:t>
            </a:r>
          </a:p>
          <a:p>
            <a:r>
              <a:rPr lang="en-US" dirty="0"/>
              <a:t>driver:</a:t>
            </a:r>
          </a:p>
          <a:p>
            <a:r>
              <a:rPr lang="en-US" dirty="0"/>
              <a:t>  name: </a:t>
            </a:r>
            <a:r>
              <a:rPr lang="en-US" dirty="0" err="1" smtClean="0"/>
              <a:t>docker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provisioner</a:t>
            </a:r>
            <a:r>
              <a:rPr lang="en-US" dirty="0"/>
              <a:t>:</a:t>
            </a:r>
          </a:p>
          <a:p>
            <a:r>
              <a:rPr lang="en-US" dirty="0"/>
              <a:t>  name: </a:t>
            </a:r>
            <a:r>
              <a:rPr lang="en-US" dirty="0" err="1"/>
              <a:t>chef_zero</a:t>
            </a:r>
            <a:endParaRPr lang="en-US" dirty="0"/>
          </a:p>
          <a:p>
            <a:endParaRPr lang="en-US" dirty="0"/>
          </a:p>
          <a:p>
            <a:r>
              <a:rPr lang="en-US" dirty="0"/>
              <a:t>platforms:</a:t>
            </a:r>
          </a:p>
          <a:p>
            <a:r>
              <a:rPr lang="en-US" dirty="0"/>
              <a:t>  - name: </a:t>
            </a:r>
            <a:r>
              <a:rPr lang="en-US" dirty="0" smtClean="0"/>
              <a:t>centos-6.7</a:t>
            </a:r>
            <a:endParaRPr lang="en-US" dirty="0"/>
          </a:p>
          <a:p>
            <a:endParaRPr lang="en-US" dirty="0"/>
          </a:p>
          <a:p>
            <a:r>
              <a:rPr lang="en-US" dirty="0"/>
              <a:t>suites:</a:t>
            </a:r>
          </a:p>
          <a:p>
            <a:r>
              <a:rPr lang="en-US" dirty="0"/>
              <a:t># ... REMAINDER OF THE KITCHEN CONFIGURATION FILE ..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</a:t>
            </a:r>
            <a:r>
              <a:rPr lang="en-US" dirty="0" err="1" smtClean="0"/>
              <a:t>httpd</a:t>
            </a:r>
            <a:r>
              <a:rPr lang="en-US" dirty="0" smtClean="0"/>
              <a:t>/.</a:t>
            </a:r>
            <a:r>
              <a:rPr lang="en-US" dirty="0" err="1" smtClean="0"/>
              <a:t>kitchen.yml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12838" y="2981610"/>
            <a:ext cx="14404975" cy="6270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1128943" y="5739755"/>
            <a:ext cx="14394028" cy="642784"/>
          </a:xfrm>
          <a:prstGeom prst="rect">
            <a:avLst/>
          </a:prstGeom>
          <a:solidFill>
            <a:srgbClr val="108001">
              <a:alpha val="2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4195896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400" dirty="0"/>
              <a:t>Instance           Driver  </a:t>
            </a:r>
            <a:r>
              <a:rPr lang="en-US" sz="2400" dirty="0" err="1"/>
              <a:t>Provisioner</a:t>
            </a:r>
            <a:r>
              <a:rPr lang="en-US" sz="2400" dirty="0"/>
              <a:t>  Verifier  Transport  Last Action</a:t>
            </a:r>
          </a:p>
          <a:p>
            <a:r>
              <a:rPr lang="en-US" sz="2400" dirty="0"/>
              <a:t>default-centos-67  </a:t>
            </a:r>
            <a:r>
              <a:rPr lang="en-US" sz="2400" dirty="0" err="1"/>
              <a:t>Docker</a:t>
            </a:r>
            <a:r>
              <a:rPr lang="en-US" sz="2400" dirty="0"/>
              <a:t>  </a:t>
            </a:r>
            <a:r>
              <a:rPr lang="en-US" sz="2400" dirty="0" err="1"/>
              <a:t>ChefZero</a:t>
            </a:r>
            <a:r>
              <a:rPr lang="en-US" sz="2400" dirty="0"/>
              <a:t>     Busser    </a:t>
            </a:r>
            <a:r>
              <a:rPr lang="en-US" sz="2400" dirty="0" err="1"/>
              <a:t>Ssh</a:t>
            </a:r>
            <a:r>
              <a:rPr lang="en-US" sz="2400" dirty="0"/>
              <a:t>        &lt;Not Created&gt;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kitchen list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105603" y="2738309"/>
            <a:ext cx="14420850" cy="5572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the Test Matrix for Test Kitchen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32964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-----&gt; Starting Kitchen (v1.4.2)</a:t>
            </a:r>
          </a:p>
          <a:p>
            <a:r>
              <a:rPr lang="en-US" dirty="0"/>
              <a:t>-----&gt; Creating &lt;default-centos-67&gt;...</a:t>
            </a:r>
          </a:p>
          <a:p>
            <a:r>
              <a:rPr lang="en-US" dirty="0"/>
              <a:t>       Sending build context to </a:t>
            </a:r>
            <a:r>
              <a:rPr lang="en-US" dirty="0" err="1"/>
              <a:t>Docker</a:t>
            </a:r>
            <a:r>
              <a:rPr lang="en-US" dirty="0"/>
              <a:t> daemon 26.11 </a:t>
            </a:r>
            <a:r>
              <a:rPr lang="en-US" dirty="0" err="1"/>
              <a:t>kB</a:t>
            </a:r>
            <a:endParaRPr lang="en-US" dirty="0"/>
          </a:p>
          <a:p>
            <a:r>
              <a:rPr lang="en-US" dirty="0"/>
              <a:t>       Sending build context to </a:t>
            </a:r>
            <a:r>
              <a:rPr lang="en-US" dirty="0" err="1"/>
              <a:t>Docker</a:t>
            </a:r>
            <a:r>
              <a:rPr lang="en-US" dirty="0"/>
              <a:t> daemon</a:t>
            </a:r>
          </a:p>
          <a:p>
            <a:r>
              <a:rPr lang="en-US" dirty="0"/>
              <a:t>       Step 0 : FROM centos:centos6</a:t>
            </a:r>
          </a:p>
          <a:p>
            <a:r>
              <a:rPr lang="en-US" dirty="0"/>
              <a:t>       centos6: Pulling from centos</a:t>
            </a:r>
          </a:p>
          <a:p>
            <a:r>
              <a:rPr lang="en-US" dirty="0"/>
              <a:t>       47d44cb6f252: Pulling </a:t>
            </a:r>
            <a:r>
              <a:rPr lang="en-US" dirty="0" err="1"/>
              <a:t>fs</a:t>
            </a:r>
            <a:r>
              <a:rPr lang="en-US" dirty="0"/>
              <a:t> layer</a:t>
            </a:r>
          </a:p>
          <a:p>
            <a:r>
              <a:rPr lang="en-US" dirty="0" smtClean="0"/>
              <a:t>       ...</a:t>
            </a:r>
          </a:p>
          <a:p>
            <a:r>
              <a:rPr lang="en-US" dirty="0"/>
              <a:t> </a:t>
            </a:r>
            <a:r>
              <a:rPr lang="en-US" dirty="0" smtClean="0"/>
              <a:t>      Finished </a:t>
            </a:r>
            <a:r>
              <a:rPr lang="en-US" dirty="0"/>
              <a:t>creating &lt;default-centos-67&gt; (2m28.65s).</a:t>
            </a:r>
          </a:p>
          <a:p>
            <a:r>
              <a:rPr lang="en-US" dirty="0"/>
              <a:t>-----&gt; Kitchen is finished. (2m29.39s</a:t>
            </a:r>
            <a:r>
              <a:rPr lang="en-US" dirty="0" smtClean="0"/>
              <a:t>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kitchen create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127883" y="2849721"/>
            <a:ext cx="14420850" cy="5572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the Virtual Instance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128943" y="7054397"/>
            <a:ext cx="14394028" cy="642784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0487987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----&gt; Starting Kitchen (v1.4.2)</a:t>
            </a:r>
          </a:p>
          <a:p>
            <a:r>
              <a:rPr lang="en-US" dirty="0"/>
              <a:t>-----&gt; Converging &lt;default-centos-67&gt;...</a:t>
            </a:r>
          </a:p>
          <a:p>
            <a:r>
              <a:rPr lang="en-US" dirty="0"/>
              <a:t>$$$$$$ Running legacy converge for '</a:t>
            </a:r>
            <a:r>
              <a:rPr lang="en-US" dirty="0" err="1"/>
              <a:t>Docker</a:t>
            </a:r>
            <a:r>
              <a:rPr lang="en-US" dirty="0"/>
              <a:t>' Driver</a:t>
            </a:r>
          </a:p>
          <a:p>
            <a:r>
              <a:rPr lang="en-US" dirty="0" smtClean="0"/>
              <a:t>       ...</a:t>
            </a:r>
          </a:p>
          <a:p>
            <a:r>
              <a:rPr lang="en-US" dirty="0" smtClean="0"/>
              <a:t>-</a:t>
            </a:r>
            <a:r>
              <a:rPr lang="en-US" dirty="0"/>
              <a:t>----&gt; Installing Chef Omnibus (install only if missing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  Downloading </a:t>
            </a:r>
            <a:r>
              <a:rPr lang="en-US" dirty="0"/>
              <a:t>https://</a:t>
            </a:r>
            <a:r>
              <a:rPr lang="en-US" dirty="0" err="1"/>
              <a:t>www.chef.io</a:t>
            </a:r>
            <a:r>
              <a:rPr lang="en-US" dirty="0"/>
              <a:t>/chef/</a:t>
            </a:r>
            <a:r>
              <a:rPr lang="en-US" dirty="0" err="1"/>
              <a:t>install.sh</a:t>
            </a:r>
            <a:r>
              <a:rPr lang="en-US" dirty="0"/>
              <a:t> to </a:t>
            </a:r>
            <a:r>
              <a:rPr lang="en-US" dirty="0" smtClean="0"/>
              <a:t>file...</a:t>
            </a:r>
            <a:endParaRPr lang="en-US" dirty="0"/>
          </a:p>
          <a:p>
            <a:r>
              <a:rPr lang="en-US" dirty="0" smtClean="0"/>
              <a:t>       </a:t>
            </a:r>
            <a:r>
              <a:rPr lang="en-US" dirty="0"/>
              <a:t>resolving cookbooks for run list: ["</a:t>
            </a:r>
            <a:r>
              <a:rPr lang="en-US" dirty="0" err="1"/>
              <a:t>httpd</a:t>
            </a:r>
            <a:r>
              <a:rPr lang="en-US" dirty="0"/>
              <a:t>::default"</a:t>
            </a:r>
            <a:r>
              <a:rPr lang="en-US" dirty="0" smtClean="0"/>
              <a:t>] </a:t>
            </a:r>
          </a:p>
          <a:p>
            <a:r>
              <a:rPr lang="en-US" dirty="0" smtClean="0"/>
              <a:t>       ...     </a:t>
            </a:r>
          </a:p>
          <a:p>
            <a:r>
              <a:rPr lang="en-US" dirty="0" smtClean="0"/>
              <a:t>       Finished </a:t>
            </a:r>
            <a:r>
              <a:rPr lang="en-US" dirty="0"/>
              <a:t>converging &lt;default-centos-67&gt; (0m27.64s).</a:t>
            </a:r>
          </a:p>
          <a:p>
            <a:r>
              <a:rPr lang="en-US" dirty="0"/>
              <a:t>-----&gt; Kitchen is finished. (0m28.58s)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kitchen converge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127883" y="2849721"/>
            <a:ext cx="14420850" cy="5572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Converge the Virtual Instance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128943" y="4402832"/>
            <a:ext cx="14394028" cy="642784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125384" y="6538335"/>
            <a:ext cx="14394028" cy="642784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0068603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-----&gt; Starting Kitchen (v1.4.2)</a:t>
            </a:r>
          </a:p>
          <a:p>
            <a:r>
              <a:rPr lang="en-US" dirty="0"/>
              <a:t>-----&gt; Setting up &lt;default-centos-67&gt;...</a:t>
            </a:r>
          </a:p>
          <a:p>
            <a:r>
              <a:rPr lang="en-US" dirty="0" smtClean="0"/>
              <a:t>-</a:t>
            </a:r>
            <a:r>
              <a:rPr lang="en-US" dirty="0"/>
              <a:t>----&gt; Installing Busser (busser)</a:t>
            </a:r>
          </a:p>
          <a:p>
            <a:r>
              <a:rPr lang="en-US" dirty="0" smtClean="0"/>
              <a:t>-</a:t>
            </a:r>
            <a:r>
              <a:rPr lang="en-US" dirty="0"/>
              <a:t>----&gt; Verifying &lt;default-centos-67&gt;...</a:t>
            </a:r>
          </a:p>
          <a:p>
            <a:r>
              <a:rPr lang="en-US" dirty="0" smtClean="0"/>
              <a:t>-</a:t>
            </a:r>
            <a:r>
              <a:rPr lang="en-US" dirty="0"/>
              <a:t>----&gt; Running </a:t>
            </a:r>
            <a:r>
              <a:rPr lang="en-US" dirty="0" err="1"/>
              <a:t>serverspec</a:t>
            </a:r>
            <a:r>
              <a:rPr lang="en-US" dirty="0"/>
              <a:t> test suite</a:t>
            </a:r>
          </a:p>
          <a:p>
            <a:r>
              <a:rPr lang="en-US" dirty="0"/>
              <a:t>-----&gt; Installing </a:t>
            </a:r>
            <a:r>
              <a:rPr lang="en-US" dirty="0" err="1"/>
              <a:t>Serverspec</a:t>
            </a:r>
            <a:r>
              <a:rPr lang="en-US" dirty="0"/>
              <a:t>..</a:t>
            </a:r>
          </a:p>
          <a:p>
            <a:r>
              <a:rPr lang="en-US" dirty="0" smtClean="0"/>
              <a:t>-</a:t>
            </a:r>
            <a:r>
              <a:rPr lang="en-US" dirty="0"/>
              <a:t>----&gt; </a:t>
            </a:r>
            <a:r>
              <a:rPr lang="en-US" dirty="0" err="1"/>
              <a:t>serverspec</a:t>
            </a:r>
            <a:r>
              <a:rPr lang="en-US" dirty="0"/>
              <a:t> installed (version 2.24.1)</a:t>
            </a:r>
          </a:p>
          <a:p>
            <a:r>
              <a:rPr lang="en-US" dirty="0"/>
              <a:t>       /opt/chef/embedded/bin/ruby -I/</a:t>
            </a:r>
            <a:r>
              <a:rPr lang="en-US" dirty="0" err="1"/>
              <a:t>tmp</a:t>
            </a:r>
            <a:r>
              <a:rPr lang="en-US" dirty="0"/>
              <a:t>/verifier/suites/</a:t>
            </a:r>
            <a:r>
              <a:rPr lang="en-US" dirty="0" err="1"/>
              <a:t>serverspec</a:t>
            </a:r>
            <a:r>
              <a:rPr lang="en-US" dirty="0"/>
              <a:t> -I/</a:t>
            </a:r>
            <a:r>
              <a:rPr lang="en-US" dirty="0" err="1"/>
              <a:t>tmp</a:t>
            </a:r>
            <a:r>
              <a:rPr lang="en-US" dirty="0"/>
              <a:t>/verifier/gems/gems/rspec-support-3.3.0/lib:/</a:t>
            </a:r>
            <a:r>
              <a:rPr lang="en-US" dirty="0" err="1"/>
              <a:t>tmp</a:t>
            </a:r>
            <a:r>
              <a:rPr lang="en-US" dirty="0"/>
              <a:t>/verifier/gems/gems/rspec-core-3.3.2/lib /opt/chef/embedded/bin/</a:t>
            </a:r>
            <a:r>
              <a:rPr lang="en-US" dirty="0" err="1"/>
              <a:t>rspec</a:t>
            </a:r>
            <a:r>
              <a:rPr lang="en-US" dirty="0"/>
              <a:t> --pattern /</a:t>
            </a:r>
            <a:r>
              <a:rPr lang="en-US" dirty="0" err="1"/>
              <a:t>tmp</a:t>
            </a:r>
            <a:r>
              <a:rPr lang="en-US" dirty="0"/>
              <a:t>/verifier/suites/</a:t>
            </a:r>
            <a:r>
              <a:rPr lang="en-US" dirty="0" err="1"/>
              <a:t>serverspec</a:t>
            </a:r>
            <a:r>
              <a:rPr lang="en-US" dirty="0"/>
              <a:t>/\*\*/\*_</a:t>
            </a:r>
            <a:r>
              <a:rPr lang="en-US" dirty="0" err="1"/>
              <a:t>spec.rb</a:t>
            </a:r>
            <a:r>
              <a:rPr lang="en-US" dirty="0"/>
              <a:t> -</a:t>
            </a:r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kitchen verify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127883" y="3919257"/>
            <a:ext cx="14420850" cy="5572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Execute the Tests Against the Virtual Instance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46049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After completing this module, you should be able to:</a:t>
            </a:r>
          </a:p>
          <a:p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Use chef to generate a cookbook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Write an integration test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Use Test Kitchen to create, converge, and verify a recipe</a:t>
            </a:r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Develop a cookbook with a test-driven 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8341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Examine the Test Kitchen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-----&gt; </a:t>
            </a:r>
            <a:r>
              <a:rPr lang="en-US" dirty="0" err="1"/>
              <a:t>serverspec</a:t>
            </a:r>
            <a:r>
              <a:rPr lang="en-US" dirty="0"/>
              <a:t> installed (version 2.24.1)</a:t>
            </a:r>
          </a:p>
          <a:p>
            <a:r>
              <a:rPr lang="en-US" dirty="0"/>
              <a:t>       /opt/chef/embedded/bin/ruby -I/</a:t>
            </a:r>
            <a:r>
              <a:rPr lang="en-US" dirty="0" err="1"/>
              <a:t>tmp</a:t>
            </a:r>
            <a:r>
              <a:rPr lang="en-US" dirty="0"/>
              <a:t>/verifier/suites/</a:t>
            </a:r>
            <a:r>
              <a:rPr lang="en-US" dirty="0" err="1"/>
              <a:t>serverspec</a:t>
            </a:r>
            <a:r>
              <a:rPr lang="en-US" dirty="0"/>
              <a:t> -I/</a:t>
            </a:r>
            <a:r>
              <a:rPr lang="en-US" dirty="0" err="1"/>
              <a:t>tmp</a:t>
            </a:r>
            <a:r>
              <a:rPr lang="en-US" dirty="0"/>
              <a:t>/verifier/gems/gems/rspec-support-3.3.0/lib:/</a:t>
            </a:r>
            <a:r>
              <a:rPr lang="en-US" dirty="0" err="1"/>
              <a:t>tmp</a:t>
            </a:r>
            <a:r>
              <a:rPr lang="en-US" dirty="0"/>
              <a:t>/verifier/gems/gems/rspec-core-3.3.2/lib /opt/chef/embedded/bin/</a:t>
            </a:r>
            <a:r>
              <a:rPr lang="en-US" dirty="0" err="1"/>
              <a:t>rspec</a:t>
            </a:r>
            <a:r>
              <a:rPr lang="en-US" dirty="0"/>
              <a:t> --pattern /</a:t>
            </a:r>
            <a:r>
              <a:rPr lang="en-US" dirty="0" err="1"/>
              <a:t>tmp</a:t>
            </a:r>
            <a:r>
              <a:rPr lang="en-US" dirty="0"/>
              <a:t>/verifier/suites/</a:t>
            </a:r>
            <a:r>
              <a:rPr lang="en-US" dirty="0" err="1"/>
              <a:t>serverspec</a:t>
            </a:r>
            <a:r>
              <a:rPr lang="en-US" dirty="0"/>
              <a:t>/\*\*/\*_</a:t>
            </a:r>
            <a:r>
              <a:rPr lang="en-US" dirty="0" err="1"/>
              <a:t>spec.rb</a:t>
            </a:r>
            <a:r>
              <a:rPr lang="en-US" dirty="0"/>
              <a:t> --color --format documentation --default-path /</a:t>
            </a:r>
            <a:r>
              <a:rPr lang="en-US" dirty="0" err="1"/>
              <a:t>tmp</a:t>
            </a:r>
            <a:r>
              <a:rPr lang="en-US" dirty="0"/>
              <a:t>/verifier/suites/</a:t>
            </a:r>
            <a:r>
              <a:rPr lang="en-US" dirty="0" err="1"/>
              <a:t>serverspec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3368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Examine the Test Kitchen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httpd</a:t>
            </a:r>
            <a:r>
              <a:rPr lang="en-US" dirty="0"/>
              <a:t>::default</a:t>
            </a:r>
          </a:p>
          <a:p>
            <a:r>
              <a:rPr lang="en-US" dirty="0"/>
              <a:t>  Command "curl http://</a:t>
            </a:r>
            <a:r>
              <a:rPr lang="en-US" dirty="0" err="1"/>
              <a:t>localhost</a:t>
            </a:r>
            <a:r>
              <a:rPr lang="en-US" dirty="0" smtClean="0"/>
              <a:t>"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stdout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should match /WRONG/ (FAILED -1)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4858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Examine the Test Kitchen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1</a:t>
            </a:r>
            <a:r>
              <a:rPr lang="en-US" dirty="0"/>
              <a:t>) </a:t>
            </a:r>
            <a:r>
              <a:rPr lang="en-US" dirty="0" err="1"/>
              <a:t>httpd</a:t>
            </a:r>
            <a:r>
              <a:rPr lang="en-US" dirty="0"/>
              <a:t>::default Command "curl http://</a:t>
            </a:r>
            <a:r>
              <a:rPr lang="en-US" dirty="0" err="1"/>
              <a:t>localhost</a:t>
            </a:r>
            <a:r>
              <a:rPr lang="en-US" dirty="0"/>
              <a:t>" </a:t>
            </a:r>
            <a:r>
              <a:rPr lang="en-US" dirty="0" err="1"/>
              <a:t>stdout</a:t>
            </a:r>
            <a:r>
              <a:rPr lang="en-US" dirty="0"/>
              <a:t> should match /WRONG/</a:t>
            </a:r>
          </a:p>
          <a:p>
            <a:r>
              <a:rPr lang="en-US" dirty="0" smtClean="0"/>
              <a:t>     Failure</a:t>
            </a:r>
            <a:r>
              <a:rPr lang="en-US" dirty="0"/>
              <a:t>/Error: its(:</a:t>
            </a:r>
            <a:r>
              <a:rPr lang="en-US" dirty="0" err="1"/>
              <a:t>stdout</a:t>
            </a:r>
            <a:r>
              <a:rPr lang="en-US" dirty="0"/>
              <a:t>) { should match(/WRONG/) }</a:t>
            </a:r>
          </a:p>
          <a:p>
            <a:r>
              <a:rPr lang="en-US" dirty="0" smtClean="0"/>
              <a:t>       expected </a:t>
            </a:r>
            <a:r>
              <a:rPr lang="en-US" dirty="0"/>
              <a:t>"" to match /WRONG/</a:t>
            </a:r>
          </a:p>
          <a:p>
            <a:r>
              <a:rPr lang="en-US" dirty="0" smtClean="0"/>
              <a:t>       Diff</a:t>
            </a:r>
            <a:r>
              <a:rPr lang="en-US" dirty="0"/>
              <a:t>:</a:t>
            </a:r>
          </a:p>
          <a:p>
            <a:r>
              <a:rPr lang="en-US" dirty="0"/>
              <a:t> </a:t>
            </a:r>
            <a:r>
              <a:rPr lang="en-US" dirty="0" smtClean="0"/>
              <a:t>      @</a:t>
            </a:r>
            <a:r>
              <a:rPr lang="en-US" dirty="0"/>
              <a:t>@ -1,2 +1,2 @@</a:t>
            </a:r>
          </a:p>
          <a:p>
            <a:r>
              <a:rPr lang="en-US" dirty="0" smtClean="0"/>
              <a:t>       -</a:t>
            </a:r>
            <a:r>
              <a:rPr lang="en-US" dirty="0"/>
              <a:t>/WRONG/</a:t>
            </a:r>
          </a:p>
          <a:p>
            <a:r>
              <a:rPr lang="en-US" dirty="0" smtClean="0"/>
              <a:t>       +</a:t>
            </a:r>
            <a:r>
              <a:rPr lang="en-US" dirty="0"/>
              <a:t>""</a:t>
            </a:r>
          </a:p>
          <a:p>
            <a:r>
              <a:rPr lang="en-US" dirty="0"/>
              <a:t> </a:t>
            </a:r>
            <a:r>
              <a:rPr lang="en-US" dirty="0" smtClean="0"/>
              <a:t>      /</a:t>
            </a:r>
            <a:r>
              <a:rPr lang="en-US" dirty="0"/>
              <a:t>bin/</a:t>
            </a:r>
            <a:r>
              <a:rPr lang="en-US" dirty="0" err="1"/>
              <a:t>sh</a:t>
            </a:r>
            <a:r>
              <a:rPr lang="en-US" dirty="0"/>
              <a:t> -c curl\ http://</a:t>
            </a:r>
            <a:r>
              <a:rPr lang="en-US" dirty="0" err="1" smtClean="0"/>
              <a:t>localhost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500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Examine the Test Kitchen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Finished in 0.20256 seconds (files took 0.60564 seconds to load)</a:t>
            </a:r>
          </a:p>
          <a:p>
            <a:r>
              <a:rPr lang="en-US" dirty="0" smtClean="0"/>
              <a:t>1 </a:t>
            </a:r>
            <a:r>
              <a:rPr lang="en-US" dirty="0"/>
              <a:t>example, 1 failure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91706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 a Reliable Cookbook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This time it will be different.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/>
              <a:t>Create a cookbook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/>
              <a:t>Write tests that verifies the cookbook does what we want it to do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/>
              <a:t>Execute the tests and see failure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/>
              <a:t>Write the recipe to make the test pass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/>
              <a:t>Execute the tests and see success</a:t>
            </a:r>
          </a:p>
        </p:txBody>
      </p:sp>
    </p:spTree>
    <p:extLst>
      <p:ext uri="{BB962C8B-B14F-4D97-AF65-F5344CB8AC3E}">
        <p14:creationId xmlns:p14="http://schemas.microsoft.com/office/powerpoint/2010/main" val="25564029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the Default Recipe for the Cookbook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#</a:t>
            </a:r>
          </a:p>
          <a:p>
            <a:r>
              <a:rPr lang="en-US" dirty="0"/>
              <a:t># Cookbook Name:: </a:t>
            </a:r>
            <a:r>
              <a:rPr lang="en-US" dirty="0" err="1"/>
              <a:t>httpd</a:t>
            </a:r>
            <a:endParaRPr lang="en-US" dirty="0"/>
          </a:p>
          <a:p>
            <a:r>
              <a:rPr lang="en-US" dirty="0"/>
              <a:t># Recipe:: default</a:t>
            </a:r>
          </a:p>
          <a:p>
            <a:r>
              <a:rPr lang="en-US" dirty="0"/>
              <a:t>#</a:t>
            </a:r>
          </a:p>
          <a:p>
            <a:r>
              <a:rPr lang="en-US" dirty="0"/>
              <a:t># Copyright (c) 2015 The Authors, All Rights Reserved.</a:t>
            </a:r>
          </a:p>
          <a:p>
            <a:r>
              <a:rPr lang="en-US" dirty="0" smtClean="0"/>
              <a:t>package '</a:t>
            </a:r>
            <a:r>
              <a:rPr lang="en-US" dirty="0" err="1" smtClean="0"/>
              <a:t>httpd</a:t>
            </a:r>
            <a:r>
              <a:rPr lang="en-US" dirty="0" smtClean="0"/>
              <a:t>'</a:t>
            </a:r>
          </a:p>
          <a:p>
            <a:endParaRPr lang="en-US" dirty="0"/>
          </a:p>
          <a:p>
            <a:r>
              <a:rPr lang="en-US" dirty="0" smtClean="0"/>
              <a:t>service '</a:t>
            </a:r>
            <a:r>
              <a:rPr lang="en-US" dirty="0" err="1" smtClean="0"/>
              <a:t>httpd</a:t>
            </a:r>
            <a:r>
              <a:rPr lang="en-US" dirty="0" smtClean="0"/>
              <a:t>' do</a:t>
            </a:r>
          </a:p>
          <a:p>
            <a:r>
              <a:rPr lang="en-US" dirty="0"/>
              <a:t> </a:t>
            </a:r>
            <a:r>
              <a:rPr lang="en-US" dirty="0" smtClean="0"/>
              <a:t> action [:enable, :start]</a:t>
            </a:r>
          </a:p>
          <a:p>
            <a:r>
              <a:rPr lang="en-US" dirty="0" smtClean="0"/>
              <a:t>end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</a:t>
            </a:r>
            <a:r>
              <a:rPr lang="en-US" dirty="0" err="1" smtClean="0"/>
              <a:t>httpd</a:t>
            </a:r>
            <a:r>
              <a:rPr lang="en-US" dirty="0" smtClean="0"/>
              <a:t>/recipes/</a:t>
            </a:r>
            <a:r>
              <a:rPr lang="en-US" dirty="0" err="1" smtClean="0"/>
              <a:t>default.rb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4790333"/>
            <a:ext cx="14404273" cy="271703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24702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 a Reliable Cookbook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This time it will be different.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/>
              <a:t>Create a cookbook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/>
              <a:t>Write tests that verifies the cookbook does what we want it to do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/>
              <a:t>Execute the tests and see failure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/>
              <a:t>Write the recipe to make the test pass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/>
              <a:t>Execute the tests and see success</a:t>
            </a:r>
          </a:p>
        </p:txBody>
      </p:sp>
    </p:spTree>
    <p:extLst>
      <p:ext uri="{BB962C8B-B14F-4D97-AF65-F5344CB8AC3E}">
        <p14:creationId xmlns:p14="http://schemas.microsoft.com/office/powerpoint/2010/main" val="266359074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-----&gt; Starting Kitchen (v1.4.2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  Converging </a:t>
            </a:r>
            <a:r>
              <a:rPr lang="en-US" dirty="0"/>
              <a:t>2 resources</a:t>
            </a:r>
          </a:p>
          <a:p>
            <a:r>
              <a:rPr lang="en-US" dirty="0"/>
              <a:t>       Recipe: </a:t>
            </a:r>
            <a:r>
              <a:rPr lang="en-US" dirty="0" err="1"/>
              <a:t>httpd</a:t>
            </a:r>
            <a:r>
              <a:rPr lang="en-US" dirty="0"/>
              <a:t>::</a:t>
            </a:r>
            <a:r>
              <a:rPr lang="en-US" dirty="0" smtClean="0"/>
              <a:t>default</a:t>
            </a:r>
          </a:p>
          <a:p>
            <a:r>
              <a:rPr lang="en-US" dirty="0"/>
              <a:t> </a:t>
            </a:r>
            <a:r>
              <a:rPr lang="en-US" dirty="0" smtClean="0"/>
              <a:t>        * package[</a:t>
            </a:r>
            <a:r>
              <a:rPr lang="en-US" dirty="0" err="1" smtClean="0"/>
              <a:t>httpd</a:t>
            </a:r>
            <a:r>
              <a:rPr lang="en-US" dirty="0" smtClean="0"/>
              <a:t>] action install</a:t>
            </a:r>
            <a:endParaRPr lang="en-US" dirty="0"/>
          </a:p>
          <a:p>
            <a:r>
              <a:rPr lang="en-US" dirty="0"/>
              <a:t>           - install version 2.2.15-47.el6.centos of package </a:t>
            </a:r>
            <a:r>
              <a:rPr lang="en-US" dirty="0" err="1"/>
              <a:t>httpd</a:t>
            </a:r>
            <a:endParaRPr lang="en-US" dirty="0"/>
          </a:p>
          <a:p>
            <a:r>
              <a:rPr lang="en-US" dirty="0"/>
              <a:t>         * service[</a:t>
            </a:r>
            <a:r>
              <a:rPr lang="en-US" dirty="0" err="1"/>
              <a:t>httpd</a:t>
            </a:r>
            <a:r>
              <a:rPr lang="en-US" dirty="0"/>
              <a:t>] action enable</a:t>
            </a:r>
          </a:p>
          <a:p>
            <a:r>
              <a:rPr lang="en-US" dirty="0"/>
              <a:t>           - enable service service[</a:t>
            </a:r>
            <a:r>
              <a:rPr lang="en-US" dirty="0" err="1"/>
              <a:t>httpd</a:t>
            </a:r>
            <a:r>
              <a:rPr lang="en-US" dirty="0"/>
              <a:t>]</a:t>
            </a:r>
          </a:p>
          <a:p>
            <a:r>
              <a:rPr lang="en-US" dirty="0"/>
              <a:t>         * service[</a:t>
            </a:r>
            <a:r>
              <a:rPr lang="en-US" dirty="0" err="1"/>
              <a:t>httpd</a:t>
            </a:r>
            <a:r>
              <a:rPr lang="en-US" dirty="0"/>
              <a:t>] action start</a:t>
            </a:r>
          </a:p>
          <a:p>
            <a:r>
              <a:rPr lang="en-US" dirty="0"/>
              <a:t>           - start service service[</a:t>
            </a:r>
            <a:r>
              <a:rPr lang="en-US" dirty="0" err="1"/>
              <a:t>httpd</a:t>
            </a:r>
            <a:r>
              <a:rPr lang="en-US" dirty="0"/>
              <a:t>]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kitchen converge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127883" y="3941542"/>
            <a:ext cx="14420850" cy="314415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Re-Converge the Virtual Instance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06504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err="1" smtClean="0"/>
              <a:t>httpd</a:t>
            </a:r>
            <a:r>
              <a:rPr lang="en-US" dirty="0"/>
              <a:t>::default</a:t>
            </a:r>
          </a:p>
          <a:p>
            <a:r>
              <a:rPr lang="en-US" dirty="0"/>
              <a:t>         Command "curl http://</a:t>
            </a:r>
            <a:r>
              <a:rPr lang="en-US" dirty="0" err="1"/>
              <a:t>localhost</a:t>
            </a:r>
            <a:r>
              <a:rPr lang="en-US" dirty="0"/>
              <a:t>"</a:t>
            </a:r>
          </a:p>
          <a:p>
            <a:r>
              <a:rPr lang="en-US" dirty="0"/>
              <a:t>           </a:t>
            </a:r>
            <a:r>
              <a:rPr lang="en-US" dirty="0" err="1"/>
              <a:t>stdout</a:t>
            </a:r>
            <a:endParaRPr lang="en-US" dirty="0"/>
          </a:p>
          <a:p>
            <a:r>
              <a:rPr lang="en-US" dirty="0"/>
              <a:t>             should match /WRONG/ (FAILED - 1)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kitchen verify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127883" y="3941543"/>
            <a:ext cx="14420850" cy="49258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Re-Verify the Virtual Instance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8773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Did Not Know Any Better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 chose in our test to match the value WRONG within the results. That was a great value to start testing. Now that we know the site returns a test page we can ensure that value is captured in the test.</a:t>
            </a:r>
          </a:p>
        </p:txBody>
      </p:sp>
    </p:spTree>
    <p:extLst>
      <p:ext uri="{BB962C8B-B14F-4D97-AF65-F5344CB8AC3E}">
        <p14:creationId xmlns:p14="http://schemas.microsoft.com/office/powerpoint/2010/main" val="152222080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 a Reliable Cookbook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This time it will be different.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Create a cookbook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Write tests that verifies the cookbook does what we want it to do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Execute the tests and see failure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Write the recipe to make the test pass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Execute the tests and see success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81602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Choosing a Better Value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value within the test page would be better to match against?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1645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Update the Test Value to be More Accurate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require '</a:t>
            </a:r>
            <a:r>
              <a:rPr lang="en-US" dirty="0" err="1"/>
              <a:t>spec_helper</a:t>
            </a:r>
            <a:r>
              <a:rPr lang="en-US" dirty="0"/>
              <a:t>'</a:t>
            </a:r>
          </a:p>
          <a:p>
            <a:endParaRPr lang="en-US" dirty="0"/>
          </a:p>
          <a:p>
            <a:r>
              <a:rPr lang="en-US" dirty="0"/>
              <a:t>describe '</a:t>
            </a:r>
            <a:r>
              <a:rPr lang="en-US" dirty="0" err="1"/>
              <a:t>httpd</a:t>
            </a:r>
            <a:r>
              <a:rPr lang="en-US" dirty="0"/>
              <a:t>::default' do</a:t>
            </a:r>
          </a:p>
          <a:p>
            <a:r>
              <a:rPr lang="en-US" dirty="0"/>
              <a:t>  describe command(</a:t>
            </a:r>
            <a:r>
              <a:rPr lang="en-US" dirty="0" smtClean="0"/>
              <a:t>'curl http</a:t>
            </a:r>
            <a:r>
              <a:rPr lang="en-US" dirty="0"/>
              <a:t>://</a:t>
            </a:r>
            <a:r>
              <a:rPr lang="en-US" dirty="0" err="1"/>
              <a:t>localhost</a:t>
            </a:r>
            <a:r>
              <a:rPr lang="en-US" dirty="0"/>
              <a:t>') do</a:t>
            </a:r>
          </a:p>
          <a:p>
            <a:r>
              <a:rPr lang="en-US" dirty="0"/>
              <a:t>    its(:</a:t>
            </a:r>
            <a:r>
              <a:rPr lang="en-US" dirty="0" err="1"/>
              <a:t>stdout</a:t>
            </a:r>
            <a:r>
              <a:rPr lang="en-US" dirty="0"/>
              <a:t>) { should match(/Apache 2 Test Page/) }</a:t>
            </a:r>
          </a:p>
          <a:p>
            <a:r>
              <a:rPr lang="en-US" dirty="0"/>
              <a:t>  end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~/</a:t>
            </a:r>
            <a:r>
              <a:rPr lang="en-US" dirty="0" err="1"/>
              <a:t>httpd</a:t>
            </a:r>
            <a:r>
              <a:rPr lang="en-US" dirty="0"/>
              <a:t>/test/integration/default/</a:t>
            </a:r>
            <a:r>
              <a:rPr lang="en-US" dirty="0" err="1"/>
              <a:t>serverspec</a:t>
            </a:r>
            <a:r>
              <a:rPr lang="en-US" dirty="0"/>
              <a:t>/</a:t>
            </a:r>
            <a:r>
              <a:rPr lang="en-US" dirty="0" err="1" smtClean="0"/>
              <a:t>default_spec.rb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4211308"/>
            <a:ext cx="14404273" cy="601617"/>
          </a:xfrm>
        </p:spPr>
        <p:txBody>
          <a:bodyPr/>
          <a:lstStyle/>
          <a:p>
            <a:r>
              <a:rPr lang="en-US" dirty="0" smtClean="0"/>
              <a:t>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98151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err="1" smtClean="0"/>
              <a:t>httpd</a:t>
            </a:r>
            <a:r>
              <a:rPr lang="en-US" dirty="0"/>
              <a:t>::default</a:t>
            </a:r>
          </a:p>
          <a:p>
            <a:r>
              <a:rPr lang="en-US" dirty="0" smtClean="0"/>
              <a:t>         Command </a:t>
            </a:r>
            <a:r>
              <a:rPr lang="en-US" dirty="0"/>
              <a:t>"curl http://</a:t>
            </a:r>
            <a:r>
              <a:rPr lang="en-US" dirty="0" err="1"/>
              <a:t>localhost</a:t>
            </a:r>
            <a:r>
              <a:rPr lang="en-US" dirty="0"/>
              <a:t>"</a:t>
            </a:r>
          </a:p>
          <a:p>
            <a:r>
              <a:rPr lang="en-US" dirty="0"/>
              <a:t>           </a:t>
            </a:r>
            <a:r>
              <a:rPr lang="en-US" dirty="0" err="1"/>
              <a:t>stdout</a:t>
            </a:r>
            <a:endParaRPr lang="en-US" dirty="0"/>
          </a:p>
          <a:p>
            <a:r>
              <a:rPr lang="en-US" dirty="0"/>
              <a:t>             should match /Apache 2 Test Page/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kitchen verify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127883" y="3941543"/>
            <a:ext cx="14420850" cy="49258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Re-Verify the </a:t>
            </a:r>
            <a:r>
              <a:rPr lang="en-US" smtClean="0"/>
              <a:t>Virtual Instance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90254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 a Reliable Cookbook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This time it will be different.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/>
              <a:t>Create a cookbook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/>
              <a:t>Write tests that verifies the cookbook does what we want it to do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/>
              <a:t>Execute the tests and see failure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/>
              <a:t>Write the recipe to make the test pass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/>
              <a:t>Execute the tests and see success</a:t>
            </a:r>
          </a:p>
        </p:txBody>
      </p:sp>
    </p:spTree>
    <p:extLst>
      <p:ext uri="{BB962C8B-B14F-4D97-AF65-F5344CB8AC3E}">
        <p14:creationId xmlns:p14="http://schemas.microsoft.com/office/powerpoint/2010/main" val="423143576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value is there is writing the tests before writing the recipes?</a:t>
            </a:r>
          </a:p>
          <a:p>
            <a:endParaRPr lang="en-US" dirty="0" smtClean="0"/>
          </a:p>
          <a:p>
            <a:r>
              <a:rPr lang="en-US" dirty="0" smtClean="0"/>
              <a:t>Why is it hard to write the tests before you write the recipe?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99088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questions can we answer for you?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9528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2643939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cd ~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Lets Start this Journey in the Home Directory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1208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400" dirty="0"/>
              <a:t>Usage: chef generate cookbook NAME [options]</a:t>
            </a:r>
          </a:p>
          <a:p>
            <a:r>
              <a:rPr lang="en-US" sz="2400" dirty="0"/>
              <a:t>    -C, --copyright COPYRIGHT        Name of the copyright holder - </a:t>
            </a:r>
            <a:r>
              <a:rPr lang="en-US" sz="2400" dirty="0" err="1" smtClean="0"/>
              <a:t>defa</a:t>
            </a:r>
            <a:r>
              <a:rPr lang="en-US" sz="2400" dirty="0" smtClean="0"/>
              <a:t>...</a:t>
            </a:r>
          </a:p>
          <a:p>
            <a:r>
              <a:rPr lang="en-US" sz="2400" dirty="0" smtClean="0"/>
              <a:t>    -m, --email EMAIL                Email address of the author - </a:t>
            </a:r>
            <a:r>
              <a:rPr lang="en-US" sz="2400" dirty="0" err="1" smtClean="0"/>
              <a:t>defau</a:t>
            </a:r>
            <a:r>
              <a:rPr lang="en-US" sz="2400" dirty="0" smtClean="0"/>
              <a:t>...</a:t>
            </a:r>
          </a:p>
          <a:p>
            <a:r>
              <a:rPr lang="en-US" sz="2400" dirty="0" smtClean="0"/>
              <a:t>    </a:t>
            </a:r>
            <a:r>
              <a:rPr lang="en-US" sz="2400" dirty="0"/>
              <a:t>-a, --generator-</a:t>
            </a:r>
            <a:r>
              <a:rPr lang="en-US" sz="2400" dirty="0" err="1"/>
              <a:t>arg</a:t>
            </a:r>
            <a:r>
              <a:rPr lang="en-US" sz="2400" dirty="0"/>
              <a:t> KEY=VALUE    Use to set arbitrary attribute </a:t>
            </a:r>
            <a:r>
              <a:rPr lang="en-US" sz="2400" dirty="0" smtClean="0"/>
              <a:t>KEY ...</a:t>
            </a:r>
            <a:endParaRPr lang="en-US" sz="2400" dirty="0"/>
          </a:p>
          <a:p>
            <a:r>
              <a:rPr lang="en-US" sz="2400" dirty="0"/>
              <a:t>    -I, --license LICENSE            </a:t>
            </a:r>
            <a:r>
              <a:rPr lang="en-US" sz="2400" dirty="0" err="1"/>
              <a:t>all_rights</a:t>
            </a:r>
            <a:r>
              <a:rPr lang="en-US" sz="2400" dirty="0"/>
              <a:t>, apache2, </a:t>
            </a:r>
            <a:r>
              <a:rPr lang="en-US" sz="2400" dirty="0" err="1"/>
              <a:t>mit</a:t>
            </a:r>
            <a:r>
              <a:rPr lang="en-US" sz="2400" dirty="0"/>
              <a:t>, gplv2, </a:t>
            </a:r>
            <a:r>
              <a:rPr lang="en-US" sz="2400" dirty="0" err="1" smtClean="0"/>
              <a:t>gp</a:t>
            </a:r>
            <a:r>
              <a:rPr lang="en-US" sz="2400" dirty="0" smtClean="0"/>
              <a:t>...</a:t>
            </a:r>
            <a:endParaRPr lang="en-US" sz="2400" dirty="0"/>
          </a:p>
          <a:p>
            <a:r>
              <a:rPr lang="en-US" sz="2400" dirty="0"/>
              <a:t>    -g GENERATOR_COOKBOOK_PATH,      Use GENERATOR_COOKBOOK_PATH for </a:t>
            </a:r>
            <a:r>
              <a:rPr lang="en-US" sz="2400" dirty="0" smtClean="0"/>
              <a:t>the...</a:t>
            </a:r>
            <a:endParaRPr lang="en-US" sz="2400" dirty="0"/>
          </a:p>
          <a:p>
            <a:r>
              <a:rPr lang="en-US" sz="2400" dirty="0"/>
              <a:t>        --generator-cookbook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chef generate cookbook --help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Ask Chef About Generating a Cookbook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14540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Compiling Cookbooks...</a:t>
            </a:r>
          </a:p>
          <a:p>
            <a:r>
              <a:rPr lang="en-US" dirty="0"/>
              <a:t>Recipe: </a:t>
            </a:r>
            <a:r>
              <a:rPr lang="en-US" dirty="0" err="1"/>
              <a:t>code_generator</a:t>
            </a:r>
            <a:r>
              <a:rPr lang="en-US" dirty="0"/>
              <a:t>::cookbook</a:t>
            </a:r>
          </a:p>
          <a:p>
            <a:r>
              <a:rPr lang="en-US" dirty="0"/>
              <a:t>  * directory[/home/chef/</a:t>
            </a:r>
            <a:r>
              <a:rPr lang="en-US" dirty="0" err="1"/>
              <a:t>httpd</a:t>
            </a:r>
            <a:r>
              <a:rPr lang="en-US" dirty="0"/>
              <a:t>] action create</a:t>
            </a:r>
          </a:p>
          <a:p>
            <a:r>
              <a:rPr lang="en-US" dirty="0"/>
              <a:t>    - create new directory /home/chef/</a:t>
            </a:r>
            <a:r>
              <a:rPr lang="en-US" dirty="0" err="1"/>
              <a:t>httpd</a:t>
            </a:r>
            <a:endParaRPr lang="en-US" dirty="0"/>
          </a:p>
          <a:p>
            <a:r>
              <a:rPr lang="en-US" dirty="0"/>
              <a:t>  * template[/home/chef/</a:t>
            </a:r>
            <a:r>
              <a:rPr lang="en-US" dirty="0" err="1"/>
              <a:t>httpd</a:t>
            </a:r>
            <a:r>
              <a:rPr lang="en-US" dirty="0"/>
              <a:t>/</a:t>
            </a:r>
            <a:r>
              <a:rPr lang="en-US" dirty="0" err="1"/>
              <a:t>metadata.rb</a:t>
            </a:r>
            <a:r>
              <a:rPr lang="en-US" dirty="0"/>
              <a:t>] action </a:t>
            </a:r>
            <a:r>
              <a:rPr lang="en-US" dirty="0" err="1"/>
              <a:t>create_if_missing</a:t>
            </a:r>
            <a:endParaRPr lang="en-US" dirty="0"/>
          </a:p>
          <a:p>
            <a:r>
              <a:rPr lang="en-US" dirty="0"/>
              <a:t>    - create new file /home/chef/</a:t>
            </a:r>
            <a:r>
              <a:rPr lang="en-US" dirty="0" err="1"/>
              <a:t>httpd</a:t>
            </a:r>
            <a:r>
              <a:rPr lang="en-US" dirty="0"/>
              <a:t>/</a:t>
            </a:r>
            <a:r>
              <a:rPr lang="en-US" dirty="0" err="1"/>
              <a:t>metadata.rb</a:t>
            </a:r>
            <a:endParaRPr lang="en-US" dirty="0"/>
          </a:p>
          <a:p>
            <a:r>
              <a:rPr lang="en-US" dirty="0"/>
              <a:t>    - update content in file /home/chef/</a:t>
            </a:r>
            <a:r>
              <a:rPr lang="en-US" dirty="0" err="1"/>
              <a:t>httpd</a:t>
            </a:r>
            <a:r>
              <a:rPr lang="en-US" dirty="0"/>
              <a:t>/</a:t>
            </a:r>
            <a:r>
              <a:rPr lang="en-US" dirty="0" err="1"/>
              <a:t>metadata.rb</a:t>
            </a:r>
            <a:r>
              <a:rPr lang="en-US" dirty="0"/>
              <a:t> from none to 53a150</a:t>
            </a:r>
          </a:p>
          <a:p>
            <a:r>
              <a:rPr lang="en-US" dirty="0"/>
              <a:t>    (diff output suppressed by </a:t>
            </a:r>
            <a:r>
              <a:rPr lang="en-US" dirty="0" err="1"/>
              <a:t>config</a:t>
            </a:r>
            <a:r>
              <a:rPr lang="en-US" dirty="0"/>
              <a:t>)</a:t>
            </a:r>
          </a:p>
          <a:p>
            <a:r>
              <a:rPr lang="en-US" dirty="0"/>
              <a:t>  * template[/home/chef/</a:t>
            </a:r>
            <a:r>
              <a:rPr lang="en-US" dirty="0" err="1"/>
              <a:t>httpd</a:t>
            </a:r>
            <a:r>
              <a:rPr lang="en-US" dirty="0"/>
              <a:t>/</a:t>
            </a:r>
            <a:r>
              <a:rPr lang="en-US" dirty="0" err="1"/>
              <a:t>README.md</a:t>
            </a:r>
            <a:r>
              <a:rPr lang="en-US" dirty="0"/>
              <a:t>] action </a:t>
            </a:r>
            <a:r>
              <a:rPr lang="en-US" dirty="0" err="1" smtClean="0"/>
              <a:t>create_if_missing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chef generate cookbook </a:t>
            </a:r>
            <a:r>
              <a:rPr lang="en-US" dirty="0" err="1" smtClean="0"/>
              <a:t>httpd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 a Cookbook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11018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Recipe: (chef-apply cookbook)::(chef-apply recipe)</a:t>
            </a:r>
          </a:p>
          <a:p>
            <a:r>
              <a:rPr lang="en-US" dirty="0"/>
              <a:t>  * </a:t>
            </a:r>
            <a:r>
              <a:rPr lang="en-US" dirty="0" err="1"/>
              <a:t>yum_package</a:t>
            </a:r>
            <a:r>
              <a:rPr lang="en-US" dirty="0"/>
              <a:t>[tree] action install</a:t>
            </a:r>
          </a:p>
          <a:p>
            <a:r>
              <a:rPr lang="en-US" dirty="0"/>
              <a:t>   </a:t>
            </a:r>
            <a:r>
              <a:rPr lang="en-US" dirty="0">
                <a:solidFill>
                  <a:srgbClr val="CCFFCC"/>
                </a:solidFill>
              </a:rPr>
              <a:t> - install version 1.5.3-3.el6 of package tree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/>
              <a:t>chef-apply -e 'package "tree"'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the Package Tree to Aid 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35564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 err="1"/>
              <a:t>httpd</a:t>
            </a:r>
            <a:endParaRPr lang="de-DE" dirty="0"/>
          </a:p>
          <a:p>
            <a:r>
              <a:rPr lang="de-DE" dirty="0" smtClean="0"/>
              <a:t>└</a:t>
            </a:r>
            <a:r>
              <a:rPr lang="de-DE" dirty="0"/>
              <a:t>── </a:t>
            </a:r>
            <a:r>
              <a:rPr lang="de-DE" dirty="0" err="1"/>
              <a:t>test</a:t>
            </a:r>
            <a:endParaRPr lang="de-DE" dirty="0"/>
          </a:p>
          <a:p>
            <a:r>
              <a:rPr lang="de-DE" dirty="0"/>
              <a:t>    └── </a:t>
            </a:r>
            <a:r>
              <a:rPr lang="de-DE" dirty="0" err="1"/>
              <a:t>integration</a:t>
            </a:r>
            <a:endParaRPr lang="de-DE" dirty="0"/>
          </a:p>
          <a:p>
            <a:r>
              <a:rPr lang="de-DE" dirty="0"/>
              <a:t>        ├── </a:t>
            </a:r>
            <a:r>
              <a:rPr lang="de-DE" dirty="0" err="1"/>
              <a:t>default</a:t>
            </a:r>
            <a:endParaRPr lang="de-DE" dirty="0"/>
          </a:p>
          <a:p>
            <a:r>
              <a:rPr lang="de-DE" dirty="0"/>
              <a:t>        │   └── </a:t>
            </a:r>
            <a:r>
              <a:rPr lang="de-DE" dirty="0" err="1"/>
              <a:t>serverspec</a:t>
            </a:r>
            <a:endParaRPr lang="de-DE" dirty="0"/>
          </a:p>
          <a:p>
            <a:r>
              <a:rPr lang="de-DE" dirty="0"/>
              <a:t>        │       └── </a:t>
            </a:r>
            <a:r>
              <a:rPr lang="de-DE" dirty="0" err="1"/>
              <a:t>default_spec.rb</a:t>
            </a:r>
            <a:endParaRPr lang="de-DE" dirty="0"/>
          </a:p>
          <a:p>
            <a:r>
              <a:rPr lang="de-DE" dirty="0"/>
              <a:t>        └── </a:t>
            </a:r>
            <a:r>
              <a:rPr lang="de-DE" dirty="0" err="1"/>
              <a:t>helpers</a:t>
            </a:r>
            <a:endParaRPr lang="de-DE" dirty="0"/>
          </a:p>
          <a:p>
            <a:r>
              <a:rPr lang="de-DE" dirty="0"/>
              <a:t>            └── </a:t>
            </a:r>
            <a:r>
              <a:rPr lang="de-DE" dirty="0" err="1"/>
              <a:t>serverspec</a:t>
            </a:r>
            <a:endParaRPr lang="de-DE" dirty="0"/>
          </a:p>
          <a:p>
            <a:r>
              <a:rPr lang="de-DE" dirty="0"/>
              <a:t>                └── </a:t>
            </a:r>
            <a:r>
              <a:rPr lang="de-DE" dirty="0" err="1"/>
              <a:t>spec_helper.rb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tree </a:t>
            </a:r>
            <a:r>
              <a:rPr lang="en-US" dirty="0" err="1" smtClean="0"/>
              <a:t>httpd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View the Tests in the Generated Cookbook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26565975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 a Reliable Cookbook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This time it will be different.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/>
              <a:t>Create a cookbook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/>
              <a:t>Write tests that verifies the cookbook does what we want it to do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/>
              <a:t>Execute the tests and see failure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/>
              <a:t>Write the recipe to make the test pass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/>
              <a:t>Execute the tests and see success</a:t>
            </a:r>
          </a:p>
        </p:txBody>
      </p:sp>
    </p:spTree>
    <p:extLst>
      <p:ext uri="{BB962C8B-B14F-4D97-AF65-F5344CB8AC3E}">
        <p14:creationId xmlns:p14="http://schemas.microsoft.com/office/powerpoint/2010/main" val="413349362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2.xml><?xml version="1.0" encoding="utf-8"?>
<a:theme xmlns:a="http://schemas.openxmlformats.org/drawingml/2006/main" name="Interaction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bb5d761-a2ea-4873-95f7-7a6658fb3ef0">M4CWTKMW727E-592-73</_dlc_DocId>
    <_dlc_DocIdUrl xmlns="7bb5d761-a2ea-4873-95f7-7a6658fb3ef0">
      <Url>https://kms.vci.local/marketing/team/_layouts/DocIdRedir.aspx?ID=M4CWTKMW727E-592-73</Url>
      <Description>M4CWTKMW727E-592-73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2F700BE7F874999720E88173FE491" ma:contentTypeVersion="0" ma:contentTypeDescription="Create a new document." ma:contentTypeScope="" ma:versionID="3f79f408e2ca720b7aba6e0e32464d0c">
  <xsd:schema xmlns:xsd="http://www.w3.org/2001/XMLSchema" xmlns:xs="http://www.w3.org/2001/XMLSchema" xmlns:p="http://schemas.microsoft.com/office/2006/metadata/properties" xmlns:ns2="7bb5d761-a2ea-4873-95f7-7a6658fb3ef0" targetNamespace="http://schemas.microsoft.com/office/2006/metadata/properties" ma:root="true" ma:fieldsID="1e062cd38ba31e406bfc4340fbc7f87a" ns2:_="">
    <xsd:import namespace="7bb5d761-a2ea-4873-95f7-7a6658fb3ef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5d761-a2ea-4873-95f7-7a6658fb3ef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3EBC30-FE27-4C6A-B723-23FC2188F7DC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5CDEB364-43EC-4510-9881-539C2A3FCE9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921749B-AEB7-461B-845F-603CABD25259}">
  <ds:schemaRefs>
    <ds:schemaRef ds:uri="7bb5d761-a2ea-4873-95f7-7a6658fb3ef0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164479E5-0B02-49AC-B79E-EC1D6164D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5d761-a2ea-4873-95f7-7a6658fb3e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Template.potx</Template>
  <TotalTime>15141</TotalTime>
  <Words>1490</Words>
  <Application>Microsoft Macintosh PowerPoint</Application>
  <PresentationFormat>Custom</PresentationFormat>
  <Paragraphs>259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Courier New</vt:lpstr>
      <vt:lpstr>ＭＳ Ｐゴシック</vt:lpstr>
      <vt:lpstr>Wingdings</vt:lpstr>
      <vt:lpstr>Template</vt:lpstr>
      <vt:lpstr>Interaction</vt:lpstr>
      <vt:lpstr>Building Cookbooks with Tests</vt:lpstr>
      <vt:lpstr>Objectives</vt:lpstr>
      <vt:lpstr>Build a Reliable Cookbook</vt:lpstr>
      <vt:lpstr>Lets Start this Journey in the Home Directory</vt:lpstr>
      <vt:lpstr>Ask Chef About Generating a Cookbook</vt:lpstr>
      <vt:lpstr>Generate a Cookbook</vt:lpstr>
      <vt:lpstr>Install the Package Tree to Aid Us</vt:lpstr>
      <vt:lpstr>View the Tests in the Generated Cookbook</vt:lpstr>
      <vt:lpstr>Build a Reliable Cookbook</vt:lpstr>
      <vt:lpstr>Remove the Default Test</vt:lpstr>
      <vt:lpstr>Add a Test to Validate a Working Website</vt:lpstr>
      <vt:lpstr>Build a Reliable Cookbook</vt:lpstr>
      <vt:lpstr>Move into the Cookbook Directory</vt:lpstr>
      <vt:lpstr>Remove Settings from the Kitchen Configuration</vt:lpstr>
      <vt:lpstr>Add Settings to the Kitchen Configuration</vt:lpstr>
      <vt:lpstr>View the Test Matrix for Test Kitchen</vt:lpstr>
      <vt:lpstr>Create the Virtual Instance</vt:lpstr>
      <vt:lpstr>Converge the Virtual Instance</vt:lpstr>
      <vt:lpstr>Execute the Tests Against the Virtual Instance</vt:lpstr>
      <vt:lpstr>Examine the Test Kitchen Results</vt:lpstr>
      <vt:lpstr>Examine the Test Kitchen Results</vt:lpstr>
      <vt:lpstr>Examine the Test Kitchen Results</vt:lpstr>
      <vt:lpstr>Examine the Test Kitchen Results</vt:lpstr>
      <vt:lpstr>Build a Reliable Cookbook</vt:lpstr>
      <vt:lpstr>Write the Default Recipe for the Cookbook</vt:lpstr>
      <vt:lpstr>Build a Reliable Cookbook</vt:lpstr>
      <vt:lpstr>Re-Converge the Virtual Instance</vt:lpstr>
      <vt:lpstr>Re-Verify the Virtual Instance</vt:lpstr>
      <vt:lpstr>We Did Not Know Any Better</vt:lpstr>
      <vt:lpstr>Choosing a Better Value</vt:lpstr>
      <vt:lpstr>Update the Test Value to be More Accurate</vt:lpstr>
      <vt:lpstr>Re-Verify the Virtual Instance</vt:lpstr>
      <vt:lpstr>Build a Reliable Cookbook</vt:lpstr>
      <vt:lpstr>Discussion</vt:lpstr>
      <vt:lpstr>Q&amp;A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 Presentation</dc:title>
  <dc:creator>sdelfante@chef.io</dc:creator>
  <cp:lastModifiedBy>Franklin Webber</cp:lastModifiedBy>
  <cp:revision>2040</cp:revision>
  <cp:lastPrinted>2015-02-07T23:49:10Z</cp:lastPrinted>
  <dcterms:created xsi:type="dcterms:W3CDTF">2012-09-13T17:36:07Z</dcterms:created>
  <dcterms:modified xsi:type="dcterms:W3CDTF">2015-11-10T23:37:13Z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0x0101000812F700BE7F874999720E88173FE491</vt:lpwstr>
  </property>
  <property fmtid="{D5CDD505-2E9C-101B-9397-08002B2CF9AE}" pid="3" name="_dlc_DocIdItemGuid">
    <vt:lpwstr>bfd9fc01-1599-4dd9-b7eb-4ffa6e7bdb79</vt:lpwstr>
  </property>
</Properties>
</file>