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18" r:id="rId34"/>
    <p:sldId id="319" r:id="rId35"/>
    <p:sldId id="320" r:id="rId36"/>
    <p:sldId id="321" r:id="rId37"/>
    <p:sldId id="322"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79" r:id="rId52"/>
    <p:sldId id="306" r:id="rId53"/>
    <p:sldId id="285" r:id="rId54"/>
    <p:sldId id="286" r:id="rId55"/>
    <p:sldId id="287" r:id="rId56"/>
    <p:sldId id="261" r:id="rId57"/>
    <p:sldId id="280" r:id="rId58"/>
    <p:sldId id="281" r:id="rId59"/>
    <p:sldId id="262" r:id="rId60"/>
    <p:sldId id="292" r:id="rId61"/>
    <p:sldId id="263" r:id="rId62"/>
    <p:sldId id="264" r:id="rId63"/>
    <p:sldId id="266" r:id="rId64"/>
    <p:sldId id="307" r:id="rId65"/>
    <p:sldId id="265"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21"/>
    <p:restoredTop sz="63916"/>
  </p:normalViewPr>
  <p:slideViewPr>
    <p:cSldViewPr snapToGrid="0">
      <p:cViewPr>
        <p:scale>
          <a:sx n="79" d="100"/>
          <a:sy n="79" d="100"/>
        </p:scale>
        <p:origin x="872" y="37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first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a:t>
            </a:r>
            <a:r>
              <a:rPr lang="en-US" baseline="0" dirty="0" err="1" smtClean="0"/>
              <a:t>ChefDK</a:t>
            </a:r>
            <a:r>
              <a:rPr lang="en-US" baseline="0" dirty="0" smtClean="0"/>
              <a:t>). One of those tools included in the </a:t>
            </a:r>
            <a:r>
              <a:rPr lang="en-US" baseline="0" dirty="0" err="1" smtClean="0"/>
              <a:t>ChefDK</a:t>
            </a:r>
            <a:r>
              <a:rPr lang="en-US" baseline="0" dirty="0" smtClean="0"/>
              <a:t>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recipe name. The inner expectation is using a </a:t>
            </a:r>
            <a:r>
              <a:rPr lang="en-US" baseline="0" dirty="0" err="1" smtClean="0"/>
              <a:t>ServerSpec</a:t>
            </a:r>
            <a:r>
              <a:rPr lang="en-US" baseline="0" dirty="0" smtClean="0"/>
              <a:t> resource named command. This command resource takes a parameter which is the command it will run. Within the inner example group we are asking for an attribute on the </a:t>
            </a:r>
            <a:r>
              <a:rPr lang="en-US" baseline="0" dirty="0" err="1" smtClean="0"/>
              <a:t>ServerSpec</a:t>
            </a:r>
            <a:r>
              <a:rPr lang="en-US" baseline="0" dirty="0" smtClean="0"/>
              <a:t> command resource. A 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p>
          <a:p>
            <a:endParaRPr lang="en-US" baseline="0" dirty="0" smtClean="0"/>
          </a:p>
          <a:p>
            <a:r>
              <a:rPr lang="en-US" baseline="0" dirty="0" smtClean="0"/>
              <a:t>Instructor Note: You are not actually testing against the recipe with Test Kitchen. You are testing against the test suite, defined in the kitchen configuration, which has the name default. That test suite defines a run list and that could contain a number of different recipes. </a:t>
            </a:r>
            <a:r>
              <a:rPr lang="en-US" baseline="0" dirty="0" err="1" smtClean="0"/>
              <a:t>ServerSpec</a:t>
            </a:r>
            <a:r>
              <a:rPr lang="en-US" baseline="0" dirty="0" smtClean="0"/>
              <a:t> choosing 'cookbook name'::'recipe name' seems misleading.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some initial code. The first two lines are comments to the </a:t>
            </a:r>
            <a:r>
              <a:rPr lang="en-US" baseline="0" dirty="0" err="1" smtClean="0"/>
              <a:t>ServerSpec</a:t>
            </a:r>
            <a:r>
              <a:rPr lang="en-US" baseline="0" dirty="0" smtClean="0"/>
              <a:t> documentation. The 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test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a:t>
            </a:r>
            <a:r>
              <a:rPr lang="en-US" dirty="0" smtClean="0"/>
              <a:t>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writing a test so logout of the instance with the 'exit' command and we will return to the </a:t>
            </a:r>
            <a:r>
              <a:rPr lang="en-US" baseline="0" dirty="0" smtClean="0"/>
              <a:t>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a:t>
            </a:r>
            <a:r>
              <a:rPr lang="en-US" sz="1200" kern="1200" baseline="0" smtClean="0">
                <a:solidFill>
                  <a:schemeClr val="tx1"/>
                </a:solidFill>
                <a:effectLst/>
                <a:latin typeface="Arial" panose="020B0604020202020204" pitchFamily="34" charset="0"/>
                <a:ea typeface="ＭＳ Ｐゴシック" charset="0"/>
                <a:cs typeface="Arial" panose="020B0604020202020204" pitchFamily="34" charset="0"/>
              </a:rPr>
              <a:t>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an expectation in 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discussion and start learning some of these new tools and languages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You've</a:t>
            </a:r>
            <a:r>
              <a:rPr lang="en-US" baseline="0" dirty="0" smtClean="0"/>
              <a:t> performed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 the true reason why may help reinforce your course or action or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357316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197390656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 id="2147483868"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kitchen.ci/docs/getting-started/writing-t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kitchen.ci/docs/getting-started/writin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kitchen.ci/docs/getting-started/writing-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kitchen.ci/docs/getting-started/writing-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a:t>
            </a:r>
            <a:r>
              <a:rPr lang="en-US" dirty="0" smtClean="0"/>
              <a:t>--</a:t>
            </a:r>
            <a:r>
              <a:rPr lang="en-US" dirty="0" smtClean="0"/>
              <a:t>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a:t>F</a:t>
            </a:r>
            <a:r>
              <a:rPr lang="en-US" dirty="0" smtClean="0"/>
              <a:t>inally verify that the implementation of the unit makes the tests succeed.</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endParaRPr lang="en-US" dirty="0" smtClean="0">
              <a:solidFill>
                <a:schemeClr val="bg1"/>
              </a:solidFill>
            </a:endParaRP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endParaRPr lang="en-US" dirty="0" smtClean="0">
              <a:solidFill>
                <a:schemeClr val="bg1"/>
              </a:solidFill>
            </a:endParaRP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cookbook name::recipe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endParaRPr lang="en-US" sz="2800" dirty="0" smtClean="0">
              <a:solidFill>
                <a:schemeClr val="bg1"/>
              </a:solidFill>
            </a:endParaRP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endParaRPr lang="en-US" sz="2800" dirty="0" smtClean="0">
              <a:solidFill>
                <a:schemeClr val="bg1"/>
              </a:solidFill>
            </a:endParaRP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"workstation"</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 centos-7.1</a:t>
            </a:r>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a:t>
            </a:r>
            <a:r>
              <a:rPr lang="en-US" dirty="0">
                <a:cs typeface="Courier New" panose="02070309020205020404" pitchFamily="49" charset="0"/>
              </a:rPr>
              <a:t>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endParaRPr lang="en-US" b="1" dirty="0">
              <a:latin typeface="Courier New" panose="02070309020205020404" pitchFamily="49" charset="0"/>
              <a:cs typeface="Courier New" panose="02070309020205020404" pitchFamily="49" charset="0"/>
            </a:endParaRP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endParaRPr lang="en-US" b="1" dirty="0">
              <a:latin typeface="Courier New" panose="02070309020205020404" pitchFamily="49" charset="0"/>
              <a:cs typeface="Courier New" panose="02070309020205020404" pitchFamily="49" charset="0"/>
            </a:endParaRP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BDD</a:t>
            </a:r>
            <a:endParaRPr lang="en-US" dirty="0"/>
          </a:p>
        </p:txBody>
      </p:sp>
      <p:sp>
        <p:nvSpPr>
          <p:cNvPr id="3" name="Subtitle 2"/>
          <p:cNvSpPr>
            <a:spLocks noGrp="1"/>
          </p:cNvSpPr>
          <p:nvPr>
            <p:ph type="subTitle" idx="1"/>
          </p:nvPr>
        </p:nvSpPr>
        <p:spPr/>
        <p:txBody>
          <a:bodyPr/>
          <a:lstStyle/>
          <a:p>
            <a:r>
              <a:rPr lang="en-US" sz="3200" i="1" dirty="0"/>
              <a:t>BDD is a second-generation, outside-in, pull-based, multiple-stakeholder, multiple-scale, high-automation, agile methodology. It describes a cycle of interactions with well-defined outputs, resulting in the delivery of working, tested software that matters. </a:t>
            </a:r>
            <a:r>
              <a:rPr lang="en-US" sz="3200" b="1" i="1" dirty="0"/>
              <a:t>- Dan North</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endParaRPr lang="en-US" dirty="0" smtClean="0">
              <a:solidFill>
                <a:schemeClr val="bg1"/>
              </a:solidFill>
            </a:endParaRP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3941542"/>
            <a:ext cx="14420850" cy="3954901"/>
          </a:xfrm>
        </p:spPr>
        <p:txBody>
          <a:bodyPr/>
          <a:lstStyle/>
          <a:p>
            <a:endParaRPr lang="en-US" dirty="0"/>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41543"/>
            <a:ext cx="14420850" cy="492588"/>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15717</TotalTime>
  <Words>6663</Words>
  <Application>Microsoft Macintosh PowerPoint</Application>
  <PresentationFormat>Custom</PresentationFormat>
  <Paragraphs>691</Paragraphs>
  <Slides>60</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BDD</vt:lpstr>
      <vt:lpstr>Objectives</vt:lpstr>
      <vt:lpstr>Building a Web Server</vt:lpstr>
      <vt:lpstr>Defining Scenarios</vt:lpstr>
      <vt:lpstr>The Why Stack?</vt:lpstr>
      <vt:lpstr>PowerPoint Presentation</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2225</cp:revision>
  <cp:lastPrinted>2016-02-19T17:32:26Z</cp:lastPrinted>
  <dcterms:created xsi:type="dcterms:W3CDTF">2012-09-13T17:36:07Z</dcterms:created>
  <dcterms:modified xsi:type="dcterms:W3CDTF">2016-02-19T19:40:58Z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