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57"/>
  </p:notesMasterIdLst>
  <p:handoutMasterIdLst>
    <p:handoutMasterId r:id="rId58"/>
  </p:handoutMasterIdLst>
  <p:sldIdLst>
    <p:sldId id="256" r:id="rId7"/>
    <p:sldId id="327" r:id="rId8"/>
    <p:sldId id="257" r:id="rId9"/>
    <p:sldId id="302" r:id="rId10"/>
    <p:sldId id="301" r:id="rId11"/>
    <p:sldId id="303" r:id="rId12"/>
    <p:sldId id="277" r:id="rId13"/>
    <p:sldId id="282" r:id="rId14"/>
    <p:sldId id="283" r:id="rId15"/>
    <p:sldId id="281" r:id="rId16"/>
    <p:sldId id="304" r:id="rId17"/>
    <p:sldId id="305" r:id="rId18"/>
    <p:sldId id="308" r:id="rId19"/>
    <p:sldId id="306" r:id="rId20"/>
    <p:sldId id="307" r:id="rId21"/>
    <p:sldId id="322" r:id="rId22"/>
    <p:sldId id="309" r:id="rId23"/>
    <p:sldId id="315" r:id="rId24"/>
    <p:sldId id="316" r:id="rId25"/>
    <p:sldId id="321" r:id="rId26"/>
    <p:sldId id="317" r:id="rId27"/>
    <p:sldId id="319" r:id="rId28"/>
    <p:sldId id="320" r:id="rId29"/>
    <p:sldId id="313" r:id="rId30"/>
    <p:sldId id="310" r:id="rId31"/>
    <p:sldId id="284" r:id="rId32"/>
    <p:sldId id="286" r:id="rId33"/>
    <p:sldId id="311" r:id="rId34"/>
    <p:sldId id="312" r:id="rId35"/>
    <p:sldId id="288" r:id="rId36"/>
    <p:sldId id="289" r:id="rId37"/>
    <p:sldId id="314" r:id="rId38"/>
    <p:sldId id="290" r:id="rId39"/>
    <p:sldId id="291" r:id="rId40"/>
    <p:sldId id="292" r:id="rId41"/>
    <p:sldId id="296" r:id="rId42"/>
    <p:sldId id="293" r:id="rId43"/>
    <p:sldId id="297" r:id="rId44"/>
    <p:sldId id="298" r:id="rId45"/>
    <p:sldId id="323" r:id="rId46"/>
    <p:sldId id="325" r:id="rId47"/>
    <p:sldId id="326" r:id="rId48"/>
    <p:sldId id="299" r:id="rId49"/>
    <p:sldId id="300" r:id="rId50"/>
    <p:sldId id="324" r:id="rId51"/>
    <p:sldId id="294" r:id="rId52"/>
    <p:sldId id="275" r:id="rId53"/>
    <p:sldId id="276" r:id="rId54"/>
    <p:sldId id="328" r:id="rId55"/>
    <p:sldId id="267" r:id="rId56"/>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7D9A"/>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90"/>
    <p:restoredTop sz="70898" autoAdjust="0"/>
  </p:normalViewPr>
  <p:slideViewPr>
    <p:cSldViewPr snapToGrid="0">
      <p:cViewPr>
        <p:scale>
          <a:sx n="85" d="100"/>
          <a:sy n="85" d="100"/>
        </p:scale>
        <p:origin x="176" y="464"/>
      </p:cViewPr>
      <p:guideLst>
        <p:guide orient="horz" pos="894"/>
        <p:guide pos="9120"/>
      </p:guideLst>
    </p:cSldViewPr>
  </p:slideViewPr>
  <p:notesTextViewPr>
    <p:cViewPr>
      <p:scale>
        <a:sx n="140" d="100"/>
        <a:sy n="140" d="100"/>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notesMaster" Target="notesMasters/notesMaster1.xml"/><Relationship Id="rId58" Type="http://schemas.openxmlformats.org/officeDocument/2006/relationships/handoutMaster" Target="handoutMasters/handoutMaster1.xml"/><Relationship Id="rId59" Type="http://schemas.openxmlformats.org/officeDocument/2006/relationships/presProps" Target="presProps.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60" Type="http://schemas.openxmlformats.org/officeDocument/2006/relationships/viewProps" Target="viewProps.xml"/><Relationship Id="rId61" Type="http://schemas.openxmlformats.org/officeDocument/2006/relationships/theme" Target="theme/theme1.xml"/><Relationship Id="rId62" Type="http://schemas.openxmlformats.org/officeDocument/2006/relationships/tableStyles" Target="tableStyles.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2016-02-20</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2016-02-20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explored the process of developing a test first but to explore the full Test Driven Development (TDD) cycle we need to refactor the code that we wrote.</a:t>
            </a:r>
          </a:p>
          <a:p>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Refactoring is the process</a:t>
            </a:r>
            <a:r>
              <a:rPr lang="en-US" baseline="0" dirty="0" smtClean="0"/>
              <a:t> of making changes to the implementation while maintaining the original intention. Without having tests that capture the original intention how do you know if the new implementation did not change the original intention? Fortunately for us we have defined a test that will allow us to make the changes confident that we have not destroyed that original intention.</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254975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installation of the web server can be expressed with this one resource. Within the new recipe add the following resource.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641253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that we have defined the installation of the webserver in a separate recipe it is time to remove the installation from the default recipe.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58911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Replacing</a:t>
            </a:r>
            <a:r>
              <a:rPr lang="en-US" baseline="0" dirty="0" smtClean="0"/>
              <a:t> it with the '</a:t>
            </a:r>
            <a:r>
              <a:rPr lang="en-US" baseline="0" dirty="0" err="1" smtClean="0"/>
              <a:t>include_recipe</a:t>
            </a:r>
            <a:r>
              <a:rPr lang="en-US" baseline="0" dirty="0" smtClean="0"/>
              <a:t>' method that retrieves the contents of that recipe and includes it here.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11607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default recipe has changed. It is now time to ensure that we did everything right by converging the latest changes against the test instance and then verifying the changes by executing our tests.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617298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Whenever</a:t>
            </a:r>
            <a:r>
              <a:rPr lang="en-US" baseline="0" dirty="0" smtClean="0"/>
              <a:t> a change is made to a recipe or component of the cookbook it is important to converge the latest cookbook against the test instance.</a:t>
            </a:r>
          </a:p>
          <a:p>
            <a:endParaRPr lang="en-US" baseline="0" dirty="0" smtClean="0"/>
          </a:p>
          <a:p>
            <a:r>
              <a:rPr lang="en-US" baseline="0" dirty="0" smtClean="0"/>
              <a:t>If an error occurs that likely means that you have a typo within your default recipe or the install recipe.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803819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everything converges successfully it is time to verify the state of the instance with the test that we have defined.</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359010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Together</a:t>
            </a:r>
            <a:r>
              <a:rPr lang="en-US" baseline="0" dirty="0" smtClean="0"/>
              <a:t> we were able to refactor the cookbook while implementing the installation recipe.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457191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it is your turn to do</a:t>
            </a:r>
            <a:r>
              <a:rPr lang="en-US" baseline="0" dirty="0" smtClean="0"/>
              <a:t> the same thing for the webserver configuration. The only configuration that we currently perform for the webserver is write out a new default home page. We still want to move that resource to a separate recipe and ensure that we made the change correctly.</a:t>
            </a:r>
          </a:p>
          <a:p>
            <a:endParaRPr lang="en-US" baseline="0" dirty="0" smtClean="0"/>
          </a:p>
          <a:p>
            <a:r>
              <a:rPr lang="en-US" baseline="0" dirty="0" smtClean="0"/>
              <a:t>When you are done we will review the next few slides together to review your work.</a:t>
            </a:r>
          </a:p>
          <a:p>
            <a:endParaRPr lang="en-US" baseline="0" dirty="0" smtClean="0"/>
          </a:p>
          <a:p>
            <a:r>
              <a:rPr lang="en-US" baseline="0" dirty="0" smtClean="0"/>
              <a:t>Instructor Note: Another exercise follows this one to manage the service.</a:t>
            </a:r>
          </a:p>
          <a:p>
            <a:endParaRPr lang="en-US" baseline="0" dirty="0" smtClean="0"/>
          </a:p>
          <a:p>
            <a:r>
              <a:rPr lang="en-US" sz="1200" kern="1200" dirty="0" smtClean="0">
                <a:solidFill>
                  <a:schemeClr val="tx1"/>
                </a:solidFill>
                <a:latin typeface="Arial" panose="020B0604020202020204" pitchFamily="34" charset="0"/>
                <a:ea typeface="ＭＳ Ｐゴシック" charset="0"/>
                <a:cs typeface="Arial" panose="020B0604020202020204" pitchFamily="34" charset="0"/>
              </a:rPr>
              <a:t>Instructor Note: Allow 5</a:t>
            </a:r>
            <a:r>
              <a:rPr lang="en-US" sz="1200" kern="1200" baseline="0" dirty="0" smtClean="0">
                <a:solidFill>
                  <a:schemeClr val="tx1"/>
                </a:solidFill>
                <a:latin typeface="Arial" panose="020B0604020202020204" pitchFamily="34" charset="0"/>
                <a:ea typeface="ＭＳ Ｐゴシック" charset="0"/>
                <a:cs typeface="Arial" panose="020B0604020202020204" pitchFamily="34" charset="0"/>
              </a:rPr>
              <a:t> </a:t>
            </a:r>
            <a:r>
              <a:rPr lang="en-US" sz="1200" kern="1200" dirty="0" smtClean="0">
                <a:solidFill>
                  <a:schemeClr val="tx1"/>
                </a:solidFill>
                <a:latin typeface="Arial" panose="020B0604020202020204" pitchFamily="34" charset="0"/>
                <a:ea typeface="ＭＳ Ｐゴシック" charset="0"/>
                <a:cs typeface="Arial" panose="020B0604020202020204" pitchFamily="34" charset="0"/>
              </a:rPr>
              <a:t>minutes to complete this exercise.</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3927737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Generate</a:t>
            </a:r>
            <a:r>
              <a:rPr lang="en-US" baseline="0" dirty="0" smtClean="0"/>
              <a:t> the configuration recipe within the webserver cookbook.</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336422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Define</a:t>
            </a:r>
            <a:r>
              <a:rPr lang="en-US" baseline="0" dirty="0" smtClean="0"/>
              <a:t> all the resources that are related to the configuration of the webserver within this new recipe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32775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Refactoring is the often forgotten step</a:t>
            </a:r>
            <a:r>
              <a:rPr lang="en-US" baseline="0" dirty="0" smtClean="0"/>
              <a:t> in the TDD cycle. When we are able to get our expectations to pass we immediately want to move to our next requirement or next cookbook. </a:t>
            </a:r>
          </a:p>
          <a:p>
            <a:endParaRPr lang="en-US" baseline="0" dirty="0" smtClean="0"/>
          </a:p>
          <a:p>
            <a:r>
              <a:rPr lang="en-US" baseline="0" dirty="0" smtClean="0"/>
              <a:t>This step is incredibly important. Within it we are able to reflect on the unit of code and tests that we have written and evaluate them. How you evaluate the code may vary based on your experience, the standards defined by the team you work with, or if the code will be shared with the Chef community.</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312658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Remove the resources,</a:t>
            </a:r>
            <a:r>
              <a:rPr lang="en-US" baseline="0" dirty="0" smtClean="0"/>
              <a:t> </a:t>
            </a:r>
            <a:r>
              <a:rPr lang="en-US" dirty="0" smtClean="0"/>
              <a:t>that are now defined in the configuration</a:t>
            </a:r>
            <a:r>
              <a:rPr lang="en-US" baseline="0" dirty="0" smtClean="0"/>
              <a:t> recipe, </a:t>
            </a:r>
            <a:r>
              <a:rPr lang="en-US" dirty="0" smtClean="0"/>
              <a:t>from the default recipe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373823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Replace the resources</a:t>
            </a:r>
            <a:r>
              <a:rPr lang="en-US" baseline="0" dirty="0" smtClean="0"/>
              <a:t> that you have removed with an '</a:t>
            </a:r>
            <a:r>
              <a:rPr lang="en-US" baseline="0" dirty="0" err="1" smtClean="0"/>
              <a:t>include_recipe</a:t>
            </a:r>
            <a:r>
              <a:rPr lang="en-US" baseline="0" dirty="0" smtClean="0"/>
              <a:t>' that brings the newly defined configuration recipe.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565856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recipe changed so it is important to converge the instance.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288774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everything converges successfully it is time to verify the state of the instance with the test that we have defined.</a:t>
            </a: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1237800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Congratulations you have successfully refactored the</a:t>
            </a:r>
            <a:r>
              <a:rPr lang="en-US" baseline="0" dirty="0" smtClean="0"/>
              <a:t> webserver configuration into its own recipe.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1487416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it is your turn to do</a:t>
            </a:r>
            <a:r>
              <a:rPr lang="en-US" baseline="0" dirty="0" smtClean="0"/>
              <a:t> the same thing for the webserver service.</a:t>
            </a:r>
          </a:p>
          <a:p>
            <a:endParaRPr lang="en-US" baseline="0" dirty="0" smtClean="0"/>
          </a:p>
          <a:p>
            <a:r>
              <a:rPr lang="en-US" baseline="0" dirty="0" smtClean="0"/>
              <a:t>When you are done we will review the next few slides together to review your work.</a:t>
            </a:r>
          </a:p>
          <a:p>
            <a:endParaRPr lang="en-US" baseline="0" dirty="0" smtClean="0"/>
          </a:p>
          <a:p>
            <a:r>
              <a:rPr lang="en-US" sz="1200" kern="1200" dirty="0" smtClean="0">
                <a:solidFill>
                  <a:schemeClr val="tx1"/>
                </a:solidFill>
                <a:latin typeface="Arial" panose="020B0604020202020204" pitchFamily="34" charset="0"/>
                <a:ea typeface="ＭＳ Ｐゴシック" charset="0"/>
                <a:cs typeface="Arial" panose="020B0604020202020204" pitchFamily="34" charset="0"/>
              </a:rPr>
              <a:t>Instructor Note: Allow 5</a:t>
            </a:r>
            <a:r>
              <a:rPr lang="en-US" sz="1200" kern="1200" baseline="0" dirty="0" smtClean="0">
                <a:solidFill>
                  <a:schemeClr val="tx1"/>
                </a:solidFill>
                <a:latin typeface="Arial" panose="020B0604020202020204" pitchFamily="34" charset="0"/>
                <a:ea typeface="ＭＳ Ｐゴシック" charset="0"/>
                <a:cs typeface="Arial" panose="020B0604020202020204" pitchFamily="34" charset="0"/>
              </a:rPr>
              <a:t> </a:t>
            </a:r>
            <a:r>
              <a:rPr lang="en-US" sz="1200" kern="1200" dirty="0" smtClean="0">
                <a:solidFill>
                  <a:schemeClr val="tx1"/>
                </a:solidFill>
                <a:latin typeface="Arial" panose="020B0604020202020204" pitchFamily="34" charset="0"/>
                <a:ea typeface="ＭＳ Ｐゴシック" charset="0"/>
                <a:cs typeface="Arial" panose="020B0604020202020204" pitchFamily="34" charset="0"/>
              </a:rPr>
              <a:t>minutes to complete this exercise.</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7913999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Generate</a:t>
            </a:r>
            <a:r>
              <a:rPr lang="en-US" baseline="0" dirty="0" smtClean="0"/>
              <a:t> the service recipe within the webserver cookbook.</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1790762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Define</a:t>
            </a:r>
            <a:r>
              <a:rPr lang="en-US" baseline="0" dirty="0" smtClean="0"/>
              <a:t> all the resources that are related to the service of the webserver within this new recipe</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339913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Remove the resources,</a:t>
            </a:r>
            <a:r>
              <a:rPr lang="en-US" baseline="0" dirty="0" smtClean="0"/>
              <a:t> </a:t>
            </a:r>
            <a:r>
              <a:rPr lang="en-US" dirty="0" smtClean="0"/>
              <a:t>that are now defined in the service</a:t>
            </a:r>
            <a:r>
              <a:rPr lang="en-US" baseline="0" dirty="0" smtClean="0"/>
              <a:t> recipe, </a:t>
            </a:r>
            <a:r>
              <a:rPr lang="en-US" dirty="0" smtClean="0"/>
              <a:t>from the default recipe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905036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Replace the resources</a:t>
            </a:r>
            <a:r>
              <a:rPr lang="en-US" baseline="0" dirty="0" smtClean="0"/>
              <a:t> that you have removed with an '</a:t>
            </a:r>
            <a:r>
              <a:rPr lang="en-US" baseline="0" dirty="0" err="1" smtClean="0"/>
              <a:t>include_recipe</a:t>
            </a:r>
            <a:r>
              <a:rPr lang="en-US" baseline="0" dirty="0" smtClean="0"/>
              <a:t>' that brings the newly defined service recipe.</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99970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sz="1200" kern="1200" dirty="0" smtClean="0">
                <a:solidFill>
                  <a:schemeClr val="tx1"/>
                </a:solidFill>
                <a:effectLst/>
                <a:latin typeface="Arial" panose="020B0604020202020204" pitchFamily="34" charset="0"/>
                <a:ea typeface="ＭＳ Ｐゴシック" charset="0"/>
                <a:cs typeface="Arial" panose="020B0604020202020204" pitchFamily="34" charset="0"/>
              </a:rPr>
              <a:t>In this module you will learn how</a:t>
            </a:r>
            <a:r>
              <a:rPr lang="en-US" sz="1200" kern="1200" baseline="0" dirty="0" smtClean="0">
                <a:solidFill>
                  <a:schemeClr val="tx1"/>
                </a:solidFill>
                <a:effectLst/>
                <a:latin typeface="Arial" panose="020B0604020202020204" pitchFamily="34" charset="0"/>
                <a:ea typeface="ＭＳ Ｐゴシック" charset="0"/>
                <a:cs typeface="Arial" panose="020B0604020202020204" pitchFamily="34" charset="0"/>
              </a:rPr>
              <a:t> to refactor a cookbook using the method '</a:t>
            </a:r>
            <a:r>
              <a:rPr lang="en-US" sz="1200" kern="1200" baseline="0" dirty="0" err="1" smtClean="0">
                <a:solidFill>
                  <a:schemeClr val="tx1"/>
                </a:solidFill>
                <a:effectLst/>
                <a:latin typeface="Arial" panose="020B0604020202020204" pitchFamily="34" charset="0"/>
                <a:ea typeface="ＭＳ Ｐゴシック" charset="0"/>
                <a:cs typeface="Arial" panose="020B0604020202020204" pitchFamily="34" charset="0"/>
              </a:rPr>
              <a:t>include_recipe</a:t>
            </a:r>
            <a:r>
              <a:rPr lang="en-US" sz="1200" kern="1200" baseline="0" dirty="0" smtClean="0">
                <a:solidFill>
                  <a:schemeClr val="tx1"/>
                </a:solidFill>
                <a:effectLst/>
                <a:latin typeface="Arial" panose="020B0604020202020204" pitchFamily="34" charset="0"/>
                <a:ea typeface="ＭＳ Ｐゴシック" charset="0"/>
                <a:cs typeface="Arial" panose="020B0604020202020204" pitchFamily="34" charset="0"/>
              </a:rPr>
              <a:t>', verify the changes with Test Kitchen, and then explain in what scenarios you would choose to use 'kitchen converge', 'kitchen verify' and 'kitchen test'.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140228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The recipe changed so it is important to converge the instance.</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890825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If</a:t>
            </a:r>
            <a:r>
              <a:rPr lang="en-US" baseline="0" dirty="0" smtClean="0"/>
              <a:t> everything converges successfully it is time to verify the state of the instance with the test that we have defined.</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375732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Congratulations you have successfully refactored the</a:t>
            </a:r>
            <a:r>
              <a:rPr lang="en-US" baseline="0" dirty="0" smtClean="0"/>
              <a:t> webserver service into its own recipe.</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501211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During the group</a:t>
            </a:r>
            <a:r>
              <a:rPr lang="en-US" baseline="0" dirty="0" smtClean="0"/>
              <a:t> exercise and the lab we made changes to the recipes that we were able to verify on the test instance. If you accidently or purposefully created a typo for yourself you would have seen the converge or the verification fail. However, what if removed code from the recipes that we wrote?</a:t>
            </a:r>
          </a:p>
          <a:p>
            <a:endParaRPr lang="en-US" baseline="0" dirty="0" smtClean="0"/>
          </a:p>
          <a:p>
            <a:r>
              <a:rPr lang="en-US" baseline="0" dirty="0" smtClean="0"/>
              <a:t>The omission (or in this case removal of code) of resources could have happened. When we refactored the default recipe we may have remembered to remove the resources that manage the configuration but forgot to use the '</a:t>
            </a:r>
            <a:r>
              <a:rPr lang="en-US" baseline="0" dirty="0" err="1" smtClean="0"/>
              <a:t>include_recipe</a:t>
            </a:r>
            <a:r>
              <a:rPr lang="en-US" baseline="0" dirty="0" smtClean="0"/>
              <a:t>' to ensure we loaded the new recipe. Or it is possible that we created a service recipe that we never populated but made all the appropriate changes to the default recipe.</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412411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baseline="0" dirty="0" smtClean="0"/>
              <a:t>Removing code sabotages the policy that you have defined. If you used Test Kitchen to converge and verify the cookbook and saw a failure you can sleep soundly at night knowing your tools have you covered. On the other hand, if Test Kitchen were to return success, after such a change, then it might cause you to break out in a cold sweat.</a:t>
            </a:r>
          </a:p>
          <a:p>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Removing code from</a:t>
            </a:r>
            <a:r>
              <a:rPr lang="en-US" baseline="0" dirty="0" smtClean="0"/>
              <a:t> a recipe or recipes is a small change. So is introducing a typo into the code, specifying a different resource name or changing the value of a resource attribute. </a:t>
            </a:r>
            <a:r>
              <a:rPr lang="en-US" dirty="0" smtClean="0"/>
              <a:t>The process</a:t>
            </a:r>
            <a:r>
              <a:rPr lang="en-US" baseline="0" dirty="0" smtClean="0"/>
              <a:t> of modifying the code in small ways and then executing the test suite against it is often times referred to as mutation testing.</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4746416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we leave this module, let's do a little mutation testing, to ensure the test that we have defined is good enough.</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714729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Return to the default recipe and choose</a:t>
            </a:r>
            <a:r>
              <a:rPr lang="en-US" baseline="0" dirty="0" smtClean="0"/>
              <a:t> one line to remove or comment out. Here I have chosen to comment out the first line that includes the install recipe.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5182827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with that small mutation in place it is time to converge the cookbook and execute the tests.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764328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converging the updated recipe it no longer shows the install recipe being loaded. This has changed the number of resources that are converged on the test instance. Removing the recipe from the default recipe does not remove any of the components that it previously installed.</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790740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Verification of</a:t>
            </a:r>
            <a:r>
              <a:rPr lang="en-US" baseline="0" dirty="0" smtClean="0"/>
              <a:t> the test instance will return a success. Despite removing the install recipe from the default recipe the test instance is still able to serving the default web page that our test is looking for when it requests data from the site.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20715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a:t>
            </a:r>
            <a:r>
              <a:rPr lang="en-US" baseline="0" dirty="0" smtClean="0"/>
              <a:t> initial implementation of the default recipe for the </a:t>
            </a:r>
            <a:r>
              <a:rPr lang="en-US" baseline="0" dirty="0" err="1" smtClean="0"/>
              <a:t>httpd</a:t>
            </a:r>
            <a:r>
              <a:rPr lang="en-US" baseline="0" dirty="0" smtClean="0"/>
              <a:t> cookbook defined the entire installation, configuration, and management of the service within a single recipe. This implementation has the benefit of being entirely readable from a single recipe. However, it does not easily allow for other cookbooks that may want to use the </a:t>
            </a:r>
            <a:r>
              <a:rPr lang="en-US" baseline="0" dirty="0" err="1" smtClean="0"/>
              <a:t>httpd</a:t>
            </a:r>
            <a:r>
              <a:rPr lang="en-US" baseline="0" dirty="0" smtClean="0"/>
              <a:t> cookbook to easily choose the components that it may need.</a:t>
            </a:r>
          </a:p>
          <a:p>
            <a:endParaRPr lang="en-US" baseline="0" dirty="0" smtClean="0"/>
          </a:p>
          <a:p>
            <a:r>
              <a:rPr lang="en-US" baseline="0" dirty="0" smtClean="0"/>
              <a:t>An example of this is that we may deploy </a:t>
            </a:r>
            <a:r>
              <a:rPr lang="en-US" baseline="0" dirty="0" err="1" smtClean="0"/>
              <a:t>wordpress</a:t>
            </a:r>
            <a:r>
              <a:rPr lang="en-US" baseline="0" dirty="0" smtClean="0"/>
              <a:t> or some other web application that relies on the apache webserver installed and running. In this new cookbook we would like to re-use the resources of the content that installs apache and the resources that manage the service. We most likely do not want to setup a test page that greets people. We are likely going to replace it with application code.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5569105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important feature and limitation of using Test Kitchen's 'converge' and 'verify'. Both of these commands will create a test instance the first time they are executed. Every time after these commands will use the same test instance again and again.</a:t>
            </a:r>
          </a:p>
          <a:p>
            <a:endParaRPr lang="en-US" baseline="0" dirty="0" smtClean="0"/>
          </a:p>
          <a:p>
            <a:r>
              <a:rPr lang="en-US" baseline="0" dirty="0" smtClean="0"/>
              <a:t>When we remove resources from a recipe we do not explicitly uninstall them from the test instance. We simply do not enforce their policy anymore. On an existing system, which this test instance is after the first run, this means it is actually in the desired state that we no longer define. That means that the webserver is still installed, the default web page has still been updated, and the service is still running.</a:t>
            </a:r>
          </a:p>
          <a:p>
            <a:endParaRPr lang="en-US" baseline="0" dirty="0" smtClean="0"/>
          </a:p>
          <a:p>
            <a:r>
              <a:rPr lang="en-US" baseline="0" dirty="0" smtClean="0"/>
              <a:t>To ensure our cookbook works on a new system it is important to delete the test instance and start over.</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7919655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Test</a:t>
            </a:r>
            <a:r>
              <a:rPr lang="en-US" baseline="0" dirty="0" smtClean="0"/>
              <a:t> Kitchen provides the 'destroy' subcommand. </a:t>
            </a:r>
            <a:r>
              <a:rPr lang="en-US" dirty="0" smtClean="0"/>
              <a:t>Destroy </a:t>
            </a:r>
            <a:r>
              <a:rPr lang="en-US" dirty="0" smtClean="0"/>
              <a:t>is available at all stages and essentially cleans up the instance</a:t>
            </a:r>
            <a:r>
              <a:rPr lang="en-US" dirty="0" smtClean="0"/>
              <a:t>.</a:t>
            </a:r>
            <a:r>
              <a:rPr lang="en-US" baseline="0" dirty="0" smtClean="0"/>
              <a:t> This is useful when you make changes to the configuration policy you define and you want to ensure that it will work on a brand new instance.</a:t>
            </a:r>
            <a:endParaRPr lang="en-US" dirty="0" smtClean="0"/>
          </a:p>
          <a:p>
            <a:endParaRPr lang="en-US" dirty="0" smtClean="0"/>
          </a:p>
          <a:p>
            <a:r>
              <a:rPr lang="en-US" dirty="0" smtClean="0"/>
              <a:t>Instructor Note:  It works as all the other commands do with regard to parameters and targeting instances.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8278287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Test</a:t>
            </a:r>
            <a:r>
              <a:rPr lang="en-US" baseline="0" dirty="0" smtClean="0"/>
              <a:t> Kitchen also provides the subcommand 'test'. Test provides one command that wraps up all the stages in one command. It will destroy any test instance that exists at the start, create a new one, converge the run list on that instance, and the verify it. If everything passes the 'test' subcommand will finish by destroying that instance. If it fails at one of these steps it usually leaves the instance running to allow you to troubleshoot it.</a:t>
            </a:r>
            <a:endParaRPr lang="en-US" dirty="0" smtClean="0"/>
          </a:p>
          <a:p>
            <a:endParaRPr lang="en-US" dirty="0" smtClean="0"/>
          </a:p>
          <a:p>
            <a:r>
              <a:rPr lang="en-US" dirty="0" smtClean="0"/>
              <a:t>Instructor Note:  It works as all the other commands do with regard to parameters and targeting instances.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5173351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Running</a:t>
            </a:r>
            <a:r>
              <a:rPr lang="en-US" baseline="0" dirty="0" smtClean="0"/>
              <a:t> 'kitchen test' is useful if want to ensure the policy you defined works on a new instance.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74215203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Running 'kitchen</a:t>
            </a:r>
            <a:r>
              <a:rPr lang="en-US" baseline="0" dirty="0" smtClean="0"/>
              <a:t> test' in this instance will expose the issue that we created by removing that installation of the webserver. This is because the new instance no longer installed the necessary packages so the file path was never created for the default HTML file and there are no services to run.</a:t>
            </a:r>
          </a:p>
          <a:p>
            <a:endParaRPr lang="en-US" baseline="0" dirty="0"/>
          </a:p>
          <a:p>
            <a:r>
              <a:rPr lang="en-US" baseline="0" dirty="0" smtClean="0"/>
              <a:t>The test that you wrote correctly verifies the state of the system. What is important to notice is that there are important differences in the Test Kitchen commands.</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8082670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a:t>
            </a:r>
            <a:r>
              <a:rPr lang="en-US" baseline="0" dirty="0" smtClean="0"/>
              <a:t> Test Kitchen to run 'kitchen converge' and 'kitchen verify' is much faster because you are essentially applying and verifying the policy that you have defined against an already running instance. The drawback is that only running 'converge' and 'verify' will not demonstrate for you how your policy will act on a brand new instance.</a:t>
            </a:r>
          </a:p>
          <a:p>
            <a:endParaRPr lang="en-US" baseline="0" dirty="0" smtClean="0"/>
          </a:p>
          <a:p>
            <a:r>
              <a:rPr lang="en-US" baseline="0" dirty="0" smtClean="0"/>
              <a:t>Using Test Kitchen to run 'kitchen test' is slower because every time you are recreating the test instance, installing chef, and applying the policy on that new instance. The drawback here is the longer feedback cycle and only running 'test' will not demonstrate for you how your policy will act on an existing instance.</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231596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Removing</a:t>
            </a:r>
            <a:r>
              <a:rPr lang="en-US" baseline="0" dirty="0" smtClean="0"/>
              <a:t> code and causing a failure showed us some of the differences between 'kitchen converge and verify' and 'kitchen test'. To ensure that we understand these important differences let's have a discussion.</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216010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Instructor Note: With large groups I often find it better to have individuals turn to the individuals around them, form groups of whatever size they feel comfortable, and have them take turns asking and answering the questions. When all the groups are done I then open the discussion up to the entire group allowing each group or individuals to share their answers.</a:t>
            </a:r>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67690657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Before</a:t>
            </a:r>
            <a:r>
              <a:rPr lang="en-US" baseline="0" dirty="0" smtClean="0"/>
              <a:t> we complete this section, let us pause for questions.</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34309388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You have performed the complete TDD cycle from start to finish. Now that you have seen this cycle and understand that we are simply going to continue to repeat it as we develop cookbooks it is important to talk about the amount of time it takes for us to get feedback. In the next section we are going to explore that further by introducing a new testing tool and language that promises to give us faster feedback.</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179402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include_recipe</a:t>
            </a:r>
            <a:r>
              <a:rPr lang="en-US" dirty="0" smtClean="0"/>
              <a:t>' method</a:t>
            </a:r>
            <a:r>
              <a:rPr lang="en-US" baseline="0" dirty="0" smtClean="0"/>
              <a:t> can be used to include recipes from the same cookbook or external cookbooks. It allows us to accomplish what we saw previously. This gives us the ability to build recipes in more modular ways promoting better re-use patterns within the cookbooks we write.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1817602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To allow better re-use we can choose to refactor a single recipe into more modular recipes that focus on their individual concerns. Then these recipes can be included into the original single recipe through the '</a:t>
            </a:r>
            <a:r>
              <a:rPr lang="en-US" baseline="0" dirty="0" err="1" smtClean="0"/>
              <a:t>include_recipe</a:t>
            </a:r>
            <a:r>
              <a:rPr lang="en-US" baseline="0" dirty="0" smtClean="0"/>
              <a:t>' method.</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6498506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more modular</a:t>
            </a:r>
            <a:r>
              <a:rPr lang="en-US" baseline="0" dirty="0" smtClean="0"/>
              <a:t> approach to recipes is very common as the complexity of the cookbook continues to grow. The complexity of the cookbook we are developing is not there, nor will it ever be there for the entirety of this course. However, we are still going to use this opportunity to prematurely optimize to demonstrate the refactoring of a cookbook.</a:t>
            </a:r>
          </a:p>
          <a:p>
            <a:endParaRPr lang="en-US" baseline="0" dirty="0" smtClean="0"/>
          </a:p>
          <a:p>
            <a:r>
              <a:rPr lang="en-US" baseline="0" dirty="0" smtClean="0"/>
              <a:t>Together we will work through creating a recipe that manages the installation of the webserver.</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537408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a:t>
            </a:r>
            <a:r>
              <a:rPr lang="en-US" baseline="0" dirty="0" smtClean="0"/>
              <a:t>t let's return to the chef generator tool and it what information it needs to generate a recipe within a cookbook. The recipe generator can be run from within a cookbook or outside of it. If you are within a cookbook you do not need to specify a path to the cookbook; it's optional.</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1790762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Since we are within the</a:t>
            </a:r>
            <a:r>
              <a:rPr lang="en-US" baseline="0" dirty="0" smtClean="0"/>
              <a:t> cookbook directory you simply need to provide it the name of the recipe you want created.</a:t>
            </a:r>
          </a:p>
          <a:p>
            <a:endParaRPr lang="en-US" baseline="0" dirty="0" smtClean="0"/>
          </a:p>
          <a:p>
            <a:r>
              <a:rPr lang="en-US" baseline="0" dirty="0" smtClean="0"/>
              <a:t>Instructor Note: The generator will create the recipe file with the recipes directory and also a spec file within the unit test directory. Unit testing is a topic that we will discuss in the next module.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179076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theme" Target="../theme/theme2.xml"/><Relationship Id="rId10" Type="http://schemas.openxmlformats.org/officeDocument/2006/relationships/image" Target="../media/image1.png"/><Relationship Id="rId1" Type="http://schemas.openxmlformats.org/officeDocument/2006/relationships/slideLayout" Target="../slideLayouts/slideLayout13.xml"/><Relationship Id="rId2"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4</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4</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Refactoring Cookbooks with Tests</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91739950"/>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the Install Recipe</a:t>
            </a:r>
            <a:endParaRPr lang="en-US" dirty="0"/>
          </a:p>
        </p:txBody>
      </p:sp>
      <p:sp>
        <p:nvSpPr>
          <p:cNvPr id="3" name="Content Placeholder 2"/>
          <p:cNvSpPr>
            <a:spLocks noGrp="1"/>
          </p:cNvSpPr>
          <p:nvPr>
            <p:ph sz="quarter" idx="10"/>
          </p:nvPr>
        </p:nvSpPr>
        <p:spPr/>
        <p:txBody>
          <a:bodyPr/>
          <a:lstStyle/>
          <a:p>
            <a:r>
              <a:rPr lang="en-US" dirty="0"/>
              <a:t>#</a:t>
            </a:r>
          </a:p>
          <a:p>
            <a:r>
              <a:rPr lang="en-US" dirty="0"/>
              <a:t># Cookbook Name:: </a:t>
            </a:r>
            <a:r>
              <a:rPr lang="en-US" dirty="0" err="1"/>
              <a:t>httpd</a:t>
            </a:r>
            <a:endParaRPr lang="en-US" dirty="0"/>
          </a:p>
          <a:p>
            <a:r>
              <a:rPr lang="en-US" dirty="0"/>
              <a:t># Recipe:: install</a:t>
            </a:r>
          </a:p>
          <a:p>
            <a:r>
              <a:rPr lang="en-US" dirty="0"/>
              <a:t>#</a:t>
            </a:r>
          </a:p>
          <a:p>
            <a:r>
              <a:rPr lang="en-US" dirty="0"/>
              <a:t># Copyright (c) 2015 The Authors, All Rights Reserved.</a:t>
            </a:r>
          </a:p>
          <a:p>
            <a:r>
              <a:rPr lang="en-US" dirty="0" smtClean="0"/>
              <a:t>package '</a:t>
            </a:r>
            <a:r>
              <a:rPr lang="en-US" dirty="0" err="1" smtClean="0"/>
              <a:t>httpd</a:t>
            </a:r>
            <a:r>
              <a:rPr lang="en-US" dirty="0" smtClean="0"/>
              <a:t>'</a:t>
            </a:r>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install.rb</a:t>
            </a:r>
            <a:endParaRPr lang="en-US" dirty="0"/>
          </a:p>
        </p:txBody>
      </p:sp>
      <p:sp>
        <p:nvSpPr>
          <p:cNvPr id="6" name="Text Placeholder 5"/>
          <p:cNvSpPr>
            <a:spLocks noGrp="1"/>
          </p:cNvSpPr>
          <p:nvPr>
            <p:ph type="body" sz="quarter" idx="13"/>
          </p:nvPr>
        </p:nvSpPr>
        <p:spPr>
          <a:xfrm>
            <a:off x="1135042" y="4786314"/>
            <a:ext cx="14404273" cy="626533"/>
          </a:xfrm>
        </p:spPr>
        <p:txBody>
          <a:bodyPr/>
          <a:lstStyle/>
          <a:p>
            <a:endParaRPr lang="en-US" dirty="0"/>
          </a:p>
        </p:txBody>
      </p:sp>
    </p:spTree>
    <p:extLst>
      <p:ext uri="{BB962C8B-B14F-4D97-AF65-F5344CB8AC3E}">
        <p14:creationId xmlns:p14="http://schemas.microsoft.com/office/powerpoint/2010/main" val="2008223827"/>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Remove the Resource from the Default Recipe</a:t>
            </a:r>
            <a:endParaRPr lang="en-US" dirty="0"/>
          </a:p>
        </p:txBody>
      </p:sp>
      <p:sp>
        <p:nvSpPr>
          <p:cNvPr id="3" name="Content Placeholder 2"/>
          <p:cNvSpPr>
            <a:spLocks noGrp="1"/>
          </p:cNvSpPr>
          <p:nvPr>
            <p:ph sz="quarter" idx="10"/>
          </p:nvPr>
        </p:nvSpPr>
        <p:spPr/>
        <p:txBody>
          <a:bodyPr>
            <a:normAutofit fontScale="92500" lnSpcReduction="20000"/>
          </a:bodyPr>
          <a:lstStyle/>
          <a:p>
            <a:r>
              <a:rPr lang="en-US" dirty="0"/>
              <a:t>#</a:t>
            </a:r>
          </a:p>
          <a:p>
            <a:r>
              <a:rPr lang="en-US" dirty="0"/>
              <a:t># Cookbook Name:: </a:t>
            </a:r>
            <a:r>
              <a:rPr lang="en-US" dirty="0" err="1"/>
              <a:t>httpd</a:t>
            </a:r>
            <a:endParaRPr lang="en-US" dirty="0"/>
          </a:p>
          <a:p>
            <a:r>
              <a:rPr lang="en-US" dirty="0"/>
              <a:t># Recipe:: default</a:t>
            </a:r>
          </a:p>
          <a:p>
            <a:r>
              <a:rPr lang="en-US" dirty="0"/>
              <a:t>#</a:t>
            </a:r>
          </a:p>
          <a:p>
            <a:r>
              <a:rPr lang="en-US" dirty="0"/>
              <a:t># Copyright (c) 2015 The Authors, All Rights Reserved.</a:t>
            </a:r>
          </a:p>
          <a:p>
            <a:r>
              <a:rPr lang="en-US" dirty="0" smtClean="0"/>
              <a:t>package '</a:t>
            </a:r>
            <a:r>
              <a:rPr lang="en-US" dirty="0" err="1" smtClean="0"/>
              <a:t>httpd</a:t>
            </a:r>
            <a:r>
              <a:rPr lang="en-US" dirty="0" smtClean="0"/>
              <a:t>'</a:t>
            </a:r>
            <a:endParaRPr lang="en-US" dirty="0"/>
          </a:p>
          <a:p>
            <a:endParaRPr lang="en-US" dirty="0" smtClean="0"/>
          </a:p>
          <a:p>
            <a:r>
              <a:rPr lang="en-US" dirty="0" smtClean="0"/>
              <a:t>file </a:t>
            </a:r>
            <a:r>
              <a:rPr lang="en-US" dirty="0"/>
              <a:t>'/</a:t>
            </a:r>
            <a:r>
              <a:rPr lang="en-US" dirty="0" err="1"/>
              <a:t>var</a:t>
            </a:r>
            <a:r>
              <a:rPr lang="en-US" dirty="0"/>
              <a:t>/www/html/</a:t>
            </a:r>
            <a:r>
              <a:rPr lang="en-US" dirty="0" err="1"/>
              <a:t>index.html</a:t>
            </a:r>
            <a:r>
              <a:rPr lang="en-US" dirty="0"/>
              <a:t>' do</a:t>
            </a:r>
          </a:p>
          <a:p>
            <a:r>
              <a:rPr lang="en-US" dirty="0"/>
              <a:t>  content '&lt;h1&gt;Welcome Home!&lt;/h1&gt;'</a:t>
            </a:r>
          </a:p>
          <a:p>
            <a:r>
              <a:rPr lang="en-US" dirty="0"/>
              <a:t>end</a:t>
            </a:r>
          </a:p>
          <a:p>
            <a:endParaRPr lang="en-US" dirty="0"/>
          </a:p>
          <a:p>
            <a:r>
              <a:rPr lang="en-US" dirty="0"/>
              <a:t>service '</a:t>
            </a:r>
            <a:r>
              <a:rPr lang="en-US" dirty="0" err="1"/>
              <a:t>httpd</a:t>
            </a:r>
            <a:r>
              <a:rPr lang="en-US" dirty="0"/>
              <a:t>' do</a:t>
            </a:r>
          </a:p>
          <a:p>
            <a:r>
              <a:rPr lang="en-US" dirty="0"/>
              <a:t>  action [:enable, :start]</a:t>
            </a:r>
          </a:p>
          <a:p>
            <a:r>
              <a:rPr lang="en-US" dirty="0"/>
              <a:t>end</a:t>
            </a:r>
          </a:p>
          <a:p>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5" name="Text Placeholder 4"/>
          <p:cNvSpPr>
            <a:spLocks noGrp="1"/>
          </p:cNvSpPr>
          <p:nvPr>
            <p:ph type="body" sz="quarter" idx="12"/>
          </p:nvPr>
        </p:nvSpPr>
        <p:spPr>
          <a:xfrm>
            <a:off x="1124446" y="4126941"/>
            <a:ext cx="14404273" cy="594960"/>
          </a:xfrm>
        </p:spPr>
        <p:txBody>
          <a:bodyPr/>
          <a:lstStyle/>
          <a:p>
            <a:endParaRPr lang="en-US" dirty="0"/>
          </a:p>
        </p:txBody>
      </p:sp>
    </p:spTree>
    <p:extLst>
      <p:ext uri="{BB962C8B-B14F-4D97-AF65-F5344CB8AC3E}">
        <p14:creationId xmlns:p14="http://schemas.microsoft.com/office/powerpoint/2010/main" val="381652242"/>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870" dirty="0" smtClean="0"/>
              <a:t>Include the Install Recipe</a:t>
            </a:r>
            <a:endParaRPr lang="en-US" sz="5870" dirty="0"/>
          </a:p>
        </p:txBody>
      </p:sp>
      <p:sp>
        <p:nvSpPr>
          <p:cNvPr id="3" name="Content Placeholder 2"/>
          <p:cNvSpPr>
            <a:spLocks noGrp="1"/>
          </p:cNvSpPr>
          <p:nvPr>
            <p:ph sz="quarter" idx="10"/>
          </p:nvPr>
        </p:nvSpPr>
        <p:spPr/>
        <p:txBody>
          <a:bodyPr>
            <a:normAutofit fontScale="92500" lnSpcReduction="20000"/>
          </a:bodyPr>
          <a:lstStyle/>
          <a:p>
            <a:r>
              <a:rPr lang="en-US" dirty="0"/>
              <a:t>#</a:t>
            </a:r>
          </a:p>
          <a:p>
            <a:r>
              <a:rPr lang="en-US" dirty="0"/>
              <a:t># Cookbook Name:: </a:t>
            </a:r>
            <a:r>
              <a:rPr lang="en-US" dirty="0" err="1"/>
              <a:t>httpd</a:t>
            </a:r>
            <a:endParaRPr lang="en-US" dirty="0"/>
          </a:p>
          <a:p>
            <a:r>
              <a:rPr lang="en-US" dirty="0"/>
              <a:t># Recipe:: default</a:t>
            </a:r>
          </a:p>
          <a:p>
            <a:r>
              <a:rPr lang="en-US" dirty="0"/>
              <a:t>#</a:t>
            </a:r>
          </a:p>
          <a:p>
            <a:r>
              <a:rPr lang="en-US" dirty="0"/>
              <a:t># Copyright (c) 2015 The Authors, All Rights Reserved.</a:t>
            </a:r>
          </a:p>
          <a:p>
            <a:r>
              <a:rPr lang="en-US" dirty="0" err="1" smtClean="0"/>
              <a:t>include_recipe</a:t>
            </a:r>
            <a:r>
              <a:rPr lang="en-US" dirty="0" smtClean="0"/>
              <a:t> '</a:t>
            </a:r>
            <a:r>
              <a:rPr lang="en-US" dirty="0" err="1" smtClean="0"/>
              <a:t>httpd</a:t>
            </a:r>
            <a:r>
              <a:rPr lang="en-US" dirty="0" smtClean="0"/>
              <a:t>::install'</a:t>
            </a:r>
          </a:p>
          <a:p>
            <a:endParaRPr lang="en-US" dirty="0" smtClean="0"/>
          </a:p>
          <a:p>
            <a:r>
              <a:rPr lang="en-US" dirty="0"/>
              <a:t>file '/</a:t>
            </a:r>
            <a:r>
              <a:rPr lang="en-US" dirty="0" err="1"/>
              <a:t>var</a:t>
            </a:r>
            <a:r>
              <a:rPr lang="en-US" dirty="0"/>
              <a:t>/www/html/</a:t>
            </a:r>
            <a:r>
              <a:rPr lang="en-US" dirty="0" err="1"/>
              <a:t>index.html</a:t>
            </a:r>
            <a:r>
              <a:rPr lang="en-US" dirty="0"/>
              <a:t>' do</a:t>
            </a:r>
          </a:p>
          <a:p>
            <a:r>
              <a:rPr lang="en-US" dirty="0"/>
              <a:t>  content '&lt;h1&gt;Welcome Home!&lt;/h1&gt;'</a:t>
            </a:r>
          </a:p>
          <a:p>
            <a:r>
              <a:rPr lang="en-US" dirty="0"/>
              <a:t>end</a:t>
            </a:r>
          </a:p>
          <a:p>
            <a:endParaRPr lang="en-US" dirty="0"/>
          </a:p>
          <a:p>
            <a:r>
              <a:rPr lang="en-US" dirty="0"/>
              <a:t>service '</a:t>
            </a:r>
            <a:r>
              <a:rPr lang="en-US" dirty="0" err="1"/>
              <a:t>httpd</a:t>
            </a:r>
            <a:r>
              <a:rPr lang="en-US" dirty="0"/>
              <a:t>' do</a:t>
            </a:r>
          </a:p>
          <a:p>
            <a:r>
              <a:rPr lang="en-US" dirty="0"/>
              <a:t>  action [:enable, :start]</a:t>
            </a:r>
          </a:p>
          <a:p>
            <a:r>
              <a:rPr lang="en-US" dirty="0"/>
              <a:t>end</a:t>
            </a:r>
          </a:p>
          <a:p>
            <a:endParaRPr lang="en-US" dirty="0" smtClean="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6" name="Text Placeholder 5"/>
          <p:cNvSpPr>
            <a:spLocks noGrp="1"/>
          </p:cNvSpPr>
          <p:nvPr>
            <p:ph type="body" sz="quarter" idx="13"/>
          </p:nvPr>
        </p:nvSpPr>
        <p:spPr>
          <a:xfrm>
            <a:off x="1135042" y="4119456"/>
            <a:ext cx="14404273" cy="587456"/>
          </a:xfrm>
        </p:spPr>
        <p:txBody>
          <a:bodyPr/>
          <a:lstStyle/>
          <a:p>
            <a:endParaRPr lang="en-US" dirty="0"/>
          </a:p>
        </p:txBody>
      </p:sp>
    </p:spTree>
    <p:extLst>
      <p:ext uri="{BB962C8B-B14F-4D97-AF65-F5344CB8AC3E}">
        <p14:creationId xmlns:p14="http://schemas.microsoft.com/office/powerpoint/2010/main" val="1336809990"/>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Refactor to Modular Recipes</a:t>
            </a:r>
            <a:endParaRPr lang="en-US" dirty="0"/>
          </a:p>
        </p:txBody>
      </p:sp>
      <p:sp>
        <p:nvSpPr>
          <p:cNvPr id="3" name="Content Placeholder 2"/>
          <p:cNvSpPr>
            <a:spLocks noGrp="1"/>
          </p:cNvSpPr>
          <p:nvPr>
            <p:ph sz="quarter" idx="11"/>
          </p:nvPr>
        </p:nvSpPr>
        <p:spPr/>
        <p:txBody>
          <a:bodyPr/>
          <a:lstStyle/>
          <a:p>
            <a:r>
              <a:rPr lang="en-US" dirty="0" smtClean="0"/>
              <a:t>This is why we </a:t>
            </a:r>
            <a:r>
              <a:rPr lang="en-US" u="sng" dirty="0" smtClean="0"/>
              <a:t>can</a:t>
            </a:r>
            <a:r>
              <a:rPr lang="en-US" dirty="0" smtClean="0"/>
              <a:t> have nice things!</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Refactor the installation into a separate recipe</a:t>
            </a:r>
          </a:p>
          <a:p>
            <a:pPr marL="342900" indent="-342900">
              <a:buFont typeface="Wingdings" charset="2"/>
              <a:buChar char="q"/>
            </a:pPr>
            <a:r>
              <a:rPr lang="en-US" dirty="0"/>
              <a:t>Converge the </a:t>
            </a:r>
            <a:r>
              <a:rPr lang="en-US" dirty="0" smtClean="0"/>
              <a:t>cookbook and </a:t>
            </a:r>
            <a:r>
              <a:rPr lang="en-US" dirty="0"/>
              <a:t>execute the tests</a:t>
            </a:r>
            <a:endParaRPr lang="en-US" dirty="0"/>
          </a:p>
        </p:txBody>
      </p:sp>
    </p:spTree>
    <p:extLst>
      <p:ext uri="{BB962C8B-B14F-4D97-AF65-F5344CB8AC3E}">
        <p14:creationId xmlns:p14="http://schemas.microsoft.com/office/powerpoint/2010/main" val="603315270"/>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(v1.4.2)</a:t>
            </a:r>
          </a:p>
          <a:p>
            <a:r>
              <a:rPr lang="en-US" dirty="0"/>
              <a:t>-----&gt; Converging &lt;default-centos-67&gt;...</a:t>
            </a:r>
          </a:p>
          <a:p>
            <a:r>
              <a:rPr lang="en-US" dirty="0"/>
              <a:t>$$$$$$ Running legacy converge for '</a:t>
            </a:r>
            <a:r>
              <a:rPr lang="en-US" dirty="0" err="1"/>
              <a:t>Docker</a:t>
            </a:r>
            <a:r>
              <a:rPr lang="en-US" dirty="0"/>
              <a:t>' Driver</a:t>
            </a:r>
          </a:p>
          <a:p>
            <a:r>
              <a:rPr lang="en-US" dirty="0" smtClean="0"/>
              <a:t>       ...</a:t>
            </a:r>
          </a:p>
          <a:p>
            <a:r>
              <a:rPr lang="en-US" dirty="0" smtClean="0"/>
              <a:t>-</a:t>
            </a:r>
            <a:r>
              <a:rPr lang="en-US" dirty="0"/>
              <a:t>----&gt; Installing Chef Omnibus (install only if missing</a:t>
            </a:r>
            <a:r>
              <a:rPr lang="en-US" dirty="0" smtClean="0"/>
              <a:t>)</a:t>
            </a:r>
          </a:p>
          <a:p>
            <a:r>
              <a:rPr lang="en-US" dirty="0" smtClean="0"/>
              <a:t>       Downloading </a:t>
            </a:r>
            <a:r>
              <a:rPr lang="en-US" dirty="0"/>
              <a:t>https://</a:t>
            </a:r>
            <a:r>
              <a:rPr lang="en-US" dirty="0" err="1"/>
              <a:t>www.chef.io</a:t>
            </a:r>
            <a:r>
              <a:rPr lang="en-US" dirty="0"/>
              <a:t>/chef/</a:t>
            </a:r>
            <a:r>
              <a:rPr lang="en-US" dirty="0" err="1"/>
              <a:t>install.sh</a:t>
            </a:r>
            <a:r>
              <a:rPr lang="en-US" dirty="0"/>
              <a:t> to </a:t>
            </a:r>
            <a:r>
              <a:rPr lang="en-US" dirty="0" smtClean="0"/>
              <a:t>file...</a:t>
            </a:r>
            <a:endParaRPr lang="en-US" dirty="0"/>
          </a:p>
          <a:p>
            <a:r>
              <a:rPr lang="en-US" dirty="0" smtClean="0"/>
              <a:t>       </a:t>
            </a:r>
            <a:r>
              <a:rPr lang="en-US" dirty="0"/>
              <a:t>resolving cookbooks for run list: ["</a:t>
            </a:r>
            <a:r>
              <a:rPr lang="en-US" dirty="0" err="1"/>
              <a:t>httpd</a:t>
            </a:r>
            <a:r>
              <a:rPr lang="en-US" dirty="0"/>
              <a:t>::default"</a:t>
            </a:r>
            <a:r>
              <a:rPr lang="en-US" dirty="0" smtClean="0"/>
              <a:t>] </a:t>
            </a:r>
          </a:p>
          <a:p>
            <a:r>
              <a:rPr lang="en-US" dirty="0" smtClean="0"/>
              <a:t>       ...     </a:t>
            </a:r>
          </a:p>
          <a:p>
            <a:r>
              <a:rPr lang="en-US" dirty="0" smtClean="0"/>
              <a:t>       Finished </a:t>
            </a:r>
            <a:r>
              <a:rPr lang="en-US" dirty="0"/>
              <a:t>converging &lt;default-centos-67&gt; (0m27.64s).</a:t>
            </a:r>
          </a:p>
          <a:p>
            <a:r>
              <a:rPr lang="en-US" dirty="0"/>
              <a:t>-----&gt; Kitchen is finished. (0m28.58s)</a:t>
            </a:r>
          </a:p>
        </p:txBody>
      </p:sp>
      <p:sp>
        <p:nvSpPr>
          <p:cNvPr id="3" name="Text Placeholder 2"/>
          <p:cNvSpPr>
            <a:spLocks noGrp="1"/>
          </p:cNvSpPr>
          <p:nvPr>
            <p:ph type="body" sz="quarter" idx="11"/>
          </p:nvPr>
        </p:nvSpPr>
        <p:spPr/>
        <p:txBody>
          <a:bodyPr/>
          <a:lstStyle/>
          <a:p>
            <a:r>
              <a:rPr lang="en-US" dirty="0" smtClean="0"/>
              <a:t>&gt; kitchen converge</a:t>
            </a:r>
            <a:endParaRPr lang="en-US" dirty="0"/>
          </a:p>
        </p:txBody>
      </p:sp>
      <p:sp>
        <p:nvSpPr>
          <p:cNvPr id="7" name="Title 6"/>
          <p:cNvSpPr>
            <a:spLocks noGrp="1"/>
          </p:cNvSpPr>
          <p:nvPr>
            <p:ph type="title"/>
          </p:nvPr>
        </p:nvSpPr>
        <p:spPr/>
        <p:txBody>
          <a:bodyPr/>
          <a:lstStyle/>
          <a:p>
            <a:r>
              <a:rPr lang="en-US" dirty="0" smtClean="0"/>
              <a:t>Re-Converge the Test Instance</a:t>
            </a:r>
            <a:endParaRPr lang="en-US" dirty="0"/>
          </a:p>
        </p:txBody>
      </p:sp>
    </p:spTree>
    <p:extLst>
      <p:ext uri="{BB962C8B-B14F-4D97-AF65-F5344CB8AC3E}">
        <p14:creationId xmlns:p14="http://schemas.microsoft.com/office/powerpoint/2010/main" val="540080416"/>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 </a:t>
            </a:r>
            <a:r>
              <a:rPr lang="en-US" dirty="0" smtClean="0"/>
              <a:t>      </a:t>
            </a:r>
            <a:r>
              <a:rPr lang="en-US" dirty="0" err="1" smtClean="0"/>
              <a:t>httpd</a:t>
            </a:r>
            <a:r>
              <a:rPr lang="en-US" dirty="0"/>
              <a:t>::default</a:t>
            </a:r>
          </a:p>
          <a:p>
            <a:r>
              <a:rPr lang="en-US" dirty="0" smtClean="0"/>
              <a:t>         Command </a:t>
            </a:r>
            <a:r>
              <a:rPr lang="en-US" dirty="0"/>
              <a:t>"curl http://</a:t>
            </a:r>
            <a:r>
              <a:rPr lang="en-US" dirty="0" err="1"/>
              <a:t>localhost</a:t>
            </a:r>
            <a:r>
              <a:rPr lang="en-US" dirty="0"/>
              <a:t>"</a:t>
            </a:r>
          </a:p>
          <a:p>
            <a:r>
              <a:rPr lang="en-US" dirty="0"/>
              <a:t>           </a:t>
            </a:r>
            <a:r>
              <a:rPr lang="en-US" dirty="0" err="1"/>
              <a:t>stdout</a:t>
            </a:r>
            <a:endParaRPr lang="en-US" dirty="0"/>
          </a:p>
          <a:p>
            <a:r>
              <a:rPr lang="en-US" dirty="0"/>
              <a:t>             should match </a:t>
            </a:r>
            <a:r>
              <a:rPr lang="en-US" dirty="0" smtClean="0"/>
              <a:t>/Welcome Home/</a:t>
            </a:r>
            <a:endParaRPr lang="en-US" dirty="0"/>
          </a:p>
          <a:p>
            <a:endParaRPr lang="en-US" dirty="0"/>
          </a:p>
        </p:txBody>
      </p:sp>
      <p:sp>
        <p:nvSpPr>
          <p:cNvPr id="3" name="Text Placeholder 2"/>
          <p:cNvSpPr>
            <a:spLocks noGrp="1"/>
          </p:cNvSpPr>
          <p:nvPr>
            <p:ph type="body" sz="quarter" idx="11"/>
          </p:nvPr>
        </p:nvSpPr>
        <p:spPr/>
        <p:txBody>
          <a:bodyPr/>
          <a:lstStyle/>
          <a:p>
            <a:r>
              <a:rPr lang="en-US" dirty="0" smtClean="0"/>
              <a:t>&gt; kitchen verify</a:t>
            </a:r>
            <a:endParaRPr lang="en-US" dirty="0"/>
          </a:p>
        </p:txBody>
      </p:sp>
      <p:sp>
        <p:nvSpPr>
          <p:cNvPr id="6" name="Title 5"/>
          <p:cNvSpPr>
            <a:spLocks noGrp="1"/>
          </p:cNvSpPr>
          <p:nvPr>
            <p:ph type="title"/>
          </p:nvPr>
        </p:nvSpPr>
        <p:spPr/>
        <p:txBody>
          <a:bodyPr/>
          <a:lstStyle/>
          <a:p>
            <a:r>
              <a:rPr lang="en-US" dirty="0" smtClean="0"/>
              <a:t>Re-Verify the Test Instance</a:t>
            </a:r>
            <a:endParaRPr lang="en-US" dirty="0"/>
          </a:p>
        </p:txBody>
      </p:sp>
    </p:spTree>
    <p:extLst>
      <p:ext uri="{BB962C8B-B14F-4D97-AF65-F5344CB8AC3E}">
        <p14:creationId xmlns:p14="http://schemas.microsoft.com/office/powerpoint/2010/main" val="102373490"/>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Refactor to Modular Recipes</a:t>
            </a:r>
            <a:endParaRPr lang="en-US" dirty="0"/>
          </a:p>
        </p:txBody>
      </p:sp>
      <p:sp>
        <p:nvSpPr>
          <p:cNvPr id="3" name="Content Placeholder 2"/>
          <p:cNvSpPr>
            <a:spLocks noGrp="1"/>
          </p:cNvSpPr>
          <p:nvPr>
            <p:ph sz="quarter" idx="11"/>
          </p:nvPr>
        </p:nvSpPr>
        <p:spPr/>
        <p:txBody>
          <a:bodyPr/>
          <a:lstStyle/>
          <a:p>
            <a:r>
              <a:rPr lang="en-US" dirty="0" smtClean="0"/>
              <a:t>This is why we </a:t>
            </a:r>
            <a:r>
              <a:rPr lang="en-US" u="sng" dirty="0" smtClean="0"/>
              <a:t>can</a:t>
            </a:r>
            <a:r>
              <a:rPr lang="en-US" dirty="0" smtClean="0"/>
              <a:t> have nice things!</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Refactor the installation into a separate recipe</a:t>
            </a:r>
          </a:p>
          <a:p>
            <a:pPr marL="342900" indent="-342900">
              <a:buFont typeface="Wingdings" charset="2"/>
              <a:buChar char="ü"/>
            </a:pPr>
            <a:r>
              <a:rPr lang="en-US" dirty="0"/>
              <a:t>Converge the cookbook and execute the tests</a:t>
            </a:r>
            <a:endParaRPr lang="en-US" dirty="0"/>
          </a:p>
        </p:txBody>
      </p:sp>
    </p:spTree>
    <p:extLst>
      <p:ext uri="{BB962C8B-B14F-4D97-AF65-F5344CB8AC3E}">
        <p14:creationId xmlns:p14="http://schemas.microsoft.com/office/powerpoint/2010/main" val="277265239"/>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The Configuration</a:t>
            </a:r>
            <a:endParaRPr lang="en-US" dirty="0"/>
          </a:p>
        </p:txBody>
      </p:sp>
      <p:sp>
        <p:nvSpPr>
          <p:cNvPr id="3" name="Subtitle 2"/>
          <p:cNvSpPr>
            <a:spLocks noGrp="1"/>
          </p:cNvSpPr>
          <p:nvPr>
            <p:ph type="subTitle" idx="1"/>
          </p:nvPr>
        </p:nvSpPr>
        <p:spPr/>
        <p:txBody>
          <a:bodyPr/>
          <a:lstStyle/>
          <a:p>
            <a:r>
              <a:rPr lang="en-US" dirty="0" smtClean="0"/>
              <a:t>Create a configuration recipe that defines the policy:</a:t>
            </a:r>
          </a:p>
          <a:p>
            <a:pPr lvl="1" algn="l"/>
            <a:endParaRPr lang="en-US" b="1" dirty="0" smtClean="0">
              <a:solidFill>
                <a:schemeClr val="tx1"/>
              </a:solidFill>
              <a:latin typeface="Courier New" charset="0"/>
              <a:ea typeface="Courier New" charset="0"/>
              <a:cs typeface="Courier New" charset="0"/>
            </a:endParaRPr>
          </a:p>
          <a:p>
            <a:pPr lvl="1" algn="l"/>
            <a:r>
              <a:rPr lang="en-US" b="1" dirty="0" smtClean="0">
                <a:solidFill>
                  <a:schemeClr val="tx1"/>
                </a:solidFill>
                <a:latin typeface="Courier New" charset="0"/>
                <a:ea typeface="Courier New" charset="0"/>
                <a:cs typeface="Courier New" charset="0"/>
              </a:rPr>
              <a:t>The file named '/</a:t>
            </a:r>
            <a:r>
              <a:rPr lang="en-US" b="1" dirty="0" err="1" smtClean="0">
                <a:solidFill>
                  <a:schemeClr val="tx1"/>
                </a:solidFill>
                <a:latin typeface="Courier New" charset="0"/>
                <a:ea typeface="Courier New" charset="0"/>
                <a:cs typeface="Courier New" charset="0"/>
              </a:rPr>
              <a:t>var</a:t>
            </a:r>
            <a:r>
              <a:rPr lang="en-US" b="1" dirty="0" smtClean="0">
                <a:solidFill>
                  <a:schemeClr val="tx1"/>
                </a:solidFill>
                <a:latin typeface="Courier New" charset="0"/>
                <a:ea typeface="Courier New" charset="0"/>
                <a:cs typeface="Courier New" charset="0"/>
              </a:rPr>
              <a:t>/www/html/</a:t>
            </a:r>
            <a:r>
              <a:rPr lang="en-US" b="1" dirty="0" err="1" smtClean="0">
                <a:solidFill>
                  <a:schemeClr val="tx1"/>
                </a:solidFill>
                <a:latin typeface="Courier New" charset="0"/>
                <a:ea typeface="Courier New" charset="0"/>
                <a:cs typeface="Courier New" charset="0"/>
              </a:rPr>
              <a:t>index.html</a:t>
            </a:r>
            <a:r>
              <a:rPr lang="en-US" b="1" dirty="0" smtClean="0">
                <a:solidFill>
                  <a:schemeClr val="tx1"/>
                </a:solidFill>
                <a:latin typeface="Courier New" charset="0"/>
                <a:ea typeface="Courier New" charset="0"/>
                <a:cs typeface="Courier New" charset="0"/>
              </a:rPr>
              <a:t>' contains the content '&lt;h1&gt;Welcome Home!&lt;/h1&gt;'.</a:t>
            </a:r>
          </a:p>
          <a:p>
            <a:endParaRPr lang="en-US" dirty="0" smtClean="0"/>
          </a:p>
          <a:p>
            <a:r>
              <a:rPr lang="en-US" dirty="0" smtClean="0"/>
              <a:t>Remove </a:t>
            </a:r>
            <a:r>
              <a:rPr lang="en-US" dirty="0"/>
              <a:t>the </a:t>
            </a:r>
            <a:r>
              <a:rPr lang="en-US" dirty="0" smtClean="0"/>
              <a:t>file resource </a:t>
            </a:r>
            <a:r>
              <a:rPr lang="en-US" dirty="0"/>
              <a:t>from the default recipe</a:t>
            </a:r>
          </a:p>
          <a:p>
            <a:r>
              <a:rPr lang="en-US" dirty="0"/>
              <a:t>Converge and </a:t>
            </a:r>
            <a:r>
              <a:rPr lang="en-US" dirty="0" smtClean="0"/>
              <a:t>verify </a:t>
            </a:r>
            <a:r>
              <a:rPr lang="en-US" dirty="0"/>
              <a:t>the test instance to ensure there are no </a:t>
            </a:r>
            <a:r>
              <a:rPr lang="en-US" dirty="0" smtClean="0"/>
              <a:t>failures</a:t>
            </a:r>
            <a:endParaRPr lang="en-US" dirty="0"/>
          </a:p>
        </p:txBody>
      </p:sp>
    </p:spTree>
    <p:extLst>
      <p:ext uri="{BB962C8B-B14F-4D97-AF65-F5344CB8AC3E}">
        <p14:creationId xmlns:p14="http://schemas.microsoft.com/office/powerpoint/2010/main" val="362489098"/>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Recipe: </a:t>
            </a:r>
            <a:r>
              <a:rPr lang="en-US" dirty="0" err="1"/>
              <a:t>code_generator</a:t>
            </a:r>
            <a:r>
              <a:rPr lang="en-US" dirty="0"/>
              <a:t>::recipe</a:t>
            </a:r>
          </a:p>
          <a:p>
            <a:r>
              <a:rPr lang="en-US" dirty="0"/>
              <a:t>  * directory[/home/chef/</a:t>
            </a:r>
            <a:r>
              <a:rPr lang="en-US" dirty="0" err="1"/>
              <a:t>httpd</a:t>
            </a:r>
            <a:r>
              <a:rPr lang="en-US" dirty="0"/>
              <a:t>/spec/unit/recipes] action create (up to date)</a:t>
            </a:r>
          </a:p>
          <a:p>
            <a:r>
              <a:rPr lang="en-US" dirty="0"/>
              <a:t>  * </a:t>
            </a:r>
            <a:r>
              <a:rPr lang="en-US" dirty="0" err="1"/>
              <a:t>cookbook_file</a:t>
            </a:r>
            <a:r>
              <a:rPr lang="en-US" dirty="0"/>
              <a:t>[/home/chef/</a:t>
            </a:r>
            <a:r>
              <a:rPr lang="en-US" dirty="0" err="1"/>
              <a:t>httpd</a:t>
            </a:r>
            <a:r>
              <a:rPr lang="en-US" dirty="0"/>
              <a:t>/spec/</a:t>
            </a:r>
            <a:r>
              <a:rPr lang="en-US" dirty="0" err="1"/>
              <a:t>spec_helper.rb</a:t>
            </a:r>
            <a:r>
              <a:rPr lang="en-US" dirty="0"/>
              <a:t>] action </a:t>
            </a:r>
            <a:r>
              <a:rPr lang="en-US" dirty="0" err="1"/>
              <a:t>create_if_missing</a:t>
            </a:r>
            <a:r>
              <a:rPr lang="en-US" dirty="0"/>
              <a:t> (up to date)</a:t>
            </a:r>
          </a:p>
          <a:p>
            <a:r>
              <a:rPr lang="en-US" dirty="0"/>
              <a:t>  * template[/</a:t>
            </a:r>
            <a:r>
              <a:rPr lang="en-US" dirty="0" smtClean="0"/>
              <a:t>home/chef/</a:t>
            </a:r>
            <a:r>
              <a:rPr lang="en-US" dirty="0" err="1" smtClean="0"/>
              <a:t>httpd</a:t>
            </a:r>
            <a:r>
              <a:rPr lang="en-US" dirty="0" smtClean="0"/>
              <a:t>/spec/unit/recipes/</a:t>
            </a:r>
            <a:r>
              <a:rPr lang="en-US" dirty="0" err="1" smtClean="0"/>
              <a:t>configuration_spec.rb</a:t>
            </a:r>
            <a:r>
              <a:rPr lang="en-US" dirty="0"/>
              <a:t>] action </a:t>
            </a:r>
            <a:r>
              <a:rPr lang="en-US" dirty="0" err="1"/>
              <a:t>create_if_missing</a:t>
            </a:r>
            <a:endParaRPr lang="en-US" dirty="0"/>
          </a:p>
          <a:p>
            <a:r>
              <a:rPr lang="en-US" dirty="0"/>
              <a:t>    - create new file /</a:t>
            </a:r>
            <a:r>
              <a:rPr lang="en-US" dirty="0" smtClean="0"/>
              <a:t>home/chef/</a:t>
            </a:r>
            <a:r>
              <a:rPr lang="en-US" dirty="0" err="1" smtClean="0"/>
              <a:t>httpd</a:t>
            </a:r>
            <a:r>
              <a:rPr lang="en-US" dirty="0" smtClean="0"/>
              <a:t>/spec/unit/recipes/</a:t>
            </a:r>
            <a:r>
              <a:rPr lang="en-US" dirty="0" err="1" smtClean="0"/>
              <a:t>configuration_spec.rb</a:t>
            </a:r>
            <a:endParaRPr lang="en-US" dirty="0"/>
          </a:p>
          <a:p>
            <a:r>
              <a:rPr lang="en-US" dirty="0"/>
              <a:t>    - update content in file /</a:t>
            </a:r>
            <a:r>
              <a:rPr lang="en-US" dirty="0" smtClean="0"/>
              <a:t>home/chef/</a:t>
            </a:r>
            <a:r>
              <a:rPr lang="en-US" dirty="0" err="1" smtClean="0"/>
              <a:t>httpd</a:t>
            </a:r>
            <a:r>
              <a:rPr lang="en-US" dirty="0" smtClean="0"/>
              <a:t>/spec/unit/recipes/</a:t>
            </a:r>
            <a:r>
              <a:rPr lang="en-US" dirty="0" err="1" smtClean="0"/>
              <a:t>configuration_spec.rb</a:t>
            </a:r>
            <a:r>
              <a:rPr lang="en-US" dirty="0" smtClean="0"/>
              <a:t> </a:t>
            </a:r>
            <a:r>
              <a:rPr lang="en-US" dirty="0"/>
              <a:t>from </a:t>
            </a:r>
            <a:r>
              <a:rPr lang="en-US" dirty="0" smtClean="0"/>
              <a:t>none</a:t>
            </a:r>
            <a:endParaRPr lang="en-US" dirty="0"/>
          </a:p>
        </p:txBody>
      </p:sp>
      <p:sp>
        <p:nvSpPr>
          <p:cNvPr id="3" name="Text Placeholder 2"/>
          <p:cNvSpPr>
            <a:spLocks noGrp="1"/>
          </p:cNvSpPr>
          <p:nvPr>
            <p:ph type="body" sz="quarter" idx="11"/>
          </p:nvPr>
        </p:nvSpPr>
        <p:spPr/>
        <p:txBody>
          <a:bodyPr/>
          <a:lstStyle/>
          <a:p>
            <a:r>
              <a:rPr lang="en-US" dirty="0" smtClean="0"/>
              <a:t>&gt; chef generate recipe configuration</a:t>
            </a:r>
            <a:endParaRPr lang="en-US" dirty="0"/>
          </a:p>
        </p:txBody>
      </p:sp>
      <p:sp>
        <p:nvSpPr>
          <p:cNvPr id="5" name="Title 4"/>
          <p:cNvSpPr>
            <a:spLocks noGrp="1"/>
          </p:cNvSpPr>
          <p:nvPr>
            <p:ph type="title"/>
          </p:nvPr>
        </p:nvSpPr>
        <p:spPr/>
        <p:txBody>
          <a:bodyPr/>
          <a:lstStyle/>
          <a:p>
            <a:r>
              <a:rPr lang="en-US" dirty="0" smtClean="0"/>
              <a:t>Generate a Service Recipe</a:t>
            </a:r>
            <a:endParaRPr lang="en-US" dirty="0"/>
          </a:p>
        </p:txBody>
      </p:sp>
    </p:spTree>
    <p:extLst>
      <p:ext uri="{BB962C8B-B14F-4D97-AF65-F5344CB8AC3E}">
        <p14:creationId xmlns:p14="http://schemas.microsoft.com/office/powerpoint/2010/main" val="1518164268"/>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the Configuration Recipe</a:t>
            </a:r>
            <a:endParaRPr lang="en-US" dirty="0"/>
          </a:p>
        </p:txBody>
      </p:sp>
      <p:sp>
        <p:nvSpPr>
          <p:cNvPr id="3" name="Content Placeholder 2"/>
          <p:cNvSpPr>
            <a:spLocks noGrp="1"/>
          </p:cNvSpPr>
          <p:nvPr>
            <p:ph sz="quarter" idx="10"/>
          </p:nvPr>
        </p:nvSpPr>
        <p:spPr/>
        <p:txBody>
          <a:bodyPr/>
          <a:lstStyle/>
          <a:p>
            <a:r>
              <a:rPr lang="en-US" dirty="0"/>
              <a:t>#</a:t>
            </a:r>
          </a:p>
          <a:p>
            <a:r>
              <a:rPr lang="en-US" dirty="0"/>
              <a:t># Cookbook Name:: </a:t>
            </a:r>
            <a:r>
              <a:rPr lang="en-US" dirty="0" err="1"/>
              <a:t>httpd</a:t>
            </a:r>
            <a:endParaRPr lang="en-US" dirty="0"/>
          </a:p>
          <a:p>
            <a:r>
              <a:rPr lang="en-US" dirty="0"/>
              <a:t># Recipe:: </a:t>
            </a:r>
            <a:r>
              <a:rPr lang="en-US" dirty="0" smtClean="0"/>
              <a:t>configuration</a:t>
            </a:r>
            <a:endParaRPr lang="en-US" dirty="0"/>
          </a:p>
          <a:p>
            <a:r>
              <a:rPr lang="en-US" dirty="0"/>
              <a:t>#</a:t>
            </a:r>
          </a:p>
          <a:p>
            <a:r>
              <a:rPr lang="en-US" dirty="0"/>
              <a:t># Copyright (c) 2015 The Authors, All Rights Reserved.</a:t>
            </a:r>
          </a:p>
          <a:p>
            <a:r>
              <a:rPr lang="en-US" dirty="0"/>
              <a:t>file '/</a:t>
            </a:r>
            <a:r>
              <a:rPr lang="en-US" dirty="0" err="1"/>
              <a:t>var</a:t>
            </a:r>
            <a:r>
              <a:rPr lang="en-US" dirty="0"/>
              <a:t>/www/html/</a:t>
            </a:r>
            <a:r>
              <a:rPr lang="en-US" dirty="0" err="1"/>
              <a:t>index.html</a:t>
            </a:r>
            <a:r>
              <a:rPr lang="en-US" dirty="0"/>
              <a:t>' do</a:t>
            </a:r>
          </a:p>
          <a:p>
            <a:r>
              <a:rPr lang="en-US" dirty="0"/>
              <a:t>  content '&lt;h1&gt;Welcome Home!&lt;/h1&gt;'</a:t>
            </a:r>
          </a:p>
          <a:p>
            <a:r>
              <a:rPr lang="en-US" dirty="0"/>
              <a:t>end</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configuration.rb</a:t>
            </a:r>
            <a:endParaRPr lang="en-US" dirty="0"/>
          </a:p>
        </p:txBody>
      </p:sp>
      <p:sp>
        <p:nvSpPr>
          <p:cNvPr id="9" name="Text Placeholder 8"/>
          <p:cNvSpPr>
            <a:spLocks noGrp="1"/>
          </p:cNvSpPr>
          <p:nvPr>
            <p:ph type="body" sz="quarter" idx="13"/>
          </p:nvPr>
        </p:nvSpPr>
        <p:spPr>
          <a:xfrm>
            <a:off x="1135042" y="4781862"/>
            <a:ext cx="14404273" cy="1558977"/>
          </a:xfrm>
        </p:spPr>
        <p:txBody>
          <a:bodyPr/>
          <a:lstStyle/>
          <a:p>
            <a:endParaRPr lang="en-US"/>
          </a:p>
        </p:txBody>
      </p:sp>
    </p:spTree>
    <p:extLst>
      <p:ext uri="{BB962C8B-B14F-4D97-AF65-F5344CB8AC3E}">
        <p14:creationId xmlns:p14="http://schemas.microsoft.com/office/powerpoint/2010/main" val="1862140564"/>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smtClean="0"/>
              <a:t>Test Driven Development</a:t>
            </a:r>
            <a:endParaRPr lang="en-US" dirty="0"/>
          </a:p>
        </p:txBody>
      </p:sp>
      <p:sp>
        <p:nvSpPr>
          <p:cNvPr id="5" name="Subtitle 4"/>
          <p:cNvSpPr>
            <a:spLocks noGrp="1"/>
          </p:cNvSpPr>
          <p:nvPr>
            <p:ph type="subTitle" idx="1"/>
          </p:nvPr>
        </p:nvSpPr>
        <p:spPr/>
        <p:txBody>
          <a:bodyPr/>
          <a:lstStyle/>
          <a:p>
            <a:pPr marL="514350" indent="-514350">
              <a:buFont typeface="+mj-lt"/>
              <a:buAutoNum type="arabicPeriod"/>
            </a:pPr>
            <a:r>
              <a:rPr lang="en-US" dirty="0"/>
              <a:t>D</a:t>
            </a:r>
            <a:r>
              <a:rPr lang="en-US" dirty="0" smtClean="0"/>
              <a:t>efine a test set for the unit first</a:t>
            </a:r>
          </a:p>
          <a:p>
            <a:pPr marL="514350" indent="-514350">
              <a:buFont typeface="+mj-lt"/>
              <a:buAutoNum type="arabicPeriod"/>
            </a:pPr>
            <a:r>
              <a:rPr lang="en-US" dirty="0"/>
              <a:t>T</a:t>
            </a:r>
            <a:r>
              <a:rPr lang="en-US" dirty="0" smtClean="0"/>
              <a:t>hen implement the unit</a:t>
            </a:r>
          </a:p>
          <a:p>
            <a:pPr marL="514350" indent="-514350">
              <a:buFont typeface="+mj-lt"/>
              <a:buAutoNum type="arabicPeriod"/>
            </a:pPr>
            <a:r>
              <a:rPr lang="en-US" dirty="0" smtClean="0"/>
              <a:t>Finally </a:t>
            </a:r>
            <a:r>
              <a:rPr lang="en-US" dirty="0" smtClean="0"/>
              <a:t>verify that the implementation of the unit makes the tests succeed</a:t>
            </a:r>
            <a:r>
              <a:rPr lang="en-US" dirty="0" smtClean="0"/>
              <a:t>.</a:t>
            </a:r>
          </a:p>
          <a:p>
            <a:pPr marL="514350" indent="-514350">
              <a:buFont typeface="+mj-lt"/>
              <a:buAutoNum type="arabicPeriod"/>
            </a:pPr>
            <a:r>
              <a:rPr lang="en-US" b="1" dirty="0" smtClean="0"/>
              <a:t>Refactor</a:t>
            </a:r>
            <a:endParaRPr lang="en-US" b="1" dirty="0"/>
          </a:p>
        </p:txBody>
      </p:sp>
    </p:spTree>
    <p:extLst>
      <p:ext uri="{BB962C8B-B14F-4D97-AF65-F5344CB8AC3E}">
        <p14:creationId xmlns:p14="http://schemas.microsoft.com/office/powerpoint/2010/main" val="656378578"/>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Remove the Resource from the Default Recipe</a:t>
            </a:r>
            <a:endParaRPr lang="en-US" dirty="0"/>
          </a:p>
        </p:txBody>
      </p:sp>
      <p:sp>
        <p:nvSpPr>
          <p:cNvPr id="3" name="Content Placeholder 2"/>
          <p:cNvSpPr>
            <a:spLocks noGrp="1"/>
          </p:cNvSpPr>
          <p:nvPr>
            <p:ph sz="quarter" idx="10"/>
          </p:nvPr>
        </p:nvSpPr>
        <p:spPr/>
        <p:txBody>
          <a:bodyPr>
            <a:normAutofit fontScale="85000" lnSpcReduction="20000"/>
          </a:bodyPr>
          <a:lstStyle/>
          <a:p>
            <a:r>
              <a:rPr lang="en-US" dirty="0"/>
              <a:t>#</a:t>
            </a:r>
          </a:p>
          <a:p>
            <a:r>
              <a:rPr lang="en-US" dirty="0"/>
              <a:t># Cookbook Name:: </a:t>
            </a:r>
            <a:r>
              <a:rPr lang="en-US" dirty="0" err="1"/>
              <a:t>httpd</a:t>
            </a:r>
            <a:endParaRPr lang="en-US" dirty="0"/>
          </a:p>
          <a:p>
            <a:r>
              <a:rPr lang="en-US" dirty="0"/>
              <a:t># Recipe:: default</a:t>
            </a:r>
          </a:p>
          <a:p>
            <a:r>
              <a:rPr lang="en-US" dirty="0"/>
              <a:t>#</a:t>
            </a:r>
          </a:p>
          <a:p>
            <a:r>
              <a:rPr lang="en-US" dirty="0"/>
              <a:t># Copyright (c) 2015 The Authors, All Rights Reserved.</a:t>
            </a:r>
          </a:p>
          <a:p>
            <a:r>
              <a:rPr lang="en-US" dirty="0" err="1" smtClean="0"/>
              <a:t>include_recipe</a:t>
            </a:r>
            <a:r>
              <a:rPr lang="en-US" dirty="0" smtClean="0"/>
              <a:t> '</a:t>
            </a:r>
            <a:r>
              <a:rPr lang="en-US" dirty="0" err="1" smtClean="0"/>
              <a:t>httpd</a:t>
            </a:r>
            <a:r>
              <a:rPr lang="en-US" dirty="0" smtClean="0"/>
              <a:t>::install'</a:t>
            </a:r>
          </a:p>
          <a:p>
            <a:endParaRPr lang="en-US" dirty="0" smtClean="0"/>
          </a:p>
          <a:p>
            <a:r>
              <a:rPr lang="en-US" dirty="0"/>
              <a:t>file '/</a:t>
            </a:r>
            <a:r>
              <a:rPr lang="en-US" dirty="0" err="1"/>
              <a:t>var</a:t>
            </a:r>
            <a:r>
              <a:rPr lang="en-US" dirty="0"/>
              <a:t>/www/html/</a:t>
            </a:r>
            <a:r>
              <a:rPr lang="en-US" dirty="0" err="1"/>
              <a:t>index.html</a:t>
            </a:r>
            <a:r>
              <a:rPr lang="en-US" dirty="0"/>
              <a:t>' do</a:t>
            </a:r>
          </a:p>
          <a:p>
            <a:r>
              <a:rPr lang="en-US" dirty="0"/>
              <a:t>  content '&lt;h1&gt;Welcome Home!&lt;/h1&gt;'</a:t>
            </a:r>
          </a:p>
          <a:p>
            <a:r>
              <a:rPr lang="en-US" dirty="0" smtClean="0"/>
              <a:t>end</a:t>
            </a:r>
          </a:p>
          <a:p>
            <a:endParaRPr lang="en-US" dirty="0"/>
          </a:p>
          <a:p>
            <a:r>
              <a:rPr lang="en-US" dirty="0"/>
              <a:t>service '</a:t>
            </a:r>
            <a:r>
              <a:rPr lang="en-US" dirty="0" err="1"/>
              <a:t>httpd</a:t>
            </a:r>
            <a:r>
              <a:rPr lang="en-US" dirty="0"/>
              <a:t>' do</a:t>
            </a:r>
          </a:p>
          <a:p>
            <a:r>
              <a:rPr lang="en-US" dirty="0"/>
              <a:t>  action [:enable, :start]</a:t>
            </a:r>
          </a:p>
          <a:p>
            <a:r>
              <a:rPr lang="en-US" dirty="0"/>
              <a:t>end</a:t>
            </a:r>
          </a:p>
          <a:p>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6" name="Text Placeholder 5"/>
          <p:cNvSpPr>
            <a:spLocks noGrp="1"/>
          </p:cNvSpPr>
          <p:nvPr>
            <p:ph type="body" sz="quarter" idx="12"/>
          </p:nvPr>
        </p:nvSpPr>
        <p:spPr>
          <a:xfrm>
            <a:off x="1124446" y="4736892"/>
            <a:ext cx="14404273" cy="1424065"/>
          </a:xfrm>
        </p:spPr>
        <p:txBody>
          <a:bodyPr/>
          <a:lstStyle/>
          <a:p>
            <a:endParaRPr lang="en-US" dirty="0"/>
          </a:p>
        </p:txBody>
      </p:sp>
    </p:spTree>
    <p:extLst>
      <p:ext uri="{BB962C8B-B14F-4D97-AF65-F5344CB8AC3E}">
        <p14:creationId xmlns:p14="http://schemas.microsoft.com/office/powerpoint/2010/main" val="1536180368"/>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Include the Configuration Recipe</a:t>
            </a:r>
            <a:endParaRPr lang="en-US" dirty="0"/>
          </a:p>
        </p:txBody>
      </p:sp>
      <p:sp>
        <p:nvSpPr>
          <p:cNvPr id="3" name="Content Placeholder 2"/>
          <p:cNvSpPr>
            <a:spLocks noGrp="1"/>
          </p:cNvSpPr>
          <p:nvPr>
            <p:ph sz="quarter" idx="10"/>
          </p:nvPr>
        </p:nvSpPr>
        <p:spPr/>
        <p:txBody>
          <a:bodyPr>
            <a:normAutofit/>
          </a:bodyPr>
          <a:lstStyle/>
          <a:p>
            <a:r>
              <a:rPr lang="en-US" dirty="0"/>
              <a:t>#</a:t>
            </a:r>
          </a:p>
          <a:p>
            <a:r>
              <a:rPr lang="en-US" dirty="0"/>
              <a:t># Cookbook Name:: </a:t>
            </a:r>
            <a:r>
              <a:rPr lang="en-US" dirty="0" err="1"/>
              <a:t>httpd</a:t>
            </a:r>
            <a:endParaRPr lang="en-US" dirty="0"/>
          </a:p>
          <a:p>
            <a:r>
              <a:rPr lang="en-US" dirty="0"/>
              <a:t># Recipe:: default</a:t>
            </a:r>
          </a:p>
          <a:p>
            <a:r>
              <a:rPr lang="en-US" dirty="0"/>
              <a:t>#</a:t>
            </a:r>
          </a:p>
          <a:p>
            <a:r>
              <a:rPr lang="en-US" dirty="0"/>
              <a:t># Copyright (c) 2015 The Authors, All Rights Reserved.</a:t>
            </a:r>
          </a:p>
          <a:p>
            <a:r>
              <a:rPr lang="en-US" dirty="0" err="1" smtClean="0"/>
              <a:t>include_recipe</a:t>
            </a:r>
            <a:r>
              <a:rPr lang="en-US" dirty="0" smtClean="0"/>
              <a:t> '</a:t>
            </a:r>
            <a:r>
              <a:rPr lang="en-US" dirty="0" err="1" smtClean="0"/>
              <a:t>httpd</a:t>
            </a:r>
            <a:r>
              <a:rPr lang="en-US" dirty="0" smtClean="0"/>
              <a:t>::install'</a:t>
            </a:r>
          </a:p>
          <a:p>
            <a:r>
              <a:rPr lang="en-US" dirty="0" err="1" smtClean="0"/>
              <a:t>include_recipe</a:t>
            </a:r>
            <a:r>
              <a:rPr lang="en-US" dirty="0" smtClean="0"/>
              <a:t> '</a:t>
            </a:r>
            <a:r>
              <a:rPr lang="en-US" dirty="0" err="1" smtClean="0"/>
              <a:t>httpd</a:t>
            </a:r>
            <a:r>
              <a:rPr lang="en-US" dirty="0" smtClean="0"/>
              <a:t>::configuration'</a:t>
            </a:r>
            <a:endParaRPr lang="en-US" dirty="0"/>
          </a:p>
          <a:p>
            <a:endParaRPr lang="en-US" dirty="0"/>
          </a:p>
          <a:p>
            <a:r>
              <a:rPr lang="en-US" dirty="0"/>
              <a:t>service '</a:t>
            </a:r>
            <a:r>
              <a:rPr lang="en-US" dirty="0" err="1"/>
              <a:t>httpd</a:t>
            </a:r>
            <a:r>
              <a:rPr lang="en-US" dirty="0"/>
              <a:t>' do</a:t>
            </a:r>
          </a:p>
          <a:p>
            <a:r>
              <a:rPr lang="en-US" dirty="0"/>
              <a:t>  action [:enable, :start]</a:t>
            </a:r>
          </a:p>
          <a:p>
            <a:r>
              <a:rPr lang="en-US" dirty="0"/>
              <a:t>end</a:t>
            </a:r>
          </a:p>
          <a:p>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7" name="Text Placeholder 6"/>
          <p:cNvSpPr>
            <a:spLocks noGrp="1"/>
          </p:cNvSpPr>
          <p:nvPr>
            <p:ph type="body" sz="quarter" idx="13"/>
          </p:nvPr>
        </p:nvSpPr>
        <p:spPr>
          <a:xfrm>
            <a:off x="1135042" y="5308605"/>
            <a:ext cx="14404273" cy="626533"/>
          </a:xfrm>
        </p:spPr>
        <p:txBody>
          <a:bodyPr/>
          <a:lstStyle/>
          <a:p>
            <a:endParaRPr lang="en-US"/>
          </a:p>
        </p:txBody>
      </p:sp>
    </p:spTree>
    <p:extLst>
      <p:ext uri="{BB962C8B-B14F-4D97-AF65-F5344CB8AC3E}">
        <p14:creationId xmlns:p14="http://schemas.microsoft.com/office/powerpoint/2010/main" val="1717271417"/>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(v1.4.2)</a:t>
            </a:r>
          </a:p>
          <a:p>
            <a:r>
              <a:rPr lang="en-US" dirty="0"/>
              <a:t>-----&gt; Converging &lt;default-centos-67&gt;...</a:t>
            </a:r>
          </a:p>
          <a:p>
            <a:r>
              <a:rPr lang="en-US" dirty="0"/>
              <a:t>$$$$$$ Running legacy converge for '</a:t>
            </a:r>
            <a:r>
              <a:rPr lang="en-US" dirty="0" err="1"/>
              <a:t>Docker</a:t>
            </a:r>
            <a:r>
              <a:rPr lang="en-US" dirty="0"/>
              <a:t>' Driver</a:t>
            </a:r>
          </a:p>
          <a:p>
            <a:r>
              <a:rPr lang="en-US" dirty="0" smtClean="0"/>
              <a:t>       ...</a:t>
            </a:r>
          </a:p>
          <a:p>
            <a:r>
              <a:rPr lang="en-US" dirty="0" smtClean="0"/>
              <a:t>-</a:t>
            </a:r>
            <a:r>
              <a:rPr lang="en-US" dirty="0"/>
              <a:t>----&gt; Installing Chef Omnibus (install only if missing</a:t>
            </a:r>
            <a:r>
              <a:rPr lang="en-US" dirty="0" smtClean="0"/>
              <a:t>)</a:t>
            </a:r>
          </a:p>
          <a:p>
            <a:r>
              <a:rPr lang="en-US" dirty="0" smtClean="0"/>
              <a:t>       Downloading </a:t>
            </a:r>
            <a:r>
              <a:rPr lang="en-US" dirty="0"/>
              <a:t>https://</a:t>
            </a:r>
            <a:r>
              <a:rPr lang="en-US" dirty="0" err="1"/>
              <a:t>www.chef.io</a:t>
            </a:r>
            <a:r>
              <a:rPr lang="en-US" dirty="0"/>
              <a:t>/chef/</a:t>
            </a:r>
            <a:r>
              <a:rPr lang="en-US" dirty="0" err="1"/>
              <a:t>install.sh</a:t>
            </a:r>
            <a:r>
              <a:rPr lang="en-US" dirty="0"/>
              <a:t> to </a:t>
            </a:r>
            <a:r>
              <a:rPr lang="en-US" dirty="0" smtClean="0"/>
              <a:t>file...</a:t>
            </a:r>
            <a:endParaRPr lang="en-US" dirty="0"/>
          </a:p>
          <a:p>
            <a:r>
              <a:rPr lang="en-US" dirty="0" smtClean="0"/>
              <a:t>       </a:t>
            </a:r>
            <a:r>
              <a:rPr lang="en-US" dirty="0"/>
              <a:t>resolving cookbooks for run list: ["</a:t>
            </a:r>
            <a:r>
              <a:rPr lang="en-US" dirty="0" err="1"/>
              <a:t>httpd</a:t>
            </a:r>
            <a:r>
              <a:rPr lang="en-US" dirty="0"/>
              <a:t>::default"</a:t>
            </a:r>
            <a:r>
              <a:rPr lang="en-US" dirty="0" smtClean="0"/>
              <a:t>] </a:t>
            </a:r>
          </a:p>
          <a:p>
            <a:r>
              <a:rPr lang="en-US" dirty="0" smtClean="0"/>
              <a:t>       ...     </a:t>
            </a:r>
          </a:p>
          <a:p>
            <a:r>
              <a:rPr lang="en-US" dirty="0" smtClean="0"/>
              <a:t>       Finished </a:t>
            </a:r>
            <a:r>
              <a:rPr lang="en-US" dirty="0"/>
              <a:t>converging &lt;default-centos-67&gt; (0m27.64s).</a:t>
            </a:r>
          </a:p>
          <a:p>
            <a:r>
              <a:rPr lang="en-US" dirty="0"/>
              <a:t>-----&gt; Kitchen is finished. (0m28.58s)</a:t>
            </a:r>
          </a:p>
        </p:txBody>
      </p:sp>
      <p:sp>
        <p:nvSpPr>
          <p:cNvPr id="3" name="Text Placeholder 2"/>
          <p:cNvSpPr>
            <a:spLocks noGrp="1"/>
          </p:cNvSpPr>
          <p:nvPr>
            <p:ph type="body" sz="quarter" idx="11"/>
          </p:nvPr>
        </p:nvSpPr>
        <p:spPr/>
        <p:txBody>
          <a:bodyPr/>
          <a:lstStyle/>
          <a:p>
            <a:r>
              <a:rPr lang="en-US" dirty="0" smtClean="0"/>
              <a:t>&gt; kitchen converge</a:t>
            </a:r>
            <a:endParaRPr lang="en-US" dirty="0"/>
          </a:p>
        </p:txBody>
      </p:sp>
      <p:sp>
        <p:nvSpPr>
          <p:cNvPr id="7" name="Title 6"/>
          <p:cNvSpPr>
            <a:spLocks noGrp="1"/>
          </p:cNvSpPr>
          <p:nvPr>
            <p:ph type="title"/>
          </p:nvPr>
        </p:nvSpPr>
        <p:spPr/>
        <p:txBody>
          <a:bodyPr/>
          <a:lstStyle/>
          <a:p>
            <a:r>
              <a:rPr lang="en-US" dirty="0" smtClean="0"/>
              <a:t>Re-Converge the Test Instance</a:t>
            </a:r>
            <a:endParaRPr lang="en-US" dirty="0"/>
          </a:p>
        </p:txBody>
      </p:sp>
    </p:spTree>
    <p:extLst>
      <p:ext uri="{BB962C8B-B14F-4D97-AF65-F5344CB8AC3E}">
        <p14:creationId xmlns:p14="http://schemas.microsoft.com/office/powerpoint/2010/main" val="1790273132"/>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 </a:t>
            </a:r>
            <a:r>
              <a:rPr lang="en-US" dirty="0" smtClean="0"/>
              <a:t>      </a:t>
            </a:r>
            <a:r>
              <a:rPr lang="en-US" dirty="0" err="1" smtClean="0"/>
              <a:t>httpd</a:t>
            </a:r>
            <a:r>
              <a:rPr lang="en-US" dirty="0"/>
              <a:t>::default</a:t>
            </a:r>
          </a:p>
          <a:p>
            <a:r>
              <a:rPr lang="en-US" dirty="0" smtClean="0"/>
              <a:t>         Command </a:t>
            </a:r>
            <a:r>
              <a:rPr lang="en-US" dirty="0"/>
              <a:t>"curl http://</a:t>
            </a:r>
            <a:r>
              <a:rPr lang="en-US" dirty="0" err="1"/>
              <a:t>localhost</a:t>
            </a:r>
            <a:r>
              <a:rPr lang="en-US" dirty="0"/>
              <a:t>"</a:t>
            </a:r>
          </a:p>
          <a:p>
            <a:r>
              <a:rPr lang="en-US" dirty="0"/>
              <a:t>           </a:t>
            </a:r>
            <a:r>
              <a:rPr lang="en-US" dirty="0" err="1"/>
              <a:t>stdout</a:t>
            </a:r>
            <a:endParaRPr lang="en-US" dirty="0"/>
          </a:p>
          <a:p>
            <a:r>
              <a:rPr lang="en-US" dirty="0"/>
              <a:t>             should match </a:t>
            </a:r>
            <a:r>
              <a:rPr lang="en-US" dirty="0" smtClean="0"/>
              <a:t>/Welcome Home/</a:t>
            </a:r>
            <a:endParaRPr lang="en-US" dirty="0"/>
          </a:p>
          <a:p>
            <a:endParaRPr lang="en-US" dirty="0"/>
          </a:p>
        </p:txBody>
      </p:sp>
      <p:sp>
        <p:nvSpPr>
          <p:cNvPr id="3" name="Text Placeholder 2"/>
          <p:cNvSpPr>
            <a:spLocks noGrp="1"/>
          </p:cNvSpPr>
          <p:nvPr>
            <p:ph type="body" sz="quarter" idx="11"/>
          </p:nvPr>
        </p:nvSpPr>
        <p:spPr/>
        <p:txBody>
          <a:bodyPr/>
          <a:lstStyle/>
          <a:p>
            <a:r>
              <a:rPr lang="en-US" dirty="0" smtClean="0"/>
              <a:t>&gt; kitchen verify</a:t>
            </a:r>
            <a:endParaRPr lang="en-US" dirty="0"/>
          </a:p>
        </p:txBody>
      </p:sp>
      <p:sp>
        <p:nvSpPr>
          <p:cNvPr id="6" name="Title 5"/>
          <p:cNvSpPr>
            <a:spLocks noGrp="1"/>
          </p:cNvSpPr>
          <p:nvPr>
            <p:ph type="title"/>
          </p:nvPr>
        </p:nvSpPr>
        <p:spPr/>
        <p:txBody>
          <a:bodyPr/>
          <a:lstStyle/>
          <a:p>
            <a:r>
              <a:rPr lang="en-US" dirty="0" smtClean="0"/>
              <a:t>Re-Verify the Test Instance</a:t>
            </a:r>
            <a:endParaRPr lang="en-US" dirty="0"/>
          </a:p>
        </p:txBody>
      </p:sp>
    </p:spTree>
    <p:extLst>
      <p:ext uri="{BB962C8B-B14F-4D97-AF65-F5344CB8AC3E}">
        <p14:creationId xmlns:p14="http://schemas.microsoft.com/office/powerpoint/2010/main" val="727151407"/>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The Configuration</a:t>
            </a:r>
            <a:endParaRPr lang="en-US" dirty="0"/>
          </a:p>
        </p:txBody>
      </p:sp>
      <p:sp>
        <p:nvSpPr>
          <p:cNvPr id="3" name="Subtitle 2"/>
          <p:cNvSpPr>
            <a:spLocks noGrp="1"/>
          </p:cNvSpPr>
          <p:nvPr>
            <p:ph type="subTitle" idx="1"/>
          </p:nvPr>
        </p:nvSpPr>
        <p:spPr/>
        <p:txBody>
          <a:bodyPr/>
          <a:lstStyle/>
          <a:p>
            <a:pPr>
              <a:buFont typeface="Wingdings" charset="2"/>
              <a:buChar char="ü"/>
            </a:pPr>
            <a:r>
              <a:rPr lang="en-US" dirty="0" smtClean="0"/>
              <a:t>Create a configuration recipe that defines the policy:</a:t>
            </a:r>
          </a:p>
          <a:p>
            <a:pPr lvl="1" algn="l"/>
            <a:endParaRPr lang="en-US" b="1" dirty="0" smtClean="0">
              <a:solidFill>
                <a:schemeClr val="tx1"/>
              </a:solidFill>
              <a:latin typeface="Courier New" charset="0"/>
              <a:ea typeface="Courier New" charset="0"/>
              <a:cs typeface="Courier New" charset="0"/>
            </a:endParaRPr>
          </a:p>
          <a:p>
            <a:pPr lvl="1" algn="l"/>
            <a:r>
              <a:rPr lang="en-US" b="1" dirty="0" smtClean="0">
                <a:solidFill>
                  <a:schemeClr val="tx1"/>
                </a:solidFill>
                <a:latin typeface="Courier New" charset="0"/>
                <a:ea typeface="Courier New" charset="0"/>
                <a:cs typeface="Courier New" charset="0"/>
              </a:rPr>
              <a:t>The file named '/</a:t>
            </a:r>
            <a:r>
              <a:rPr lang="en-US" b="1" dirty="0" err="1" smtClean="0">
                <a:solidFill>
                  <a:schemeClr val="tx1"/>
                </a:solidFill>
                <a:latin typeface="Courier New" charset="0"/>
                <a:ea typeface="Courier New" charset="0"/>
                <a:cs typeface="Courier New" charset="0"/>
              </a:rPr>
              <a:t>var</a:t>
            </a:r>
            <a:r>
              <a:rPr lang="en-US" b="1" dirty="0" smtClean="0">
                <a:solidFill>
                  <a:schemeClr val="tx1"/>
                </a:solidFill>
                <a:latin typeface="Courier New" charset="0"/>
                <a:ea typeface="Courier New" charset="0"/>
                <a:cs typeface="Courier New" charset="0"/>
              </a:rPr>
              <a:t>/www/html/</a:t>
            </a:r>
            <a:r>
              <a:rPr lang="en-US" b="1" dirty="0" err="1" smtClean="0">
                <a:solidFill>
                  <a:schemeClr val="tx1"/>
                </a:solidFill>
                <a:latin typeface="Courier New" charset="0"/>
                <a:ea typeface="Courier New" charset="0"/>
                <a:cs typeface="Courier New" charset="0"/>
              </a:rPr>
              <a:t>index.html</a:t>
            </a:r>
            <a:r>
              <a:rPr lang="en-US" b="1" dirty="0" smtClean="0">
                <a:solidFill>
                  <a:schemeClr val="tx1"/>
                </a:solidFill>
                <a:latin typeface="Courier New" charset="0"/>
                <a:ea typeface="Courier New" charset="0"/>
                <a:cs typeface="Courier New" charset="0"/>
              </a:rPr>
              <a:t>' contains the content '&lt;h1&gt;Welcome Home!&lt;/h1&gt;'.</a:t>
            </a:r>
          </a:p>
          <a:p>
            <a:endParaRPr lang="en-US" dirty="0" smtClean="0"/>
          </a:p>
          <a:p>
            <a:pPr>
              <a:buFont typeface="Wingdings" charset="2"/>
              <a:buChar char="ü"/>
            </a:pPr>
            <a:r>
              <a:rPr lang="en-US" dirty="0" smtClean="0"/>
              <a:t>Remove </a:t>
            </a:r>
            <a:r>
              <a:rPr lang="en-US" dirty="0"/>
              <a:t>the </a:t>
            </a:r>
            <a:r>
              <a:rPr lang="en-US" dirty="0" smtClean="0"/>
              <a:t>file resource </a:t>
            </a:r>
            <a:r>
              <a:rPr lang="en-US" dirty="0"/>
              <a:t>from the default recipe</a:t>
            </a:r>
          </a:p>
          <a:p>
            <a:pPr>
              <a:buFont typeface="Wingdings" charset="2"/>
              <a:buChar char="ü"/>
            </a:pPr>
            <a:r>
              <a:rPr lang="en-US" dirty="0"/>
              <a:t>Converge and </a:t>
            </a:r>
            <a:r>
              <a:rPr lang="en-US" dirty="0" smtClean="0"/>
              <a:t>verify </a:t>
            </a:r>
            <a:r>
              <a:rPr lang="en-US" dirty="0"/>
              <a:t>the test instance to ensure there are no </a:t>
            </a:r>
            <a:r>
              <a:rPr lang="en-US" dirty="0" smtClean="0"/>
              <a:t>failures</a:t>
            </a:r>
            <a:endParaRPr lang="en-US" dirty="0"/>
          </a:p>
        </p:txBody>
      </p:sp>
    </p:spTree>
    <p:extLst>
      <p:ext uri="{BB962C8B-B14F-4D97-AF65-F5344CB8AC3E}">
        <p14:creationId xmlns:p14="http://schemas.microsoft.com/office/powerpoint/2010/main" val="1177503202"/>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The Service</a:t>
            </a:r>
            <a:endParaRPr lang="en-US" dirty="0"/>
          </a:p>
        </p:txBody>
      </p:sp>
      <p:sp>
        <p:nvSpPr>
          <p:cNvPr id="3" name="Subtitle 2"/>
          <p:cNvSpPr>
            <a:spLocks noGrp="1"/>
          </p:cNvSpPr>
          <p:nvPr>
            <p:ph type="subTitle" idx="1"/>
          </p:nvPr>
        </p:nvSpPr>
        <p:spPr/>
        <p:txBody>
          <a:bodyPr/>
          <a:lstStyle/>
          <a:p>
            <a:r>
              <a:rPr lang="en-US" dirty="0"/>
              <a:t>Create a </a:t>
            </a:r>
            <a:r>
              <a:rPr lang="en-US" dirty="0" smtClean="0"/>
              <a:t>service recipe </a:t>
            </a:r>
            <a:r>
              <a:rPr lang="en-US" dirty="0"/>
              <a:t>that defines the policy:</a:t>
            </a:r>
          </a:p>
          <a:p>
            <a:pPr lvl="1" algn="l"/>
            <a:endParaRPr lang="en-US" b="1" dirty="0">
              <a:solidFill>
                <a:schemeClr val="tx1"/>
              </a:solidFill>
              <a:latin typeface="Courier New" charset="0"/>
              <a:ea typeface="Courier New" charset="0"/>
              <a:cs typeface="Courier New" charset="0"/>
            </a:endParaRPr>
          </a:p>
          <a:p>
            <a:pPr lvl="1" algn="l"/>
            <a:r>
              <a:rPr lang="en-US" b="1" dirty="0">
                <a:solidFill>
                  <a:schemeClr val="tx1"/>
                </a:solidFill>
                <a:latin typeface="Courier New" charset="0"/>
                <a:ea typeface="Courier New" charset="0"/>
                <a:cs typeface="Courier New" charset="0"/>
              </a:rPr>
              <a:t>The </a:t>
            </a:r>
            <a:r>
              <a:rPr lang="en-US" b="1" dirty="0" smtClean="0">
                <a:solidFill>
                  <a:schemeClr val="tx1"/>
                </a:solidFill>
                <a:latin typeface="Courier New" charset="0"/>
                <a:ea typeface="Courier New" charset="0"/>
                <a:cs typeface="Courier New" charset="0"/>
              </a:rPr>
              <a:t>service named '</a:t>
            </a:r>
            <a:r>
              <a:rPr lang="en-US" b="1" dirty="0" err="1" smtClean="0">
                <a:solidFill>
                  <a:schemeClr val="tx1"/>
                </a:solidFill>
                <a:latin typeface="Courier New" charset="0"/>
                <a:ea typeface="Courier New" charset="0"/>
                <a:cs typeface="Courier New" charset="0"/>
              </a:rPr>
              <a:t>httpd</a:t>
            </a:r>
            <a:r>
              <a:rPr lang="en-US" b="1" dirty="0" smtClean="0">
                <a:solidFill>
                  <a:schemeClr val="tx1"/>
                </a:solidFill>
                <a:latin typeface="Courier New" charset="0"/>
                <a:ea typeface="Courier New" charset="0"/>
                <a:cs typeface="Courier New" charset="0"/>
              </a:rPr>
              <a:t>' is started and enabled.</a:t>
            </a:r>
            <a:endParaRPr lang="en-US" b="1" dirty="0">
              <a:solidFill>
                <a:schemeClr val="tx1"/>
              </a:solidFill>
              <a:latin typeface="Courier New" charset="0"/>
              <a:ea typeface="Courier New" charset="0"/>
              <a:cs typeface="Courier New" charset="0"/>
            </a:endParaRPr>
          </a:p>
          <a:p>
            <a:endParaRPr lang="en-US" dirty="0"/>
          </a:p>
          <a:p>
            <a:r>
              <a:rPr lang="en-US" dirty="0"/>
              <a:t>Remove the </a:t>
            </a:r>
            <a:r>
              <a:rPr lang="en-US" dirty="0" smtClean="0"/>
              <a:t>service resource </a:t>
            </a:r>
            <a:r>
              <a:rPr lang="en-US" dirty="0"/>
              <a:t>from the default recipe</a:t>
            </a:r>
          </a:p>
          <a:p>
            <a:r>
              <a:rPr lang="en-US" dirty="0"/>
              <a:t>Converge and verify the test instance to ensure there are no failures</a:t>
            </a:r>
          </a:p>
        </p:txBody>
      </p:sp>
    </p:spTree>
    <p:extLst>
      <p:ext uri="{BB962C8B-B14F-4D97-AF65-F5344CB8AC3E}">
        <p14:creationId xmlns:p14="http://schemas.microsoft.com/office/powerpoint/2010/main" val="1289348800"/>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Recipe: </a:t>
            </a:r>
            <a:r>
              <a:rPr lang="en-US" dirty="0" err="1"/>
              <a:t>code_generator</a:t>
            </a:r>
            <a:r>
              <a:rPr lang="en-US" dirty="0"/>
              <a:t>::recipe</a:t>
            </a:r>
          </a:p>
          <a:p>
            <a:r>
              <a:rPr lang="en-US" dirty="0"/>
              <a:t>  * directory[/home/chef/</a:t>
            </a:r>
            <a:r>
              <a:rPr lang="en-US" dirty="0" err="1"/>
              <a:t>httpd</a:t>
            </a:r>
            <a:r>
              <a:rPr lang="en-US" dirty="0"/>
              <a:t>/spec/unit/recipes] action create (up to date)</a:t>
            </a:r>
          </a:p>
          <a:p>
            <a:r>
              <a:rPr lang="en-US" dirty="0"/>
              <a:t>  * </a:t>
            </a:r>
            <a:r>
              <a:rPr lang="en-US" dirty="0" err="1"/>
              <a:t>cookbook_file</a:t>
            </a:r>
            <a:r>
              <a:rPr lang="en-US" dirty="0"/>
              <a:t>[/home/chef/</a:t>
            </a:r>
            <a:r>
              <a:rPr lang="en-US" dirty="0" err="1"/>
              <a:t>httpd</a:t>
            </a:r>
            <a:r>
              <a:rPr lang="en-US" dirty="0"/>
              <a:t>/spec/</a:t>
            </a:r>
            <a:r>
              <a:rPr lang="en-US" dirty="0" err="1"/>
              <a:t>spec_helper.rb</a:t>
            </a:r>
            <a:r>
              <a:rPr lang="en-US" dirty="0"/>
              <a:t>] action </a:t>
            </a:r>
            <a:r>
              <a:rPr lang="en-US" dirty="0" err="1"/>
              <a:t>create_if_missing</a:t>
            </a:r>
            <a:r>
              <a:rPr lang="en-US" dirty="0"/>
              <a:t> (up to date)</a:t>
            </a:r>
          </a:p>
          <a:p>
            <a:r>
              <a:rPr lang="en-US" dirty="0"/>
              <a:t>  * template[/home/chef/</a:t>
            </a:r>
            <a:r>
              <a:rPr lang="en-US" dirty="0" err="1"/>
              <a:t>httpd</a:t>
            </a:r>
            <a:r>
              <a:rPr lang="en-US" dirty="0"/>
              <a:t>/spec/unit/recipes/</a:t>
            </a:r>
            <a:r>
              <a:rPr lang="en-US" dirty="0" err="1"/>
              <a:t>service_spec.rb</a:t>
            </a:r>
            <a:r>
              <a:rPr lang="en-US" dirty="0"/>
              <a:t>] action </a:t>
            </a:r>
            <a:r>
              <a:rPr lang="en-US" dirty="0" err="1"/>
              <a:t>create_if_missing</a:t>
            </a:r>
            <a:endParaRPr lang="en-US" dirty="0"/>
          </a:p>
          <a:p>
            <a:r>
              <a:rPr lang="en-US" dirty="0"/>
              <a:t>    - create new file /home/chef/</a:t>
            </a:r>
            <a:r>
              <a:rPr lang="en-US" dirty="0" err="1"/>
              <a:t>httpd</a:t>
            </a:r>
            <a:r>
              <a:rPr lang="en-US" dirty="0"/>
              <a:t>/spec/unit/recipes/</a:t>
            </a:r>
            <a:r>
              <a:rPr lang="en-US" dirty="0" err="1"/>
              <a:t>service_spec.rb</a:t>
            </a:r>
            <a:endParaRPr lang="en-US" dirty="0"/>
          </a:p>
          <a:p>
            <a:r>
              <a:rPr lang="en-US" dirty="0"/>
              <a:t>    - update content in file /home/chef/</a:t>
            </a:r>
            <a:r>
              <a:rPr lang="en-US" dirty="0" err="1"/>
              <a:t>httpd</a:t>
            </a:r>
            <a:r>
              <a:rPr lang="en-US" dirty="0"/>
              <a:t>/spec/unit/recipes/</a:t>
            </a:r>
            <a:r>
              <a:rPr lang="en-US" dirty="0" err="1"/>
              <a:t>service_spec.rb</a:t>
            </a:r>
            <a:r>
              <a:rPr lang="en-US" dirty="0"/>
              <a:t> from none to 1f669c</a:t>
            </a:r>
          </a:p>
          <a:p>
            <a:r>
              <a:rPr lang="en-US" dirty="0"/>
              <a:t>    (diff output suppressed by </a:t>
            </a:r>
            <a:r>
              <a:rPr lang="en-US" dirty="0" err="1"/>
              <a:t>config</a:t>
            </a:r>
            <a:r>
              <a:rPr lang="en-US" dirty="0" smtClean="0"/>
              <a:t>)</a:t>
            </a:r>
            <a:endParaRPr lang="en-US" dirty="0"/>
          </a:p>
        </p:txBody>
      </p:sp>
      <p:sp>
        <p:nvSpPr>
          <p:cNvPr id="3" name="Text Placeholder 2"/>
          <p:cNvSpPr>
            <a:spLocks noGrp="1"/>
          </p:cNvSpPr>
          <p:nvPr>
            <p:ph type="body" sz="quarter" idx="11"/>
          </p:nvPr>
        </p:nvSpPr>
        <p:spPr/>
        <p:txBody>
          <a:bodyPr/>
          <a:lstStyle/>
          <a:p>
            <a:r>
              <a:rPr lang="en-US" dirty="0" smtClean="0"/>
              <a:t>&gt; chef generate recipe service</a:t>
            </a:r>
            <a:endParaRPr lang="en-US" dirty="0"/>
          </a:p>
        </p:txBody>
      </p:sp>
      <p:sp>
        <p:nvSpPr>
          <p:cNvPr id="5" name="Title 4"/>
          <p:cNvSpPr>
            <a:spLocks noGrp="1"/>
          </p:cNvSpPr>
          <p:nvPr>
            <p:ph type="title"/>
          </p:nvPr>
        </p:nvSpPr>
        <p:spPr/>
        <p:txBody>
          <a:bodyPr/>
          <a:lstStyle/>
          <a:p>
            <a:r>
              <a:rPr lang="en-US" dirty="0" smtClean="0"/>
              <a:t>Generate a Service Recipe</a:t>
            </a:r>
            <a:endParaRPr lang="en-US" dirty="0"/>
          </a:p>
        </p:txBody>
      </p:sp>
    </p:spTree>
    <p:extLst>
      <p:ext uri="{BB962C8B-B14F-4D97-AF65-F5344CB8AC3E}">
        <p14:creationId xmlns:p14="http://schemas.microsoft.com/office/powerpoint/2010/main" val="552575953"/>
      </p:ext>
    </p:extLst>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the Services Recipe</a:t>
            </a:r>
            <a:endParaRPr lang="en-US" dirty="0"/>
          </a:p>
        </p:txBody>
      </p:sp>
      <p:sp>
        <p:nvSpPr>
          <p:cNvPr id="3" name="Content Placeholder 2"/>
          <p:cNvSpPr>
            <a:spLocks noGrp="1"/>
          </p:cNvSpPr>
          <p:nvPr>
            <p:ph sz="quarter" idx="10"/>
          </p:nvPr>
        </p:nvSpPr>
        <p:spPr/>
        <p:txBody>
          <a:bodyPr/>
          <a:lstStyle/>
          <a:p>
            <a:r>
              <a:rPr lang="en-US" dirty="0"/>
              <a:t>#</a:t>
            </a:r>
          </a:p>
          <a:p>
            <a:r>
              <a:rPr lang="en-US" dirty="0"/>
              <a:t># Cookbook Name:: </a:t>
            </a:r>
            <a:r>
              <a:rPr lang="en-US" dirty="0" err="1"/>
              <a:t>httpd</a:t>
            </a:r>
            <a:endParaRPr lang="en-US" dirty="0"/>
          </a:p>
          <a:p>
            <a:r>
              <a:rPr lang="en-US" dirty="0"/>
              <a:t># Recipe:: </a:t>
            </a:r>
            <a:r>
              <a:rPr lang="en-US" dirty="0" smtClean="0"/>
              <a:t>service</a:t>
            </a:r>
            <a:endParaRPr lang="en-US" dirty="0"/>
          </a:p>
          <a:p>
            <a:r>
              <a:rPr lang="en-US" dirty="0"/>
              <a:t>#</a:t>
            </a:r>
          </a:p>
          <a:p>
            <a:r>
              <a:rPr lang="en-US" dirty="0"/>
              <a:t># Copyright (c) 2015 The Authors, All Rights Reserved.</a:t>
            </a:r>
          </a:p>
          <a:p>
            <a:r>
              <a:rPr lang="en-US" dirty="0" smtClean="0"/>
              <a:t>service '</a:t>
            </a:r>
            <a:r>
              <a:rPr lang="en-US" dirty="0" err="1" smtClean="0"/>
              <a:t>httpd</a:t>
            </a:r>
            <a:r>
              <a:rPr lang="en-US" dirty="0" smtClean="0"/>
              <a:t>' do</a:t>
            </a:r>
          </a:p>
          <a:p>
            <a:r>
              <a:rPr lang="en-US" dirty="0"/>
              <a:t> </a:t>
            </a:r>
            <a:r>
              <a:rPr lang="en-US" dirty="0" smtClean="0"/>
              <a:t> action [:enable, :start]</a:t>
            </a:r>
          </a:p>
          <a:p>
            <a:r>
              <a:rPr lang="en-US" dirty="0" smtClean="0"/>
              <a:t>end</a:t>
            </a:r>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service.rb</a:t>
            </a:r>
            <a:endParaRPr lang="en-US" dirty="0"/>
          </a:p>
        </p:txBody>
      </p:sp>
      <p:sp>
        <p:nvSpPr>
          <p:cNvPr id="6" name="Text Placeholder 5"/>
          <p:cNvSpPr>
            <a:spLocks noGrp="1"/>
          </p:cNvSpPr>
          <p:nvPr>
            <p:ph type="body" sz="quarter" idx="13"/>
          </p:nvPr>
        </p:nvSpPr>
        <p:spPr>
          <a:xfrm>
            <a:off x="1135042" y="4786314"/>
            <a:ext cx="14404273" cy="1608637"/>
          </a:xfrm>
        </p:spPr>
        <p:txBody>
          <a:bodyPr/>
          <a:lstStyle/>
          <a:p>
            <a:endParaRPr lang="en-US" dirty="0"/>
          </a:p>
        </p:txBody>
      </p:sp>
    </p:spTree>
    <p:extLst>
      <p:ext uri="{BB962C8B-B14F-4D97-AF65-F5344CB8AC3E}">
        <p14:creationId xmlns:p14="http://schemas.microsoft.com/office/powerpoint/2010/main" val="391309291"/>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Remove the Resource from the Default Recipe</a:t>
            </a:r>
            <a:endParaRPr lang="en-US" dirty="0"/>
          </a:p>
        </p:txBody>
      </p:sp>
      <p:sp>
        <p:nvSpPr>
          <p:cNvPr id="3" name="Content Placeholder 2"/>
          <p:cNvSpPr>
            <a:spLocks noGrp="1"/>
          </p:cNvSpPr>
          <p:nvPr>
            <p:ph sz="quarter" idx="10"/>
          </p:nvPr>
        </p:nvSpPr>
        <p:spPr/>
        <p:txBody>
          <a:bodyPr>
            <a:normAutofit/>
          </a:bodyPr>
          <a:lstStyle/>
          <a:p>
            <a:r>
              <a:rPr lang="en-US" dirty="0"/>
              <a:t>#</a:t>
            </a:r>
          </a:p>
          <a:p>
            <a:r>
              <a:rPr lang="en-US" dirty="0"/>
              <a:t># Cookbook Name:: </a:t>
            </a:r>
            <a:r>
              <a:rPr lang="en-US" dirty="0" err="1"/>
              <a:t>httpd</a:t>
            </a:r>
            <a:endParaRPr lang="en-US" dirty="0"/>
          </a:p>
          <a:p>
            <a:r>
              <a:rPr lang="en-US" dirty="0"/>
              <a:t># Recipe:: default</a:t>
            </a:r>
          </a:p>
          <a:p>
            <a:r>
              <a:rPr lang="en-US" dirty="0"/>
              <a:t>#</a:t>
            </a:r>
          </a:p>
          <a:p>
            <a:r>
              <a:rPr lang="en-US" dirty="0"/>
              <a:t># Copyright (c) 2015 The Authors, All Rights Reserved.</a:t>
            </a:r>
          </a:p>
          <a:p>
            <a:r>
              <a:rPr lang="en-US" dirty="0" err="1" smtClean="0"/>
              <a:t>include_recipe</a:t>
            </a:r>
            <a:r>
              <a:rPr lang="en-US" dirty="0" smtClean="0"/>
              <a:t> '</a:t>
            </a:r>
            <a:r>
              <a:rPr lang="en-US" dirty="0" err="1" smtClean="0"/>
              <a:t>httpd</a:t>
            </a:r>
            <a:r>
              <a:rPr lang="en-US" dirty="0" smtClean="0"/>
              <a:t>::install'</a:t>
            </a:r>
          </a:p>
          <a:p>
            <a:r>
              <a:rPr lang="en-US" dirty="0" err="1" smtClean="0"/>
              <a:t>include_recipe</a:t>
            </a:r>
            <a:r>
              <a:rPr lang="en-US" dirty="0" smtClean="0"/>
              <a:t> '</a:t>
            </a:r>
            <a:r>
              <a:rPr lang="en-US" dirty="0" err="1" smtClean="0"/>
              <a:t>httpd</a:t>
            </a:r>
            <a:r>
              <a:rPr lang="en-US" dirty="0" smtClean="0"/>
              <a:t>::configuration'</a:t>
            </a:r>
            <a:endParaRPr lang="en-US" dirty="0"/>
          </a:p>
          <a:p>
            <a:endParaRPr lang="en-US" dirty="0"/>
          </a:p>
          <a:p>
            <a:r>
              <a:rPr lang="en-US" dirty="0"/>
              <a:t>service '</a:t>
            </a:r>
            <a:r>
              <a:rPr lang="en-US" dirty="0" err="1"/>
              <a:t>httpd</a:t>
            </a:r>
            <a:r>
              <a:rPr lang="en-US" dirty="0"/>
              <a:t>' do</a:t>
            </a:r>
          </a:p>
          <a:p>
            <a:r>
              <a:rPr lang="en-US" dirty="0"/>
              <a:t>  action [:enable, :start]</a:t>
            </a:r>
          </a:p>
          <a:p>
            <a:r>
              <a:rPr lang="en-US" dirty="0"/>
              <a:t>end</a:t>
            </a:r>
          </a:p>
          <a:p>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5" name="Text Placeholder 4"/>
          <p:cNvSpPr>
            <a:spLocks noGrp="1"/>
          </p:cNvSpPr>
          <p:nvPr>
            <p:ph type="body" sz="quarter" idx="12"/>
          </p:nvPr>
        </p:nvSpPr>
        <p:spPr>
          <a:xfrm>
            <a:off x="1124446" y="6325849"/>
            <a:ext cx="14404273" cy="1633928"/>
          </a:xfrm>
        </p:spPr>
        <p:txBody>
          <a:bodyPr/>
          <a:lstStyle/>
          <a:p>
            <a:endParaRPr lang="en-US" dirty="0"/>
          </a:p>
        </p:txBody>
      </p:sp>
    </p:spTree>
    <p:extLst>
      <p:ext uri="{BB962C8B-B14F-4D97-AF65-F5344CB8AC3E}">
        <p14:creationId xmlns:p14="http://schemas.microsoft.com/office/powerpoint/2010/main" val="1048921621"/>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Remove the Resource from the Default Recipe</a:t>
            </a:r>
            <a:endParaRPr lang="en-US" dirty="0"/>
          </a:p>
        </p:txBody>
      </p:sp>
      <p:sp>
        <p:nvSpPr>
          <p:cNvPr id="3" name="Content Placeholder 2"/>
          <p:cNvSpPr>
            <a:spLocks noGrp="1"/>
          </p:cNvSpPr>
          <p:nvPr>
            <p:ph sz="quarter" idx="10"/>
          </p:nvPr>
        </p:nvSpPr>
        <p:spPr/>
        <p:txBody>
          <a:bodyPr>
            <a:normAutofit/>
          </a:bodyPr>
          <a:lstStyle/>
          <a:p>
            <a:r>
              <a:rPr lang="en-US" dirty="0"/>
              <a:t>#</a:t>
            </a:r>
          </a:p>
          <a:p>
            <a:r>
              <a:rPr lang="en-US" dirty="0"/>
              <a:t># Cookbook Name:: </a:t>
            </a:r>
            <a:r>
              <a:rPr lang="en-US" dirty="0" err="1"/>
              <a:t>httpd</a:t>
            </a:r>
            <a:endParaRPr lang="en-US" dirty="0"/>
          </a:p>
          <a:p>
            <a:r>
              <a:rPr lang="en-US" dirty="0"/>
              <a:t># Recipe:: default</a:t>
            </a:r>
          </a:p>
          <a:p>
            <a:r>
              <a:rPr lang="en-US" dirty="0"/>
              <a:t>#</a:t>
            </a:r>
          </a:p>
          <a:p>
            <a:r>
              <a:rPr lang="en-US" dirty="0"/>
              <a:t># Copyright (c) 2015 The Authors, All Rights Reserved.</a:t>
            </a:r>
          </a:p>
          <a:p>
            <a:r>
              <a:rPr lang="en-US" dirty="0" err="1" smtClean="0"/>
              <a:t>include_recipe</a:t>
            </a:r>
            <a:r>
              <a:rPr lang="en-US" dirty="0" smtClean="0"/>
              <a:t> '</a:t>
            </a:r>
            <a:r>
              <a:rPr lang="en-US" dirty="0" err="1" smtClean="0"/>
              <a:t>httpd</a:t>
            </a:r>
            <a:r>
              <a:rPr lang="en-US" dirty="0" smtClean="0"/>
              <a:t>::install'</a:t>
            </a:r>
          </a:p>
          <a:p>
            <a:r>
              <a:rPr lang="en-US" dirty="0" err="1" smtClean="0"/>
              <a:t>include_recipe</a:t>
            </a:r>
            <a:r>
              <a:rPr lang="en-US" dirty="0" smtClean="0"/>
              <a:t> '</a:t>
            </a:r>
            <a:r>
              <a:rPr lang="en-US" dirty="0" err="1" smtClean="0"/>
              <a:t>httpd</a:t>
            </a:r>
            <a:r>
              <a:rPr lang="en-US" dirty="0" smtClean="0"/>
              <a:t>::configuration'</a:t>
            </a:r>
            <a:endParaRPr lang="en-US" dirty="0"/>
          </a:p>
          <a:p>
            <a:r>
              <a:rPr lang="en-US" dirty="0" err="1" smtClean="0"/>
              <a:t>include_recipe</a:t>
            </a:r>
            <a:r>
              <a:rPr lang="en-US" dirty="0" smtClean="0"/>
              <a:t> '</a:t>
            </a:r>
            <a:r>
              <a:rPr lang="en-US" dirty="0" err="1" smtClean="0"/>
              <a:t>httpd</a:t>
            </a:r>
            <a:r>
              <a:rPr lang="en-US" dirty="0" smtClean="0"/>
              <a:t>::service'</a:t>
            </a:r>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6" name="Text Placeholder 5"/>
          <p:cNvSpPr>
            <a:spLocks noGrp="1"/>
          </p:cNvSpPr>
          <p:nvPr>
            <p:ph type="body" sz="quarter" idx="13"/>
          </p:nvPr>
        </p:nvSpPr>
        <p:spPr>
          <a:xfrm>
            <a:off x="1139359" y="5786203"/>
            <a:ext cx="14404273" cy="643200"/>
          </a:xfrm>
        </p:spPr>
        <p:txBody>
          <a:bodyPr/>
          <a:lstStyle/>
          <a:p>
            <a:endParaRPr lang="en-US" dirty="0"/>
          </a:p>
        </p:txBody>
      </p:sp>
    </p:spTree>
    <p:extLst>
      <p:ext uri="{BB962C8B-B14F-4D97-AF65-F5344CB8AC3E}">
        <p14:creationId xmlns:p14="http://schemas.microsoft.com/office/powerpoint/2010/main" val="1418573369"/>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p:txBody>
          <a:bodyPr/>
          <a:lstStyle/>
          <a:p>
            <a:r>
              <a:rPr lang="en-US" dirty="0" smtClean="0"/>
              <a:t>After completing this module, you should be able to:</a:t>
            </a:r>
          </a:p>
          <a:p>
            <a:endParaRPr lang="en-US" dirty="0"/>
          </a:p>
          <a:p>
            <a:pPr marL="457200" indent="-457200">
              <a:buFont typeface="Wingdings" charset="2"/>
              <a:buChar char="Ø"/>
            </a:pPr>
            <a:r>
              <a:rPr lang="en-US" dirty="0" smtClean="0"/>
              <a:t>Refactor a recipe using </a:t>
            </a:r>
            <a:r>
              <a:rPr lang="en-US" dirty="0" err="1" smtClean="0">
                <a:latin typeface="Courier New" charset="0"/>
                <a:ea typeface="Courier New" charset="0"/>
                <a:cs typeface="Courier New" charset="0"/>
              </a:rPr>
              <a:t>include_recipe</a:t>
            </a:r>
            <a:endParaRPr lang="en-US" dirty="0" smtClean="0">
              <a:latin typeface="Courier New" charset="0"/>
              <a:ea typeface="Courier New" charset="0"/>
              <a:cs typeface="Courier New" charset="0"/>
            </a:endParaRPr>
          </a:p>
          <a:p>
            <a:pPr marL="457200" indent="-457200">
              <a:buFont typeface="Wingdings" charset="2"/>
              <a:buChar char="Ø"/>
            </a:pPr>
            <a:r>
              <a:rPr lang="en-US" dirty="0" smtClean="0"/>
              <a:t>Use Test Kitchen to validate the code you refactored</a:t>
            </a:r>
          </a:p>
          <a:p>
            <a:pPr marL="457200" indent="-457200">
              <a:buFont typeface="Wingdings" charset="2"/>
              <a:buChar char="Ø"/>
            </a:pPr>
            <a:r>
              <a:rPr lang="en-US" dirty="0" smtClean="0"/>
              <a:t>Explain </a:t>
            </a:r>
            <a:r>
              <a:rPr lang="en-US" dirty="0" smtClean="0"/>
              <a:t>when </a:t>
            </a:r>
            <a:r>
              <a:rPr lang="en-US" dirty="0" smtClean="0"/>
              <a:t>to use </a:t>
            </a:r>
            <a:r>
              <a:rPr lang="en-US" dirty="0" smtClean="0">
                <a:latin typeface="Courier New"/>
                <a:cs typeface="Courier New"/>
              </a:rPr>
              <a:t>kitchen converge</a:t>
            </a:r>
            <a:r>
              <a:rPr lang="en-US" dirty="0" smtClean="0"/>
              <a:t>, </a:t>
            </a:r>
            <a:r>
              <a:rPr lang="en-US" dirty="0" smtClean="0">
                <a:latin typeface="Courier New"/>
                <a:cs typeface="Courier New"/>
              </a:rPr>
              <a:t>kitchen verify</a:t>
            </a:r>
            <a:r>
              <a:rPr lang="en-US" dirty="0" smtClean="0"/>
              <a:t> and </a:t>
            </a:r>
            <a:r>
              <a:rPr lang="en-US" dirty="0" smtClean="0">
                <a:latin typeface="Courier New"/>
                <a:cs typeface="Courier New"/>
              </a:rPr>
              <a:t>kitchen test</a:t>
            </a:r>
            <a:r>
              <a:rPr lang="en-US" dirty="0" smtClean="0"/>
              <a:t>.</a:t>
            </a:r>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(v1.4.2)</a:t>
            </a:r>
          </a:p>
          <a:p>
            <a:r>
              <a:rPr lang="en-US" dirty="0"/>
              <a:t>-----&gt; Converging &lt;default-centos-67&gt;...</a:t>
            </a:r>
          </a:p>
          <a:p>
            <a:r>
              <a:rPr lang="en-US" dirty="0"/>
              <a:t>$$$$$$ Running legacy converge for '</a:t>
            </a:r>
            <a:r>
              <a:rPr lang="en-US" dirty="0" err="1"/>
              <a:t>Docker</a:t>
            </a:r>
            <a:r>
              <a:rPr lang="en-US" dirty="0"/>
              <a:t>' Driver</a:t>
            </a:r>
          </a:p>
          <a:p>
            <a:r>
              <a:rPr lang="en-US" dirty="0" smtClean="0"/>
              <a:t>       ...</a:t>
            </a:r>
          </a:p>
          <a:p>
            <a:r>
              <a:rPr lang="en-US" dirty="0" smtClean="0"/>
              <a:t>-</a:t>
            </a:r>
            <a:r>
              <a:rPr lang="en-US" dirty="0"/>
              <a:t>----&gt; Installing Chef Omnibus (install only if missing</a:t>
            </a:r>
            <a:r>
              <a:rPr lang="en-US" dirty="0" smtClean="0"/>
              <a:t>)</a:t>
            </a:r>
          </a:p>
          <a:p>
            <a:r>
              <a:rPr lang="en-US" dirty="0" smtClean="0"/>
              <a:t>       Downloading </a:t>
            </a:r>
            <a:r>
              <a:rPr lang="en-US" dirty="0"/>
              <a:t>https://</a:t>
            </a:r>
            <a:r>
              <a:rPr lang="en-US" dirty="0" err="1"/>
              <a:t>www.chef.io</a:t>
            </a:r>
            <a:r>
              <a:rPr lang="en-US" dirty="0"/>
              <a:t>/chef/</a:t>
            </a:r>
            <a:r>
              <a:rPr lang="en-US" dirty="0" err="1"/>
              <a:t>install.sh</a:t>
            </a:r>
            <a:r>
              <a:rPr lang="en-US" dirty="0"/>
              <a:t> to </a:t>
            </a:r>
            <a:r>
              <a:rPr lang="en-US" dirty="0" smtClean="0"/>
              <a:t>file...</a:t>
            </a:r>
            <a:endParaRPr lang="en-US" dirty="0"/>
          </a:p>
          <a:p>
            <a:r>
              <a:rPr lang="en-US" dirty="0" smtClean="0"/>
              <a:t>       </a:t>
            </a:r>
            <a:r>
              <a:rPr lang="en-US" dirty="0"/>
              <a:t>resolving cookbooks for run list: ["</a:t>
            </a:r>
            <a:r>
              <a:rPr lang="en-US" dirty="0" err="1"/>
              <a:t>httpd</a:t>
            </a:r>
            <a:r>
              <a:rPr lang="en-US" dirty="0"/>
              <a:t>::default"</a:t>
            </a:r>
            <a:r>
              <a:rPr lang="en-US" dirty="0" smtClean="0"/>
              <a:t>] </a:t>
            </a:r>
          </a:p>
          <a:p>
            <a:r>
              <a:rPr lang="en-US" dirty="0" smtClean="0"/>
              <a:t>       ...     </a:t>
            </a:r>
          </a:p>
          <a:p>
            <a:r>
              <a:rPr lang="en-US" dirty="0" smtClean="0"/>
              <a:t>       Finished </a:t>
            </a:r>
            <a:r>
              <a:rPr lang="en-US" dirty="0"/>
              <a:t>converging &lt;default-centos-67&gt; (0m27.64s).</a:t>
            </a:r>
          </a:p>
          <a:p>
            <a:r>
              <a:rPr lang="en-US" dirty="0"/>
              <a:t>-----&gt; Kitchen is finished. (0m28.58s)</a:t>
            </a:r>
          </a:p>
        </p:txBody>
      </p:sp>
      <p:sp>
        <p:nvSpPr>
          <p:cNvPr id="3" name="Text Placeholder 2"/>
          <p:cNvSpPr>
            <a:spLocks noGrp="1"/>
          </p:cNvSpPr>
          <p:nvPr>
            <p:ph type="body" sz="quarter" idx="11"/>
          </p:nvPr>
        </p:nvSpPr>
        <p:spPr/>
        <p:txBody>
          <a:bodyPr/>
          <a:lstStyle/>
          <a:p>
            <a:r>
              <a:rPr lang="en-US" dirty="0" smtClean="0"/>
              <a:t>&gt; kitchen converge</a:t>
            </a:r>
            <a:endParaRPr lang="en-US" dirty="0"/>
          </a:p>
        </p:txBody>
      </p:sp>
      <p:sp>
        <p:nvSpPr>
          <p:cNvPr id="7" name="Title 6"/>
          <p:cNvSpPr>
            <a:spLocks noGrp="1"/>
          </p:cNvSpPr>
          <p:nvPr>
            <p:ph type="title"/>
          </p:nvPr>
        </p:nvSpPr>
        <p:spPr/>
        <p:txBody>
          <a:bodyPr/>
          <a:lstStyle/>
          <a:p>
            <a:r>
              <a:rPr lang="en-US" dirty="0" smtClean="0"/>
              <a:t>Re-Converge the Test Instance</a:t>
            </a:r>
            <a:endParaRPr lang="en-US" dirty="0"/>
          </a:p>
        </p:txBody>
      </p:sp>
    </p:spTree>
    <p:extLst>
      <p:ext uri="{BB962C8B-B14F-4D97-AF65-F5344CB8AC3E}">
        <p14:creationId xmlns:p14="http://schemas.microsoft.com/office/powerpoint/2010/main" val="3426855910"/>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 </a:t>
            </a:r>
            <a:r>
              <a:rPr lang="en-US" dirty="0" smtClean="0"/>
              <a:t>      </a:t>
            </a:r>
            <a:r>
              <a:rPr lang="en-US" dirty="0" err="1" smtClean="0"/>
              <a:t>httpd</a:t>
            </a:r>
            <a:r>
              <a:rPr lang="en-US" dirty="0"/>
              <a:t>::default</a:t>
            </a:r>
          </a:p>
          <a:p>
            <a:r>
              <a:rPr lang="en-US" dirty="0" smtClean="0"/>
              <a:t>         Command </a:t>
            </a:r>
            <a:r>
              <a:rPr lang="en-US" dirty="0"/>
              <a:t>"curl http://</a:t>
            </a:r>
            <a:r>
              <a:rPr lang="en-US" dirty="0" err="1"/>
              <a:t>localhost</a:t>
            </a:r>
            <a:r>
              <a:rPr lang="en-US" dirty="0"/>
              <a:t>"</a:t>
            </a:r>
          </a:p>
          <a:p>
            <a:r>
              <a:rPr lang="en-US" dirty="0"/>
              <a:t>           </a:t>
            </a:r>
            <a:r>
              <a:rPr lang="en-US" dirty="0" err="1"/>
              <a:t>stdout</a:t>
            </a:r>
            <a:endParaRPr lang="en-US" dirty="0"/>
          </a:p>
          <a:p>
            <a:r>
              <a:rPr lang="en-US" dirty="0"/>
              <a:t>             should match </a:t>
            </a:r>
            <a:r>
              <a:rPr lang="en-US" dirty="0" smtClean="0"/>
              <a:t>/Welcome Home/</a:t>
            </a:r>
            <a:endParaRPr lang="en-US" dirty="0"/>
          </a:p>
          <a:p>
            <a:endParaRPr lang="en-US" dirty="0"/>
          </a:p>
        </p:txBody>
      </p:sp>
      <p:sp>
        <p:nvSpPr>
          <p:cNvPr id="3" name="Text Placeholder 2"/>
          <p:cNvSpPr>
            <a:spLocks noGrp="1"/>
          </p:cNvSpPr>
          <p:nvPr>
            <p:ph type="body" sz="quarter" idx="11"/>
          </p:nvPr>
        </p:nvSpPr>
        <p:spPr/>
        <p:txBody>
          <a:bodyPr/>
          <a:lstStyle/>
          <a:p>
            <a:r>
              <a:rPr lang="en-US" dirty="0" smtClean="0"/>
              <a:t>&gt; kitchen verify</a:t>
            </a:r>
            <a:endParaRPr lang="en-US" dirty="0"/>
          </a:p>
        </p:txBody>
      </p:sp>
      <p:sp>
        <p:nvSpPr>
          <p:cNvPr id="6" name="Title 5"/>
          <p:cNvSpPr>
            <a:spLocks noGrp="1"/>
          </p:cNvSpPr>
          <p:nvPr>
            <p:ph type="title"/>
          </p:nvPr>
        </p:nvSpPr>
        <p:spPr/>
        <p:txBody>
          <a:bodyPr/>
          <a:lstStyle/>
          <a:p>
            <a:r>
              <a:rPr lang="en-US" dirty="0" smtClean="0"/>
              <a:t>Re-Verify the Test Instance</a:t>
            </a:r>
            <a:endParaRPr lang="en-US" dirty="0"/>
          </a:p>
        </p:txBody>
      </p:sp>
    </p:spTree>
    <p:extLst>
      <p:ext uri="{BB962C8B-B14F-4D97-AF65-F5344CB8AC3E}">
        <p14:creationId xmlns:p14="http://schemas.microsoft.com/office/powerpoint/2010/main" val="1217527868"/>
      </p:ext>
    </p:extLst>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The Service</a:t>
            </a:r>
            <a:endParaRPr lang="en-US" dirty="0"/>
          </a:p>
        </p:txBody>
      </p:sp>
      <p:sp>
        <p:nvSpPr>
          <p:cNvPr id="3" name="Subtitle 2"/>
          <p:cNvSpPr>
            <a:spLocks noGrp="1"/>
          </p:cNvSpPr>
          <p:nvPr>
            <p:ph type="subTitle" idx="1"/>
          </p:nvPr>
        </p:nvSpPr>
        <p:spPr/>
        <p:txBody>
          <a:bodyPr/>
          <a:lstStyle/>
          <a:p>
            <a:pPr>
              <a:buFont typeface="Wingdings" charset="2"/>
              <a:buChar char="ü"/>
            </a:pPr>
            <a:r>
              <a:rPr lang="en-US" dirty="0"/>
              <a:t>Create a </a:t>
            </a:r>
            <a:r>
              <a:rPr lang="en-US" dirty="0" smtClean="0"/>
              <a:t>service recipe </a:t>
            </a:r>
            <a:r>
              <a:rPr lang="en-US" dirty="0"/>
              <a:t>that defines the policy:</a:t>
            </a:r>
          </a:p>
          <a:p>
            <a:pPr lvl="1" algn="l"/>
            <a:endParaRPr lang="en-US" b="1" dirty="0">
              <a:solidFill>
                <a:schemeClr val="tx1"/>
              </a:solidFill>
              <a:latin typeface="Courier New" charset="0"/>
              <a:ea typeface="Courier New" charset="0"/>
              <a:cs typeface="Courier New" charset="0"/>
            </a:endParaRPr>
          </a:p>
          <a:p>
            <a:pPr lvl="1" algn="l"/>
            <a:r>
              <a:rPr lang="en-US" b="1" dirty="0">
                <a:solidFill>
                  <a:schemeClr val="tx1"/>
                </a:solidFill>
                <a:latin typeface="Courier New" charset="0"/>
                <a:ea typeface="Courier New" charset="0"/>
                <a:cs typeface="Courier New" charset="0"/>
              </a:rPr>
              <a:t>The </a:t>
            </a:r>
            <a:r>
              <a:rPr lang="en-US" b="1" dirty="0" smtClean="0">
                <a:solidFill>
                  <a:schemeClr val="tx1"/>
                </a:solidFill>
                <a:latin typeface="Courier New" charset="0"/>
                <a:ea typeface="Courier New" charset="0"/>
                <a:cs typeface="Courier New" charset="0"/>
              </a:rPr>
              <a:t>service named '</a:t>
            </a:r>
            <a:r>
              <a:rPr lang="en-US" b="1" dirty="0" err="1" smtClean="0">
                <a:solidFill>
                  <a:schemeClr val="tx1"/>
                </a:solidFill>
                <a:latin typeface="Courier New" charset="0"/>
                <a:ea typeface="Courier New" charset="0"/>
                <a:cs typeface="Courier New" charset="0"/>
              </a:rPr>
              <a:t>httpd</a:t>
            </a:r>
            <a:r>
              <a:rPr lang="en-US" b="1" dirty="0" smtClean="0">
                <a:solidFill>
                  <a:schemeClr val="tx1"/>
                </a:solidFill>
                <a:latin typeface="Courier New" charset="0"/>
                <a:ea typeface="Courier New" charset="0"/>
                <a:cs typeface="Courier New" charset="0"/>
              </a:rPr>
              <a:t>' is started and enabled.</a:t>
            </a:r>
            <a:endParaRPr lang="en-US" b="1" dirty="0">
              <a:solidFill>
                <a:schemeClr val="tx1"/>
              </a:solidFill>
              <a:latin typeface="Courier New" charset="0"/>
              <a:ea typeface="Courier New" charset="0"/>
              <a:cs typeface="Courier New" charset="0"/>
            </a:endParaRPr>
          </a:p>
          <a:p>
            <a:endParaRPr lang="en-US" dirty="0"/>
          </a:p>
          <a:p>
            <a:pPr>
              <a:buFont typeface="Wingdings" charset="2"/>
              <a:buChar char="ü"/>
            </a:pPr>
            <a:r>
              <a:rPr lang="en-US" dirty="0"/>
              <a:t>Remove the </a:t>
            </a:r>
            <a:r>
              <a:rPr lang="en-US" dirty="0" smtClean="0"/>
              <a:t>service resource </a:t>
            </a:r>
            <a:r>
              <a:rPr lang="en-US" dirty="0"/>
              <a:t>from the default recipe</a:t>
            </a:r>
          </a:p>
          <a:p>
            <a:pPr>
              <a:buFont typeface="Wingdings" charset="2"/>
              <a:buChar char="ü"/>
            </a:pPr>
            <a:r>
              <a:rPr lang="en-US" dirty="0"/>
              <a:t>Converge and verify the test instance to ensure there are no failures</a:t>
            </a:r>
          </a:p>
        </p:txBody>
      </p:sp>
    </p:spTree>
    <p:extLst>
      <p:ext uri="{BB962C8B-B14F-4D97-AF65-F5344CB8AC3E}">
        <p14:creationId xmlns:p14="http://schemas.microsoft.com/office/powerpoint/2010/main" val="1551719896"/>
      </p:ext>
    </p:extLst>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Do Our Tests Really Work?</a:t>
            </a:r>
            <a:endParaRPr lang="en-US" dirty="0"/>
          </a:p>
        </p:txBody>
      </p:sp>
      <p:sp>
        <p:nvSpPr>
          <p:cNvPr id="3" name="Subtitle 2"/>
          <p:cNvSpPr>
            <a:spLocks noGrp="1"/>
          </p:cNvSpPr>
          <p:nvPr>
            <p:ph type="subTitle" idx="1"/>
          </p:nvPr>
        </p:nvSpPr>
        <p:spPr/>
        <p:txBody>
          <a:bodyPr/>
          <a:lstStyle/>
          <a:p>
            <a:r>
              <a:rPr lang="en-US" dirty="0" smtClean="0"/>
              <a:t>What if we </a:t>
            </a:r>
            <a:r>
              <a:rPr lang="en-US" dirty="0" smtClean="0"/>
              <a:t>removed </a:t>
            </a:r>
            <a:r>
              <a:rPr lang="en-US" dirty="0" smtClean="0"/>
              <a:t>code from within the recipes and ran the tests?</a:t>
            </a:r>
          </a:p>
        </p:txBody>
      </p:sp>
    </p:spTree>
    <p:extLst>
      <p:ext uri="{BB962C8B-B14F-4D97-AF65-F5344CB8AC3E}">
        <p14:creationId xmlns:p14="http://schemas.microsoft.com/office/powerpoint/2010/main" val="2848035078"/>
      </p:ext>
    </p:extLst>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Heckling </a:t>
            </a:r>
            <a:r>
              <a:rPr lang="en-US" dirty="0" smtClean="0"/>
              <a:t>Your </a:t>
            </a:r>
            <a:r>
              <a:rPr lang="en-US" dirty="0" smtClean="0"/>
              <a:t>Code</a:t>
            </a:r>
            <a:endParaRPr lang="en-US" dirty="0"/>
          </a:p>
        </p:txBody>
      </p:sp>
      <p:sp>
        <p:nvSpPr>
          <p:cNvPr id="3" name="Subtitle 2"/>
          <p:cNvSpPr>
            <a:spLocks noGrp="1"/>
          </p:cNvSpPr>
          <p:nvPr>
            <p:ph type="subTitle" idx="1"/>
          </p:nvPr>
        </p:nvSpPr>
        <p:spPr/>
        <p:txBody>
          <a:bodyPr/>
          <a:lstStyle/>
          <a:p>
            <a:r>
              <a:rPr lang="en-US" dirty="0" smtClean="0"/>
              <a:t>Mutation testing is used to design new software tests and evaluate the quality of existing software tests. Mutation testing involves modifying a program in small ways.</a:t>
            </a:r>
            <a:endParaRPr lang="en-US" dirty="0"/>
          </a:p>
        </p:txBody>
      </p:sp>
    </p:spTree>
    <p:extLst>
      <p:ext uri="{BB962C8B-B14F-4D97-AF65-F5344CB8AC3E}">
        <p14:creationId xmlns:p14="http://schemas.microsoft.com/office/powerpoint/2010/main" val="2145004106"/>
      </p:ext>
    </p:extLst>
  </p:cSld>
  <p:clrMapOvr>
    <a:masterClrMapping/>
  </p:clrMapOvr>
  <p:transition spd="med">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Heckle That Code</a:t>
            </a:r>
            <a:endParaRPr lang="en-US" dirty="0"/>
          </a:p>
        </p:txBody>
      </p:sp>
      <p:sp>
        <p:nvSpPr>
          <p:cNvPr id="3" name="Content Placeholder 2"/>
          <p:cNvSpPr>
            <a:spLocks noGrp="1"/>
          </p:cNvSpPr>
          <p:nvPr>
            <p:ph sz="quarter" idx="11"/>
          </p:nvPr>
        </p:nvSpPr>
        <p:spPr/>
        <p:txBody>
          <a:bodyPr/>
          <a:lstStyle/>
          <a:p>
            <a:r>
              <a:rPr lang="en-US" dirty="0" smtClean="0"/>
              <a:t>It could be a game </a:t>
            </a:r>
            <a:r>
              <a:rPr lang="en-US" dirty="0" smtClean="0"/>
              <a:t>show. Maybe on Twitch</a:t>
            </a:r>
            <a:r>
              <a:rPr lang="en-US" dirty="0" smtClean="0"/>
              <a:t>?</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smtClean="0"/>
              <a:t>Remove / Comment source code</a:t>
            </a:r>
          </a:p>
          <a:p>
            <a:pPr marL="342900" indent="-342900">
              <a:buFont typeface="Wingdings" charset="2"/>
              <a:buChar char="q"/>
            </a:pPr>
            <a:r>
              <a:rPr lang="en-US" dirty="0"/>
              <a:t>Converge the cookbook and execute the tests</a:t>
            </a:r>
          </a:p>
          <a:p>
            <a:pPr marL="342900" indent="-342900">
              <a:buFont typeface="Wingdings" charset="2"/>
              <a:buChar char="q"/>
            </a:pPr>
            <a:endParaRPr lang="en-US" dirty="0"/>
          </a:p>
        </p:txBody>
      </p:sp>
    </p:spTree>
    <p:extLst>
      <p:ext uri="{BB962C8B-B14F-4D97-AF65-F5344CB8AC3E}">
        <p14:creationId xmlns:p14="http://schemas.microsoft.com/office/powerpoint/2010/main" val="4128408095"/>
      </p:ext>
    </p:extLst>
  </p:cSld>
  <p:clrMapOvr>
    <a:masterClrMapping/>
  </p:clrMapOvr>
  <p:transitio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Comment Out Key Code Within the Default Recipe</a:t>
            </a:r>
            <a:endParaRPr lang="en-US" sz="4800" dirty="0"/>
          </a:p>
        </p:txBody>
      </p:sp>
      <p:sp>
        <p:nvSpPr>
          <p:cNvPr id="3" name="Content Placeholder 2"/>
          <p:cNvSpPr>
            <a:spLocks noGrp="1"/>
          </p:cNvSpPr>
          <p:nvPr>
            <p:ph sz="quarter" idx="10"/>
          </p:nvPr>
        </p:nvSpPr>
        <p:spPr/>
        <p:txBody>
          <a:bodyPr/>
          <a:lstStyle/>
          <a:p>
            <a:r>
              <a:rPr lang="en-US" dirty="0"/>
              <a:t>#</a:t>
            </a:r>
          </a:p>
          <a:p>
            <a:r>
              <a:rPr lang="en-US" dirty="0"/>
              <a:t># Cookbook Name:: </a:t>
            </a:r>
            <a:r>
              <a:rPr lang="en-US" dirty="0" err="1"/>
              <a:t>httpd</a:t>
            </a:r>
            <a:endParaRPr lang="en-US" dirty="0"/>
          </a:p>
          <a:p>
            <a:r>
              <a:rPr lang="en-US" dirty="0"/>
              <a:t># Recipe:: default</a:t>
            </a:r>
          </a:p>
          <a:p>
            <a:r>
              <a:rPr lang="en-US" dirty="0"/>
              <a:t>#</a:t>
            </a:r>
          </a:p>
          <a:p>
            <a:r>
              <a:rPr lang="en-US" dirty="0"/>
              <a:t># Copyright (c) 2015 The Authors, All Rights Reserved.</a:t>
            </a:r>
          </a:p>
          <a:p>
            <a:r>
              <a:rPr lang="en-US" dirty="0" smtClean="0"/>
              <a:t># </a:t>
            </a:r>
            <a:r>
              <a:rPr lang="en-US" dirty="0" err="1" smtClean="0"/>
              <a:t>include_recipe</a:t>
            </a:r>
            <a:r>
              <a:rPr lang="en-US" dirty="0" smtClean="0"/>
              <a:t> </a:t>
            </a:r>
            <a:r>
              <a:rPr lang="en-US" dirty="0"/>
              <a:t>'</a:t>
            </a:r>
            <a:r>
              <a:rPr lang="en-US" dirty="0" err="1"/>
              <a:t>httpd</a:t>
            </a:r>
            <a:r>
              <a:rPr lang="en-US" dirty="0"/>
              <a:t>::install</a:t>
            </a:r>
            <a:r>
              <a:rPr lang="en-US" dirty="0" smtClean="0"/>
              <a:t>'</a:t>
            </a:r>
          </a:p>
          <a:p>
            <a:r>
              <a:rPr lang="en-US" dirty="0" err="1" smtClean="0"/>
              <a:t>include_recipe</a:t>
            </a:r>
            <a:r>
              <a:rPr lang="en-US" dirty="0" smtClean="0"/>
              <a:t> '</a:t>
            </a:r>
            <a:r>
              <a:rPr lang="en-US" dirty="0" err="1" smtClean="0"/>
              <a:t>httpd</a:t>
            </a:r>
            <a:r>
              <a:rPr lang="en-US" dirty="0" smtClean="0"/>
              <a:t>::configuration</a:t>
            </a:r>
            <a:endParaRPr lang="en-US" dirty="0"/>
          </a:p>
          <a:p>
            <a:r>
              <a:rPr lang="en-US" dirty="0" err="1" smtClean="0"/>
              <a:t>include_recipe</a:t>
            </a:r>
            <a:r>
              <a:rPr lang="en-US" dirty="0" smtClean="0"/>
              <a:t> </a:t>
            </a:r>
            <a:r>
              <a:rPr lang="en-US" dirty="0"/>
              <a:t>'</a:t>
            </a:r>
            <a:r>
              <a:rPr lang="en-US" dirty="0" err="1"/>
              <a:t>httpd</a:t>
            </a:r>
            <a:r>
              <a:rPr lang="en-US" dirty="0"/>
              <a:t>::service'</a:t>
            </a:r>
          </a:p>
          <a:p>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5" name="Text Placeholder 4"/>
          <p:cNvSpPr>
            <a:spLocks noGrp="1"/>
          </p:cNvSpPr>
          <p:nvPr>
            <p:ph type="body" sz="quarter" idx="12"/>
          </p:nvPr>
        </p:nvSpPr>
        <p:spPr>
          <a:xfrm>
            <a:off x="1124446" y="4741538"/>
            <a:ext cx="14404273" cy="624942"/>
          </a:xfrm>
          <a:solidFill>
            <a:srgbClr val="108001">
              <a:alpha val="25000"/>
            </a:srgbClr>
          </a:solidFill>
        </p:spPr>
        <p:txBody>
          <a:bodyPr/>
          <a:lstStyle/>
          <a:p>
            <a:endParaRPr lang="en-US" dirty="0"/>
          </a:p>
        </p:txBody>
      </p:sp>
    </p:spTree>
    <p:extLst>
      <p:ext uri="{BB962C8B-B14F-4D97-AF65-F5344CB8AC3E}">
        <p14:creationId xmlns:p14="http://schemas.microsoft.com/office/powerpoint/2010/main" val="247617088"/>
      </p:ext>
    </p:extLst>
  </p:cSld>
  <p:clrMapOvr>
    <a:masterClrMapping/>
  </p:clrMapOvr>
  <p:transition spd="med">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Heckle That Code</a:t>
            </a:r>
            <a:endParaRPr lang="en-US" dirty="0"/>
          </a:p>
        </p:txBody>
      </p:sp>
      <p:sp>
        <p:nvSpPr>
          <p:cNvPr id="3" name="Content Placeholder 2"/>
          <p:cNvSpPr>
            <a:spLocks noGrp="1"/>
          </p:cNvSpPr>
          <p:nvPr>
            <p:ph sz="quarter" idx="11"/>
          </p:nvPr>
        </p:nvSpPr>
        <p:spPr/>
        <p:txBody>
          <a:bodyPr/>
          <a:lstStyle/>
          <a:p>
            <a:r>
              <a:rPr lang="en-US" dirty="0"/>
              <a:t>It could be a game show. Maybe on Twitch?</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Remove / Comment source code</a:t>
            </a:r>
          </a:p>
          <a:p>
            <a:pPr marL="342900" indent="-342900">
              <a:buFont typeface="Wingdings" charset="2"/>
              <a:buChar char="q"/>
            </a:pPr>
            <a:r>
              <a:rPr lang="en-US" dirty="0"/>
              <a:t>Converge the cookbook and execute the tests</a:t>
            </a:r>
          </a:p>
          <a:p>
            <a:pPr marL="342900" indent="-342900">
              <a:buFont typeface="Wingdings" charset="2"/>
              <a:buChar char="q"/>
            </a:pPr>
            <a:endParaRPr lang="en-US" dirty="0"/>
          </a:p>
        </p:txBody>
      </p:sp>
    </p:spTree>
    <p:extLst>
      <p:ext uri="{BB962C8B-B14F-4D97-AF65-F5344CB8AC3E}">
        <p14:creationId xmlns:p14="http://schemas.microsoft.com/office/powerpoint/2010/main" val="1554580092"/>
      </p:ext>
    </p:extLst>
  </p:cSld>
  <p:clrMapOvr>
    <a:masterClrMapping/>
  </p:clrMapOvr>
  <p:transitio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-----&gt; Converging &lt;default-centos-67&gt;...</a:t>
            </a:r>
          </a:p>
          <a:p>
            <a:r>
              <a:rPr lang="en-US" dirty="0" smtClean="0"/>
              <a:t>       Synchronizing Cookbooks:</a:t>
            </a:r>
          </a:p>
          <a:p>
            <a:r>
              <a:rPr lang="en-US" dirty="0" smtClean="0"/>
              <a:t>         </a:t>
            </a:r>
            <a:r>
              <a:rPr lang="en-US" dirty="0"/>
              <a:t>- </a:t>
            </a:r>
            <a:r>
              <a:rPr lang="en-US" dirty="0" err="1"/>
              <a:t>httpd</a:t>
            </a:r>
            <a:r>
              <a:rPr lang="en-US" dirty="0"/>
              <a:t> (0.1.0)</a:t>
            </a:r>
          </a:p>
          <a:p>
            <a:r>
              <a:rPr lang="en-US" dirty="0"/>
              <a:t>       Compiling Cookbooks...</a:t>
            </a:r>
          </a:p>
          <a:p>
            <a:r>
              <a:rPr lang="en-US" dirty="0"/>
              <a:t> </a:t>
            </a:r>
            <a:r>
              <a:rPr lang="en-US" dirty="0" smtClean="0"/>
              <a:t>      Converging </a:t>
            </a:r>
            <a:r>
              <a:rPr lang="en-US" dirty="0"/>
              <a:t>2 </a:t>
            </a:r>
            <a:r>
              <a:rPr lang="en-US" dirty="0" smtClean="0"/>
              <a:t>resources</a:t>
            </a:r>
          </a:p>
          <a:p>
            <a:r>
              <a:rPr lang="en-US" dirty="0" smtClean="0"/>
              <a:t>       </a:t>
            </a:r>
            <a:r>
              <a:rPr lang="en-US" dirty="0"/>
              <a:t>Recipe: </a:t>
            </a:r>
            <a:r>
              <a:rPr lang="en-US" dirty="0" err="1"/>
              <a:t>httpd</a:t>
            </a:r>
            <a:r>
              <a:rPr lang="en-US" dirty="0"/>
              <a:t>::</a:t>
            </a:r>
            <a:r>
              <a:rPr lang="en-US" dirty="0" smtClean="0"/>
              <a:t>configuration</a:t>
            </a:r>
          </a:p>
          <a:p>
            <a:r>
              <a:rPr lang="en-US" dirty="0" smtClean="0"/>
              <a:t>        </a:t>
            </a:r>
            <a:r>
              <a:rPr lang="en-US" dirty="0"/>
              <a:t>(up to date</a:t>
            </a:r>
            <a:r>
              <a:rPr lang="en-US" dirty="0" smtClean="0"/>
              <a:t>)</a:t>
            </a:r>
          </a:p>
          <a:p>
            <a:r>
              <a:rPr lang="en-US" dirty="0" smtClean="0"/>
              <a:t>       </a:t>
            </a:r>
            <a:r>
              <a:rPr lang="en-US" dirty="0"/>
              <a:t>Recipe: </a:t>
            </a:r>
            <a:r>
              <a:rPr lang="en-US" dirty="0" err="1"/>
              <a:t>httpd</a:t>
            </a:r>
            <a:r>
              <a:rPr lang="en-US" dirty="0"/>
              <a:t>::</a:t>
            </a:r>
            <a:r>
              <a:rPr lang="en-US" dirty="0" smtClean="0"/>
              <a:t>service</a:t>
            </a:r>
          </a:p>
          <a:p>
            <a:r>
              <a:rPr lang="en-US" dirty="0" smtClean="0"/>
              <a:t>        </a:t>
            </a:r>
            <a:r>
              <a:rPr lang="en-US" dirty="0"/>
              <a:t>(up to date</a:t>
            </a:r>
            <a:r>
              <a:rPr lang="en-US" dirty="0" smtClean="0"/>
              <a:t>)</a:t>
            </a:r>
          </a:p>
          <a:p>
            <a:r>
              <a:rPr lang="en-US" dirty="0" smtClean="0"/>
              <a:t>         </a:t>
            </a:r>
            <a:r>
              <a:rPr lang="en-US" dirty="0"/>
              <a:t>* service[</a:t>
            </a:r>
            <a:r>
              <a:rPr lang="en-US" dirty="0" err="1"/>
              <a:t>httpd</a:t>
            </a:r>
            <a:r>
              <a:rPr lang="en-US" dirty="0"/>
              <a:t>] action enable (up to date</a:t>
            </a:r>
            <a:r>
              <a:rPr lang="en-US" dirty="0" smtClean="0"/>
              <a:t>)</a:t>
            </a:r>
          </a:p>
        </p:txBody>
      </p:sp>
      <p:sp>
        <p:nvSpPr>
          <p:cNvPr id="3" name="Text Placeholder 2"/>
          <p:cNvSpPr>
            <a:spLocks noGrp="1"/>
          </p:cNvSpPr>
          <p:nvPr>
            <p:ph type="body" sz="quarter" idx="11"/>
          </p:nvPr>
        </p:nvSpPr>
        <p:spPr/>
        <p:txBody>
          <a:bodyPr/>
          <a:lstStyle/>
          <a:p>
            <a:r>
              <a:rPr lang="en-US" dirty="0" smtClean="0"/>
              <a:t>&gt; kitchen converge</a:t>
            </a:r>
            <a:endParaRPr lang="en-US" dirty="0"/>
          </a:p>
        </p:txBody>
      </p:sp>
      <p:sp>
        <p:nvSpPr>
          <p:cNvPr id="7" name="Content Placeholder 6"/>
          <p:cNvSpPr>
            <a:spLocks noGrp="1"/>
          </p:cNvSpPr>
          <p:nvPr>
            <p:ph sz="quarter" idx="12"/>
          </p:nvPr>
        </p:nvSpPr>
        <p:spPr>
          <a:xfrm>
            <a:off x="1127883" y="4454025"/>
            <a:ext cx="14420850" cy="557213"/>
          </a:xfrm>
        </p:spPr>
        <p:txBody>
          <a:bodyPr/>
          <a:lstStyle/>
          <a:p>
            <a:endParaRPr lang="en-US" dirty="0"/>
          </a:p>
        </p:txBody>
      </p:sp>
      <p:sp>
        <p:nvSpPr>
          <p:cNvPr id="4" name="Title 3"/>
          <p:cNvSpPr>
            <a:spLocks noGrp="1"/>
          </p:cNvSpPr>
          <p:nvPr>
            <p:ph type="title"/>
          </p:nvPr>
        </p:nvSpPr>
        <p:spPr/>
        <p:txBody>
          <a:bodyPr/>
          <a:lstStyle/>
          <a:p>
            <a:r>
              <a:rPr lang="en-US" dirty="0" smtClean="0"/>
              <a:t>Re-Converge the Test Instance</a:t>
            </a:r>
            <a:endParaRPr lang="en-US" dirty="0"/>
          </a:p>
        </p:txBody>
      </p:sp>
    </p:spTree>
    <p:extLst>
      <p:ext uri="{BB962C8B-B14F-4D97-AF65-F5344CB8AC3E}">
        <p14:creationId xmlns:p14="http://schemas.microsoft.com/office/powerpoint/2010/main" val="2521097198"/>
      </p:ext>
    </p:extLst>
  </p:cSld>
  <p:clrMapOvr>
    <a:masterClrMapping/>
  </p:clrMapOvr>
  <p:transition spd="med">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 </a:t>
            </a:r>
            <a:r>
              <a:rPr lang="en-US" dirty="0" smtClean="0"/>
              <a:t>      </a:t>
            </a:r>
            <a:r>
              <a:rPr lang="en-US" dirty="0" err="1" smtClean="0"/>
              <a:t>httpd</a:t>
            </a:r>
            <a:r>
              <a:rPr lang="en-US" dirty="0"/>
              <a:t>::default</a:t>
            </a:r>
          </a:p>
          <a:p>
            <a:r>
              <a:rPr lang="en-US" dirty="0" smtClean="0"/>
              <a:t>         Command </a:t>
            </a:r>
            <a:r>
              <a:rPr lang="en-US" dirty="0"/>
              <a:t>"curl http://</a:t>
            </a:r>
            <a:r>
              <a:rPr lang="en-US" dirty="0" err="1"/>
              <a:t>localhost</a:t>
            </a:r>
            <a:r>
              <a:rPr lang="en-US" dirty="0"/>
              <a:t>"</a:t>
            </a:r>
          </a:p>
          <a:p>
            <a:r>
              <a:rPr lang="en-US" dirty="0"/>
              <a:t>           </a:t>
            </a:r>
            <a:r>
              <a:rPr lang="en-US" dirty="0" err="1"/>
              <a:t>stdout</a:t>
            </a:r>
            <a:endParaRPr lang="en-US" dirty="0"/>
          </a:p>
          <a:p>
            <a:r>
              <a:rPr lang="en-US" dirty="0" smtClean="0"/>
              <a:t>             </a:t>
            </a:r>
            <a:r>
              <a:rPr lang="en-US" dirty="0"/>
              <a:t>should match </a:t>
            </a:r>
            <a:r>
              <a:rPr lang="en-US" dirty="0" smtClean="0"/>
              <a:t>/Welcome Home/</a:t>
            </a:r>
          </a:p>
          <a:p>
            <a:r>
              <a:rPr lang="en-US" dirty="0" smtClean="0"/>
              <a:t>       Finished </a:t>
            </a:r>
            <a:r>
              <a:rPr lang="en-US" dirty="0"/>
              <a:t>in 0.15802 seconds (files took 0.63276 seconds </a:t>
            </a:r>
            <a:r>
              <a:rPr lang="en-US" dirty="0" smtClean="0"/>
              <a:t>...</a:t>
            </a:r>
            <a:endParaRPr lang="en-US" dirty="0"/>
          </a:p>
          <a:p>
            <a:r>
              <a:rPr lang="en-US" dirty="0"/>
              <a:t>       1 example, 0 failures</a:t>
            </a:r>
          </a:p>
          <a:p>
            <a:endParaRPr lang="en-US" dirty="0"/>
          </a:p>
        </p:txBody>
      </p:sp>
      <p:sp>
        <p:nvSpPr>
          <p:cNvPr id="3" name="Text Placeholder 2"/>
          <p:cNvSpPr>
            <a:spLocks noGrp="1"/>
          </p:cNvSpPr>
          <p:nvPr>
            <p:ph type="body" sz="quarter" idx="11"/>
          </p:nvPr>
        </p:nvSpPr>
        <p:spPr/>
        <p:txBody>
          <a:bodyPr/>
          <a:lstStyle/>
          <a:p>
            <a:r>
              <a:rPr lang="en-US" dirty="0" smtClean="0"/>
              <a:t>&gt; kitchen verify</a:t>
            </a:r>
            <a:endParaRPr lang="en-US" dirty="0"/>
          </a:p>
        </p:txBody>
      </p:sp>
      <p:sp>
        <p:nvSpPr>
          <p:cNvPr id="7" name="Content Placeholder 6"/>
          <p:cNvSpPr>
            <a:spLocks noGrp="1"/>
          </p:cNvSpPr>
          <p:nvPr>
            <p:ph sz="quarter" idx="12"/>
          </p:nvPr>
        </p:nvSpPr>
        <p:spPr>
          <a:xfrm>
            <a:off x="1127883" y="4966511"/>
            <a:ext cx="14420850" cy="557213"/>
          </a:xfrm>
        </p:spPr>
        <p:txBody>
          <a:bodyPr/>
          <a:lstStyle/>
          <a:p>
            <a:endParaRPr lang="en-US" dirty="0"/>
          </a:p>
        </p:txBody>
      </p:sp>
      <p:sp>
        <p:nvSpPr>
          <p:cNvPr id="4" name="Title 3"/>
          <p:cNvSpPr>
            <a:spLocks noGrp="1"/>
          </p:cNvSpPr>
          <p:nvPr>
            <p:ph type="title"/>
          </p:nvPr>
        </p:nvSpPr>
        <p:spPr/>
        <p:txBody>
          <a:bodyPr/>
          <a:lstStyle/>
          <a:p>
            <a:r>
              <a:rPr lang="en-US" dirty="0" smtClean="0"/>
              <a:t>Re-Verify the Test Instance</a:t>
            </a:r>
            <a:endParaRPr lang="en-US" dirty="0"/>
          </a:p>
        </p:txBody>
      </p:sp>
    </p:spTree>
    <p:extLst>
      <p:ext uri="{BB962C8B-B14F-4D97-AF65-F5344CB8AC3E}">
        <p14:creationId xmlns:p14="http://schemas.microsoft.com/office/powerpoint/2010/main" val="3443372597"/>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Modular Cookbook Recipes</a:t>
            </a:r>
            <a:endParaRPr lang="en-US" dirty="0"/>
          </a:p>
        </p:txBody>
      </p:sp>
      <p:sp>
        <p:nvSpPr>
          <p:cNvPr id="10" name="Right Bracket 9"/>
          <p:cNvSpPr/>
          <p:nvPr/>
        </p:nvSpPr>
        <p:spPr>
          <a:xfrm flipH="1">
            <a:off x="4632701" y="4591037"/>
            <a:ext cx="318821" cy="3332347"/>
          </a:xfrm>
          <a:prstGeom prst="righ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grpSp>
        <p:nvGrpSpPr>
          <p:cNvPr id="55" name="Group 54"/>
          <p:cNvGrpSpPr/>
          <p:nvPr/>
        </p:nvGrpSpPr>
        <p:grpSpPr>
          <a:xfrm>
            <a:off x="2549285" y="3147331"/>
            <a:ext cx="5152082" cy="4911788"/>
            <a:chOff x="1682671" y="3147332"/>
            <a:chExt cx="5152082" cy="4911788"/>
          </a:xfrm>
        </p:grpSpPr>
        <p:sp>
          <p:nvSpPr>
            <p:cNvPr id="53" name="Rectangle 52"/>
            <p:cNvSpPr/>
            <p:nvPr/>
          </p:nvSpPr>
          <p:spPr bwMode="auto">
            <a:xfrm>
              <a:off x="1682671" y="3147332"/>
              <a:ext cx="5152082" cy="4911788"/>
            </a:xfrm>
            <a:prstGeom prst="rect">
              <a:avLst/>
            </a:prstGeom>
            <a:solidFill>
              <a:schemeClr val="accent3">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r" defTabSz="914099"/>
              <a:r>
                <a:rPr lang="en-US" sz="4000" b="1" dirty="0" err="1" smtClean="0">
                  <a:solidFill>
                    <a:schemeClr val="accent3">
                      <a:lumMod val="50000"/>
                    </a:schemeClr>
                  </a:solidFill>
                </a:rPr>
                <a:t>httpd</a:t>
              </a:r>
              <a:endParaRPr lang="en-US" sz="4400" b="1" dirty="0" smtClean="0">
                <a:solidFill>
                  <a:schemeClr val="accent3">
                    <a:lumMod val="50000"/>
                  </a:schemeClr>
                </a:solidFill>
              </a:endParaRPr>
            </a:p>
          </p:txBody>
        </p:sp>
        <p:sp>
          <p:nvSpPr>
            <p:cNvPr id="6" name="Round Diagonal Corner Rectangle 5"/>
            <p:cNvSpPr/>
            <p:nvPr/>
          </p:nvSpPr>
          <p:spPr bwMode="auto">
            <a:xfrm>
              <a:off x="4185335" y="4591198"/>
              <a:ext cx="2478934" cy="919880"/>
            </a:xfrm>
            <a:prstGeom prst="round2DiagRect">
              <a:avLst/>
            </a:prstGeom>
            <a:solidFill>
              <a:schemeClr val="accent4"/>
            </a:solidFill>
            <a:ln w="76200">
              <a:solidFill>
                <a:schemeClr val="accent4"/>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smtClean="0">
                  <a:solidFill>
                    <a:schemeClr val="bg1"/>
                  </a:solidFill>
                </a:rPr>
                <a:t>install</a:t>
              </a:r>
            </a:p>
          </p:txBody>
        </p:sp>
        <p:sp>
          <p:nvSpPr>
            <p:cNvPr id="7" name="Round Diagonal Corner Rectangle 6"/>
            <p:cNvSpPr/>
            <p:nvPr/>
          </p:nvSpPr>
          <p:spPr bwMode="auto">
            <a:xfrm>
              <a:off x="4185334" y="5714406"/>
              <a:ext cx="2478935" cy="919880"/>
            </a:xfrm>
            <a:prstGeom prst="round2DiagRect">
              <a:avLst/>
            </a:prstGeom>
            <a:solidFill>
              <a:schemeClr val="accent5"/>
            </a:solidFill>
            <a:ln w="76200">
              <a:solidFill>
                <a:schemeClr val="accent5"/>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smtClean="0">
                  <a:solidFill>
                    <a:schemeClr val="bg1"/>
                  </a:solidFill>
                </a:rPr>
                <a:t>configuration</a:t>
              </a:r>
            </a:p>
          </p:txBody>
        </p:sp>
        <p:sp>
          <p:nvSpPr>
            <p:cNvPr id="8" name="Round Diagonal Corner Rectangle 7"/>
            <p:cNvSpPr/>
            <p:nvPr/>
          </p:nvSpPr>
          <p:spPr bwMode="auto">
            <a:xfrm>
              <a:off x="4185335" y="6837614"/>
              <a:ext cx="2478934" cy="919880"/>
            </a:xfrm>
            <a:prstGeom prst="round2DiagRect">
              <a:avLst/>
            </a:prstGeom>
            <a:solidFill>
              <a:srgbClr val="C97D9A"/>
            </a:solidFill>
            <a:ln w="76200">
              <a:solidFill>
                <a:srgbClr val="C97D9A"/>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dirty="0" smtClean="0">
                  <a:solidFill>
                    <a:schemeClr val="bg1"/>
                  </a:solidFill>
                </a:rPr>
                <a:t>service</a:t>
              </a:r>
            </a:p>
          </p:txBody>
        </p:sp>
        <p:cxnSp>
          <p:nvCxnSpPr>
            <p:cNvPr id="14" name="Straight Connector 13"/>
            <p:cNvCxnSpPr>
              <a:stCxn id="4" idx="1"/>
            </p:cNvCxnSpPr>
            <p:nvPr/>
          </p:nvCxnSpPr>
          <p:spPr>
            <a:xfrm>
              <a:off x="2674600" y="4852816"/>
              <a:ext cx="15825" cy="1381590"/>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16" name="Straight Connector 15"/>
            <p:cNvCxnSpPr>
              <a:endCxn id="10" idx="2"/>
            </p:cNvCxnSpPr>
            <p:nvPr/>
          </p:nvCxnSpPr>
          <p:spPr>
            <a:xfrm>
              <a:off x="2690425" y="6234406"/>
              <a:ext cx="1075662" cy="22806"/>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sp>
          <p:nvSpPr>
            <p:cNvPr id="4" name="Round Diagonal Corner Rectangle 3"/>
            <p:cNvSpPr/>
            <p:nvPr/>
          </p:nvSpPr>
          <p:spPr bwMode="auto">
            <a:xfrm>
              <a:off x="1814588" y="3271838"/>
              <a:ext cx="1720024" cy="1580978"/>
            </a:xfrm>
            <a:prstGeom prst="round2DiagRect">
              <a:avLst/>
            </a:prstGeom>
            <a:solidFill>
              <a:schemeClr val="accent1"/>
            </a:solidFill>
            <a:ln w="76200">
              <a:solidFill>
                <a:schemeClr val="accent1"/>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smtClean="0">
                  <a:solidFill>
                    <a:schemeClr val="bg1"/>
                  </a:solidFill>
                </a:rPr>
                <a:t>default</a:t>
              </a:r>
            </a:p>
          </p:txBody>
        </p:sp>
        <p:cxnSp>
          <p:nvCxnSpPr>
            <p:cNvPr id="37" name="Straight Connector 36"/>
            <p:cNvCxnSpPr/>
            <p:nvPr/>
          </p:nvCxnSpPr>
          <p:spPr>
            <a:xfrm>
              <a:off x="1993001" y="3992813"/>
              <a:ext cx="697424" cy="0"/>
            </a:xfrm>
            <a:prstGeom prst="line">
              <a:avLst/>
            </a:prstGeom>
            <a:ln w="1524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38" name="Straight Connector 37"/>
            <p:cNvCxnSpPr/>
            <p:nvPr/>
          </p:nvCxnSpPr>
          <p:spPr>
            <a:xfrm>
              <a:off x="1993001" y="4269200"/>
              <a:ext cx="697424" cy="0"/>
            </a:xfrm>
            <a:prstGeom prst="line">
              <a:avLst/>
            </a:prstGeom>
            <a:ln w="1524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39" name="Straight Connector 38"/>
            <p:cNvCxnSpPr/>
            <p:nvPr/>
          </p:nvCxnSpPr>
          <p:spPr>
            <a:xfrm>
              <a:off x="1993001" y="4517172"/>
              <a:ext cx="697424" cy="0"/>
            </a:xfrm>
            <a:prstGeom prst="line">
              <a:avLst/>
            </a:prstGeom>
            <a:ln w="152400">
              <a:solidFill>
                <a:srgbClr val="C97D9A"/>
              </a:solidFill>
            </a:ln>
          </p:spPr>
          <p:style>
            <a:lnRef idx="3">
              <a:schemeClr val="accent1"/>
            </a:lnRef>
            <a:fillRef idx="0">
              <a:schemeClr val="accent1"/>
            </a:fillRef>
            <a:effectRef idx="2">
              <a:schemeClr val="accent1"/>
            </a:effectRef>
            <a:fontRef idx="minor">
              <a:schemeClr val="tx1"/>
            </a:fontRef>
          </p:style>
        </p:cxnSp>
      </p:grpSp>
      <p:sp>
        <p:nvSpPr>
          <p:cNvPr id="54" name="Rectangle 53"/>
          <p:cNvSpPr/>
          <p:nvPr/>
        </p:nvSpPr>
        <p:spPr bwMode="auto">
          <a:xfrm>
            <a:off x="8579014" y="3147331"/>
            <a:ext cx="5152082" cy="4911788"/>
          </a:xfrm>
          <a:prstGeom prst="rect">
            <a:avLst/>
          </a:prstGeom>
          <a:solidFill>
            <a:schemeClr val="accent3">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r" defTabSz="914099"/>
            <a:r>
              <a:rPr lang="en-US" sz="4000" b="1" dirty="0" err="1" smtClean="0">
                <a:solidFill>
                  <a:schemeClr val="accent3">
                    <a:lumMod val="50000"/>
                  </a:schemeClr>
                </a:solidFill>
              </a:rPr>
              <a:t>wordpress</a:t>
            </a:r>
            <a:endParaRPr lang="en-US" sz="4400" b="1" dirty="0" smtClean="0">
              <a:solidFill>
                <a:schemeClr val="accent3">
                  <a:lumMod val="50000"/>
                </a:schemeClr>
              </a:solidFill>
            </a:endParaRPr>
          </a:p>
        </p:txBody>
      </p:sp>
      <p:sp>
        <p:nvSpPr>
          <p:cNvPr id="61" name="Round Diagonal Corner Rectangle 60"/>
          <p:cNvSpPr/>
          <p:nvPr/>
        </p:nvSpPr>
        <p:spPr bwMode="auto">
          <a:xfrm>
            <a:off x="8832188" y="3271837"/>
            <a:ext cx="1720024" cy="1580978"/>
          </a:xfrm>
          <a:prstGeom prst="round2DiagRect">
            <a:avLst/>
          </a:prstGeom>
          <a:solidFill>
            <a:schemeClr val="accent1"/>
          </a:solidFill>
          <a:ln w="76200">
            <a:solidFill>
              <a:schemeClr val="accent1"/>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smtClean="0">
                <a:solidFill>
                  <a:schemeClr val="bg1"/>
                </a:solidFill>
              </a:rPr>
              <a:t>default</a:t>
            </a:r>
          </a:p>
        </p:txBody>
      </p:sp>
      <p:cxnSp>
        <p:nvCxnSpPr>
          <p:cNvPr id="62" name="Straight Connector 61"/>
          <p:cNvCxnSpPr/>
          <p:nvPr/>
        </p:nvCxnSpPr>
        <p:spPr>
          <a:xfrm>
            <a:off x="9010601" y="3992812"/>
            <a:ext cx="697424" cy="0"/>
          </a:xfrm>
          <a:prstGeom prst="line">
            <a:avLst/>
          </a:prstGeom>
          <a:ln w="1524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63" name="Straight Connector 62"/>
          <p:cNvCxnSpPr/>
          <p:nvPr/>
        </p:nvCxnSpPr>
        <p:spPr>
          <a:xfrm>
            <a:off x="9010601" y="4269199"/>
            <a:ext cx="697424" cy="0"/>
          </a:xfrm>
          <a:prstGeom prst="line">
            <a:avLst/>
          </a:prstGeom>
          <a:ln w="152400">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64" name="Straight Connector 63"/>
          <p:cNvCxnSpPr/>
          <p:nvPr/>
        </p:nvCxnSpPr>
        <p:spPr>
          <a:xfrm>
            <a:off x="9010601" y="4517171"/>
            <a:ext cx="697424" cy="0"/>
          </a:xfrm>
          <a:prstGeom prst="line">
            <a:avLst/>
          </a:prstGeom>
          <a:ln w="152400">
            <a:solidFill>
              <a:srgbClr val="C97D9A"/>
            </a:solidFill>
          </a:ln>
        </p:spPr>
        <p:style>
          <a:lnRef idx="3">
            <a:schemeClr val="accent1"/>
          </a:lnRef>
          <a:fillRef idx="0">
            <a:schemeClr val="accent1"/>
          </a:fillRef>
          <a:effectRef idx="2">
            <a:schemeClr val="accent1"/>
          </a:effectRef>
          <a:fontRef idx="minor">
            <a:schemeClr val="tx1"/>
          </a:fontRef>
        </p:style>
      </p:cxnSp>
      <p:cxnSp>
        <p:nvCxnSpPr>
          <p:cNvPr id="65" name="Straight Connector 64"/>
          <p:cNvCxnSpPr/>
          <p:nvPr/>
        </p:nvCxnSpPr>
        <p:spPr>
          <a:xfrm>
            <a:off x="9729279" y="4912430"/>
            <a:ext cx="0" cy="2407930"/>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66" name="Straight Connector 65"/>
          <p:cNvCxnSpPr/>
          <p:nvPr/>
        </p:nvCxnSpPr>
        <p:spPr>
          <a:xfrm flipV="1">
            <a:off x="8144385" y="5142280"/>
            <a:ext cx="1584894" cy="14512"/>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72" name="Straight Connector 71"/>
          <p:cNvCxnSpPr/>
          <p:nvPr/>
        </p:nvCxnSpPr>
        <p:spPr>
          <a:xfrm>
            <a:off x="8144385" y="7297553"/>
            <a:ext cx="1584894" cy="22807"/>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76" name="Straight Connector 75"/>
          <p:cNvCxnSpPr>
            <a:endCxn id="82" idx="2"/>
          </p:cNvCxnSpPr>
          <p:nvPr/>
        </p:nvCxnSpPr>
        <p:spPr>
          <a:xfrm flipV="1">
            <a:off x="9729279" y="6257210"/>
            <a:ext cx="942869" cy="14512"/>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sp>
        <p:nvSpPr>
          <p:cNvPr id="80" name="Right Bracket 79"/>
          <p:cNvSpPr/>
          <p:nvPr/>
        </p:nvSpPr>
        <p:spPr>
          <a:xfrm>
            <a:off x="7801794" y="4591037"/>
            <a:ext cx="334202" cy="951966"/>
          </a:xfrm>
          <a:prstGeom prst="righ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81" name="Right Bracket 80"/>
          <p:cNvSpPr/>
          <p:nvPr/>
        </p:nvSpPr>
        <p:spPr>
          <a:xfrm>
            <a:off x="7810182" y="6805527"/>
            <a:ext cx="334202" cy="951966"/>
          </a:xfrm>
          <a:prstGeom prst="righ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82" name="Right Bracket 81"/>
          <p:cNvSpPr/>
          <p:nvPr/>
        </p:nvSpPr>
        <p:spPr>
          <a:xfrm flipH="1">
            <a:off x="10672148" y="5781227"/>
            <a:ext cx="290618" cy="951966"/>
          </a:xfrm>
          <a:prstGeom prst="righ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83" name="Round Diagonal Corner Rectangle 82"/>
          <p:cNvSpPr/>
          <p:nvPr/>
        </p:nvSpPr>
        <p:spPr bwMode="auto">
          <a:xfrm>
            <a:off x="11076999" y="5781227"/>
            <a:ext cx="2478935" cy="919880"/>
          </a:xfrm>
          <a:prstGeom prst="round2DiagRect">
            <a:avLst/>
          </a:prstGeom>
          <a:solidFill>
            <a:srgbClr val="C00000"/>
          </a:solidFill>
          <a:ln w="76200">
            <a:solidFill>
              <a:srgbClr val="C00000"/>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smtClean="0">
                <a:solidFill>
                  <a:schemeClr val="bg1"/>
                </a:solidFill>
              </a:rPr>
              <a:t>configuration</a:t>
            </a:r>
          </a:p>
        </p:txBody>
      </p:sp>
    </p:spTree>
    <p:extLst>
      <p:ext uri="{BB962C8B-B14F-4D97-AF65-F5344CB8AC3E}">
        <p14:creationId xmlns:p14="http://schemas.microsoft.com/office/powerpoint/2010/main" val="1268534148"/>
      </p:ext>
    </p:extLst>
  </p:cSld>
  <p:clrMapOvr>
    <a:masterClrMapping/>
  </p:clrMapOvr>
  <p:transition spd="med">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Kitchen Converge &amp; Verify</a:t>
            </a:r>
            <a:endParaRPr lang="en-US" u="sng" dirty="0"/>
          </a:p>
        </p:txBody>
      </p:sp>
      <p:sp>
        <p:nvSpPr>
          <p:cNvPr id="3" name="Subtitle 2"/>
          <p:cNvSpPr>
            <a:spLocks noGrp="1"/>
          </p:cNvSpPr>
          <p:nvPr>
            <p:ph type="subTitle" idx="1"/>
          </p:nvPr>
        </p:nvSpPr>
        <p:spPr/>
        <p:txBody>
          <a:bodyPr/>
          <a:lstStyle/>
          <a:p>
            <a:r>
              <a:rPr lang="en-US" dirty="0" smtClean="0"/>
              <a:t>Running converge or verify will create a new instance the first time it is run. The same instance is used for each additional converge or verify.</a:t>
            </a:r>
          </a:p>
          <a:p>
            <a:endParaRPr lang="en-US" dirty="0"/>
          </a:p>
          <a:p>
            <a:r>
              <a:rPr lang="en-US" dirty="0" smtClean="0"/>
              <a:t>The test instance policy changed, but no resource explicitly removed or uninstalled the resources defined in the install recipe.</a:t>
            </a:r>
          </a:p>
        </p:txBody>
      </p:sp>
    </p:spTree>
    <p:extLst>
      <p:ext uri="{BB962C8B-B14F-4D97-AF65-F5344CB8AC3E}">
        <p14:creationId xmlns:p14="http://schemas.microsoft.com/office/powerpoint/2010/main" val="1006860386"/>
      </p:ext>
    </p:extLst>
  </p:cSld>
  <p:clrMapOvr>
    <a:masterClrMapping/>
  </p:clrMapOvr>
  <p:transition spd="med">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ounded Rectangle 22"/>
          <p:cNvSpPr/>
          <p:nvPr/>
        </p:nvSpPr>
        <p:spPr bwMode="auto">
          <a:xfrm>
            <a:off x="1652868" y="7059323"/>
            <a:ext cx="13532168" cy="689548"/>
          </a:xfrm>
          <a:prstGeom prst="roundRect">
            <a:avLst/>
          </a:prstGeom>
          <a:solidFill>
            <a:schemeClr val="bg1">
              <a:lumMod val="50000"/>
            </a:schemeClr>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Destroyed</a:t>
            </a:r>
            <a:endParaRPr lang="en-US" sz="2400" b="1" dirty="0" smtClean="0">
              <a:gradFill>
                <a:gsLst>
                  <a:gs pos="0">
                    <a:srgbClr val="FFFFFF"/>
                  </a:gs>
                  <a:gs pos="100000">
                    <a:srgbClr val="FFFFFF"/>
                  </a:gs>
                </a:gsLst>
                <a:lin ang="5400000" scaled="0"/>
              </a:gradFill>
            </a:endParaRPr>
          </a:p>
        </p:txBody>
      </p:sp>
      <p:sp>
        <p:nvSpPr>
          <p:cNvPr id="2" name="Title 1"/>
          <p:cNvSpPr>
            <a:spLocks noGrp="1"/>
          </p:cNvSpPr>
          <p:nvPr>
            <p:ph type="ctrTitle"/>
          </p:nvPr>
        </p:nvSpPr>
        <p:spPr/>
        <p:txBody>
          <a:bodyPr>
            <a:normAutofit fontScale="90000"/>
          </a:bodyPr>
          <a:lstStyle/>
          <a:p>
            <a:r>
              <a:rPr lang="en-US" dirty="0" smtClean="0"/>
              <a:t>Kitchen Destroy</a:t>
            </a:r>
            <a:endParaRPr lang="en-US" dirty="0"/>
          </a:p>
        </p:txBody>
      </p:sp>
      <p:sp>
        <p:nvSpPr>
          <p:cNvPr id="3" name="Subtitle 2"/>
          <p:cNvSpPr>
            <a:spLocks noGrp="1"/>
          </p:cNvSpPr>
          <p:nvPr>
            <p:ph type="subTitle" idx="1"/>
          </p:nvPr>
        </p:nvSpPr>
        <p:spPr>
          <a:xfrm>
            <a:off x="1671638" y="3271838"/>
            <a:ext cx="12319000" cy="744991"/>
          </a:xfrm>
          <a:solidFill>
            <a:schemeClr val="tx2"/>
          </a:solidFill>
        </p:spPr>
        <p:txBody>
          <a:bodyPr anchor="ctr"/>
          <a:lstStyle/>
          <a:p>
            <a:r>
              <a:rPr lang="en-US" b="1" dirty="0">
                <a:solidFill>
                  <a:schemeClr val="bg1"/>
                </a:solidFill>
                <a:latin typeface="Courier New" panose="02070309020205020404" pitchFamily="49" charset="0"/>
                <a:cs typeface="Courier New" panose="02070309020205020404" pitchFamily="49" charset="0"/>
              </a:rPr>
              <a:t>$ kitchen </a:t>
            </a:r>
            <a:r>
              <a:rPr lang="en-US" b="1" dirty="0" smtClean="0">
                <a:solidFill>
                  <a:schemeClr val="bg1"/>
                </a:solidFill>
                <a:latin typeface="Courier New" panose="02070309020205020404" pitchFamily="49" charset="0"/>
                <a:cs typeface="Courier New" panose="02070309020205020404" pitchFamily="49" charset="0"/>
              </a:rPr>
              <a:t>destroy [</a:t>
            </a:r>
            <a:r>
              <a:rPr lang="en-US" b="1" dirty="0" err="1" smtClean="0">
                <a:solidFill>
                  <a:schemeClr val="bg1"/>
                </a:solidFill>
                <a:latin typeface="Courier New" panose="02070309020205020404" pitchFamily="49" charset="0"/>
                <a:cs typeface="Courier New" panose="02070309020205020404" pitchFamily="49" charset="0"/>
              </a:rPr>
              <a:t>INSTANCE|REGEXP|all</a:t>
            </a:r>
            <a:r>
              <a:rPr lang="en-US" b="1" dirty="0">
                <a:solidFill>
                  <a:schemeClr val="bg1"/>
                </a:solidFill>
                <a:latin typeface="Courier New" panose="02070309020205020404" pitchFamily="49" charset="0"/>
                <a:cs typeface="Courier New" panose="02070309020205020404" pitchFamily="49" charset="0"/>
              </a:rPr>
              <a:t>]</a:t>
            </a:r>
          </a:p>
        </p:txBody>
      </p:sp>
      <p:sp>
        <p:nvSpPr>
          <p:cNvPr id="4" name="TextBox 3"/>
          <p:cNvSpPr txBox="1"/>
          <p:nvPr/>
        </p:nvSpPr>
        <p:spPr bwMode="white">
          <a:xfrm>
            <a:off x="1671638" y="5472825"/>
            <a:ext cx="9817369" cy="2290867"/>
          </a:xfrm>
          <a:prstGeom prst="rect">
            <a:avLst/>
          </a:prstGeom>
        </p:spPr>
        <p:txBody>
          <a:bodyPr vert="horz" wrap="none" lIns="121920" tIns="121920" rIns="121920" bIns="121920" rtlCol="0">
            <a:normAutofit/>
          </a:bodyPr>
          <a:lstStyle/>
          <a:p>
            <a:endParaRPr lang="en-US" sz="3200" dirty="0">
              <a:latin typeface="Courier New" panose="02070309020205020404" pitchFamily="49" charset="0"/>
              <a:cs typeface="Courier New" panose="02070309020205020404" pitchFamily="49" charset="0"/>
            </a:endParaRPr>
          </a:p>
        </p:txBody>
      </p:sp>
      <p:sp>
        <p:nvSpPr>
          <p:cNvPr id="6" name="Rounded Rectangle 5"/>
          <p:cNvSpPr/>
          <p:nvPr/>
        </p:nvSpPr>
        <p:spPr bwMode="auto">
          <a:xfrm>
            <a:off x="1671638" y="6166246"/>
            <a:ext cx="4151376"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Create </a:t>
            </a:r>
            <a:r>
              <a:rPr lang="en-US" b="1" dirty="0" err="1" smtClean="0">
                <a:gradFill>
                  <a:gsLst>
                    <a:gs pos="0">
                      <a:srgbClr val="FFFFFF"/>
                    </a:gs>
                    <a:gs pos="100000">
                      <a:srgbClr val="FFFFFF"/>
                    </a:gs>
                  </a:gsLst>
                  <a:lin ang="5400000" scaled="0"/>
                </a:gradFill>
              </a:rPr>
              <a:t>CentOS</a:t>
            </a:r>
            <a:r>
              <a:rPr lang="en-US" b="1" dirty="0" smtClean="0">
                <a:gradFill>
                  <a:gsLst>
                    <a:gs pos="0">
                      <a:srgbClr val="FFFFFF"/>
                    </a:gs>
                    <a:gs pos="100000">
                      <a:srgbClr val="FFFFFF"/>
                    </a:gs>
                  </a:gsLst>
                  <a:lin ang="5400000" scaled="0"/>
                </a:gradFill>
              </a:rPr>
              <a:t> Instance</a:t>
            </a:r>
            <a:endParaRPr lang="en-US" sz="2400" b="1" dirty="0" smtClean="0">
              <a:gradFill>
                <a:gsLst>
                  <a:gs pos="0">
                    <a:srgbClr val="FFFFFF"/>
                  </a:gs>
                  <a:gs pos="100000">
                    <a:srgbClr val="FFFFFF"/>
                  </a:gs>
                </a:gsLst>
                <a:lin ang="5400000" scaled="0"/>
              </a:gradFill>
            </a:endParaRPr>
          </a:p>
        </p:txBody>
      </p:sp>
      <p:sp>
        <p:nvSpPr>
          <p:cNvPr id="13" name="Subtitle 2"/>
          <p:cNvSpPr txBox="1">
            <a:spLocks/>
          </p:cNvSpPr>
          <p:nvPr/>
        </p:nvSpPr>
        <p:spPr bwMode="white">
          <a:xfrm>
            <a:off x="1671638" y="4261757"/>
            <a:ext cx="12319000" cy="2356502"/>
          </a:xfrm>
          <a:prstGeom prst="rect">
            <a:avLst/>
          </a:prstGeom>
        </p:spPr>
        <p:txBody>
          <a:bodyPr lIns="91440" tIns="91440" rIns="91440" bIns="91440">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b="1" dirty="0">
                <a:latin typeface="Courier New" panose="02070309020205020404" pitchFamily="49" charset="0"/>
                <a:cs typeface="Courier New" panose="02070309020205020404" pitchFamily="49" charset="0"/>
              </a:rPr>
              <a:t>Destroys one or more instances.</a:t>
            </a:r>
          </a:p>
        </p:txBody>
      </p:sp>
      <p:sp>
        <p:nvSpPr>
          <p:cNvPr id="7" name="Rounded Rectangle 6"/>
          <p:cNvSpPr/>
          <p:nvPr/>
        </p:nvSpPr>
        <p:spPr bwMode="auto">
          <a:xfrm>
            <a:off x="6091092" y="6166246"/>
            <a:ext cx="2971800"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Install Chef</a:t>
            </a:r>
            <a:endParaRPr lang="en-US" sz="2400" b="1" dirty="0" smtClean="0">
              <a:gradFill>
                <a:gsLst>
                  <a:gs pos="0">
                    <a:srgbClr val="FFFFFF"/>
                  </a:gs>
                  <a:gs pos="100000">
                    <a:srgbClr val="FFFFFF"/>
                  </a:gs>
                </a:gsLst>
                <a:lin ang="5400000" scaled="0"/>
              </a:gradFill>
            </a:endParaRPr>
          </a:p>
        </p:txBody>
      </p:sp>
      <p:sp>
        <p:nvSpPr>
          <p:cNvPr id="8" name="Rounded Rectangle 7"/>
          <p:cNvSpPr/>
          <p:nvPr/>
        </p:nvSpPr>
        <p:spPr bwMode="auto">
          <a:xfrm>
            <a:off x="9330071" y="6166246"/>
            <a:ext cx="3200400"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Apply the Run List</a:t>
            </a:r>
            <a:endParaRPr lang="en-US" sz="2400" b="1" dirty="0" smtClean="0">
              <a:gradFill>
                <a:gsLst>
                  <a:gs pos="0">
                    <a:srgbClr val="FFFFFF"/>
                  </a:gs>
                  <a:gs pos="100000">
                    <a:srgbClr val="FFFFFF"/>
                  </a:gs>
                </a:gsLst>
                <a:lin ang="5400000" scaled="0"/>
              </a:gradFill>
            </a:endParaRPr>
          </a:p>
        </p:txBody>
      </p:sp>
      <p:sp>
        <p:nvSpPr>
          <p:cNvPr id="9" name="Rounded Rectangle 8"/>
          <p:cNvSpPr/>
          <p:nvPr/>
        </p:nvSpPr>
        <p:spPr bwMode="auto">
          <a:xfrm>
            <a:off x="12739539" y="6173639"/>
            <a:ext cx="2445497"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smtClean="0">
                <a:gradFill>
                  <a:gsLst>
                    <a:gs pos="0">
                      <a:srgbClr val="FFFFFF"/>
                    </a:gs>
                    <a:gs pos="100000">
                      <a:srgbClr val="FFFFFF"/>
                    </a:gs>
                  </a:gsLst>
                  <a:lin ang="5400000" scaled="0"/>
                </a:gradFill>
              </a:rPr>
              <a:t>Execute Tests</a:t>
            </a:r>
            <a:endParaRPr lang="en-US" sz="2400" b="1" dirty="0" smtClean="0">
              <a:gradFill>
                <a:gsLst>
                  <a:gs pos="0">
                    <a:srgbClr val="FFFFFF"/>
                  </a:gs>
                  <a:gs pos="100000">
                    <a:srgbClr val="FFFFFF"/>
                  </a:gs>
                </a:gsLst>
                <a:lin ang="5400000" scaled="0"/>
              </a:gradFill>
            </a:endParaRPr>
          </a:p>
        </p:txBody>
      </p:sp>
      <p:sp>
        <p:nvSpPr>
          <p:cNvPr id="10" name="Right Arrow 9"/>
          <p:cNvSpPr/>
          <p:nvPr/>
        </p:nvSpPr>
        <p:spPr bwMode="auto">
          <a:xfrm>
            <a:off x="5672309" y="6166246"/>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2" name="Right Arrow 11"/>
          <p:cNvSpPr/>
          <p:nvPr/>
        </p:nvSpPr>
        <p:spPr bwMode="auto">
          <a:xfrm>
            <a:off x="8897824" y="6166246"/>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4" name="Right Arrow 13"/>
          <p:cNvSpPr/>
          <p:nvPr/>
        </p:nvSpPr>
        <p:spPr bwMode="auto">
          <a:xfrm>
            <a:off x="12360956" y="6158853"/>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7" name="Right Arrow 16"/>
          <p:cNvSpPr/>
          <p:nvPr/>
        </p:nvSpPr>
        <p:spPr bwMode="auto">
          <a:xfrm rot="5400000">
            <a:off x="10664721" y="6746292"/>
            <a:ext cx="579165"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1" name="Right Arrow 20"/>
          <p:cNvSpPr/>
          <p:nvPr/>
        </p:nvSpPr>
        <p:spPr bwMode="auto">
          <a:xfrm rot="5400000">
            <a:off x="13708872" y="6746291"/>
            <a:ext cx="579165"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2" name="Right Arrow 21"/>
          <p:cNvSpPr/>
          <p:nvPr/>
        </p:nvSpPr>
        <p:spPr bwMode="auto">
          <a:xfrm rot="5400000">
            <a:off x="3331243" y="6746291"/>
            <a:ext cx="579165"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766272936"/>
      </p:ext>
    </p:extLst>
  </p:cSld>
  <p:clrMapOvr>
    <a:masterClrMapping/>
  </p:clrMapOvr>
  <p:transition spd="med">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Kitchen Test</a:t>
            </a:r>
            <a:endParaRPr lang="en-US" dirty="0"/>
          </a:p>
        </p:txBody>
      </p:sp>
      <p:sp>
        <p:nvSpPr>
          <p:cNvPr id="23" name="Rounded Rectangle 22"/>
          <p:cNvSpPr/>
          <p:nvPr/>
        </p:nvSpPr>
        <p:spPr bwMode="auto">
          <a:xfrm>
            <a:off x="1652868" y="7059323"/>
            <a:ext cx="13532168" cy="689548"/>
          </a:xfrm>
          <a:prstGeom prst="roundRect">
            <a:avLst/>
          </a:prstGeom>
          <a:solidFill>
            <a:schemeClr val="bg1">
              <a:lumMod val="50000"/>
            </a:schemeClr>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Destroyed</a:t>
            </a:r>
            <a:endParaRPr lang="en-US" sz="2400" b="1" dirty="0" smtClean="0">
              <a:gradFill>
                <a:gsLst>
                  <a:gs pos="0">
                    <a:srgbClr val="FFFFFF"/>
                  </a:gs>
                  <a:gs pos="100000">
                    <a:srgbClr val="FFFFFF"/>
                  </a:gs>
                </a:gsLst>
                <a:lin ang="5400000" scaled="0"/>
              </a:gradFill>
            </a:endParaRPr>
          </a:p>
        </p:txBody>
      </p:sp>
      <p:sp>
        <p:nvSpPr>
          <p:cNvPr id="3" name="Subtitle 2"/>
          <p:cNvSpPr>
            <a:spLocks noGrp="1"/>
          </p:cNvSpPr>
          <p:nvPr>
            <p:ph type="subTitle" idx="1"/>
          </p:nvPr>
        </p:nvSpPr>
        <p:spPr>
          <a:xfrm>
            <a:off x="1671638" y="3271838"/>
            <a:ext cx="12319000" cy="744991"/>
          </a:xfrm>
          <a:solidFill>
            <a:schemeClr val="tx2"/>
          </a:solidFill>
        </p:spPr>
        <p:txBody>
          <a:bodyPr anchor="ctr"/>
          <a:lstStyle/>
          <a:p>
            <a:r>
              <a:rPr lang="en-US" b="1" dirty="0">
                <a:solidFill>
                  <a:schemeClr val="bg1"/>
                </a:solidFill>
                <a:latin typeface="Courier New" panose="02070309020205020404" pitchFamily="49" charset="0"/>
                <a:cs typeface="Courier New" panose="02070309020205020404" pitchFamily="49" charset="0"/>
              </a:rPr>
              <a:t>$ kitchen </a:t>
            </a:r>
            <a:r>
              <a:rPr lang="en-US" b="1" dirty="0" smtClean="0">
                <a:solidFill>
                  <a:schemeClr val="bg1"/>
                </a:solidFill>
                <a:latin typeface="Courier New" panose="02070309020205020404" pitchFamily="49" charset="0"/>
                <a:cs typeface="Courier New" panose="02070309020205020404" pitchFamily="49" charset="0"/>
              </a:rPr>
              <a:t>test [</a:t>
            </a:r>
            <a:r>
              <a:rPr lang="en-US" b="1" dirty="0" err="1" smtClean="0">
                <a:solidFill>
                  <a:schemeClr val="bg1"/>
                </a:solidFill>
                <a:latin typeface="Courier New" panose="02070309020205020404" pitchFamily="49" charset="0"/>
                <a:cs typeface="Courier New" panose="02070309020205020404" pitchFamily="49" charset="0"/>
              </a:rPr>
              <a:t>INSTANCE|REGEXP|all</a:t>
            </a:r>
            <a:r>
              <a:rPr lang="en-US" b="1" dirty="0">
                <a:solidFill>
                  <a:schemeClr val="bg1"/>
                </a:solidFill>
                <a:latin typeface="Courier New" panose="02070309020205020404" pitchFamily="49" charset="0"/>
                <a:cs typeface="Courier New" panose="02070309020205020404" pitchFamily="49" charset="0"/>
              </a:rPr>
              <a:t>]</a:t>
            </a:r>
          </a:p>
        </p:txBody>
      </p:sp>
      <p:sp>
        <p:nvSpPr>
          <p:cNvPr id="4" name="TextBox 3"/>
          <p:cNvSpPr txBox="1"/>
          <p:nvPr/>
        </p:nvSpPr>
        <p:spPr bwMode="white">
          <a:xfrm>
            <a:off x="1671638" y="5472825"/>
            <a:ext cx="9817369" cy="2290867"/>
          </a:xfrm>
          <a:prstGeom prst="rect">
            <a:avLst/>
          </a:prstGeom>
        </p:spPr>
        <p:txBody>
          <a:bodyPr vert="horz" wrap="none" lIns="121920" tIns="121920" rIns="121920" bIns="121920" rtlCol="0">
            <a:normAutofit/>
          </a:bodyPr>
          <a:lstStyle/>
          <a:p>
            <a:endParaRPr lang="en-US" sz="3200" dirty="0">
              <a:latin typeface="Courier New" panose="02070309020205020404" pitchFamily="49" charset="0"/>
              <a:cs typeface="Courier New" panose="02070309020205020404" pitchFamily="49" charset="0"/>
            </a:endParaRPr>
          </a:p>
        </p:txBody>
      </p:sp>
      <p:sp>
        <p:nvSpPr>
          <p:cNvPr id="6" name="Rounded Rectangle 5"/>
          <p:cNvSpPr/>
          <p:nvPr/>
        </p:nvSpPr>
        <p:spPr bwMode="auto">
          <a:xfrm>
            <a:off x="1671638" y="6166246"/>
            <a:ext cx="4151376"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Create </a:t>
            </a:r>
            <a:r>
              <a:rPr lang="en-US" b="1" dirty="0" err="1" smtClean="0">
                <a:gradFill>
                  <a:gsLst>
                    <a:gs pos="0">
                      <a:srgbClr val="FFFFFF"/>
                    </a:gs>
                    <a:gs pos="100000">
                      <a:srgbClr val="FFFFFF"/>
                    </a:gs>
                  </a:gsLst>
                  <a:lin ang="5400000" scaled="0"/>
                </a:gradFill>
              </a:rPr>
              <a:t>CentOS</a:t>
            </a:r>
            <a:r>
              <a:rPr lang="en-US" b="1" dirty="0" smtClean="0">
                <a:gradFill>
                  <a:gsLst>
                    <a:gs pos="0">
                      <a:srgbClr val="FFFFFF"/>
                    </a:gs>
                    <a:gs pos="100000">
                      <a:srgbClr val="FFFFFF"/>
                    </a:gs>
                  </a:gsLst>
                  <a:lin ang="5400000" scaled="0"/>
                </a:gradFill>
              </a:rPr>
              <a:t> Instance</a:t>
            </a:r>
            <a:endParaRPr lang="en-US" sz="2400" b="1" dirty="0" smtClean="0">
              <a:gradFill>
                <a:gsLst>
                  <a:gs pos="0">
                    <a:srgbClr val="FFFFFF"/>
                  </a:gs>
                  <a:gs pos="100000">
                    <a:srgbClr val="FFFFFF"/>
                  </a:gs>
                </a:gsLst>
                <a:lin ang="5400000" scaled="0"/>
              </a:gradFill>
            </a:endParaRPr>
          </a:p>
        </p:txBody>
      </p:sp>
      <p:sp>
        <p:nvSpPr>
          <p:cNvPr id="13" name="Subtitle 2"/>
          <p:cNvSpPr txBox="1">
            <a:spLocks/>
          </p:cNvSpPr>
          <p:nvPr/>
        </p:nvSpPr>
        <p:spPr bwMode="white">
          <a:xfrm>
            <a:off x="1671638" y="4261757"/>
            <a:ext cx="12319000" cy="2356502"/>
          </a:xfrm>
          <a:prstGeom prst="rect">
            <a:avLst/>
          </a:prstGeom>
        </p:spPr>
        <p:txBody>
          <a:bodyPr lIns="91440" tIns="91440" rIns="91440" bIns="91440">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b="1" dirty="0">
                <a:latin typeface="Courier New" panose="02070309020205020404" pitchFamily="49" charset="0"/>
                <a:cs typeface="Courier New" panose="02070309020205020404" pitchFamily="49" charset="0"/>
              </a:rPr>
              <a:t>Destroys (for clean-up), creates, converges, verifies </a:t>
            </a:r>
          </a:p>
          <a:p>
            <a:r>
              <a:rPr lang="en-US" b="1" dirty="0">
                <a:latin typeface="Courier New" panose="02070309020205020404" pitchFamily="49" charset="0"/>
                <a:cs typeface="Courier New" panose="02070309020205020404" pitchFamily="49" charset="0"/>
              </a:rPr>
              <a:t>and then destroys one or more instances.</a:t>
            </a:r>
          </a:p>
        </p:txBody>
      </p:sp>
      <p:sp>
        <p:nvSpPr>
          <p:cNvPr id="7" name="Rounded Rectangle 6"/>
          <p:cNvSpPr/>
          <p:nvPr/>
        </p:nvSpPr>
        <p:spPr bwMode="auto">
          <a:xfrm>
            <a:off x="6091092" y="6166246"/>
            <a:ext cx="2971800"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Install Chef</a:t>
            </a:r>
            <a:endParaRPr lang="en-US" sz="2400" b="1" dirty="0" smtClean="0">
              <a:gradFill>
                <a:gsLst>
                  <a:gs pos="0">
                    <a:srgbClr val="FFFFFF"/>
                  </a:gs>
                  <a:gs pos="100000">
                    <a:srgbClr val="FFFFFF"/>
                  </a:gs>
                </a:gsLst>
                <a:lin ang="5400000" scaled="0"/>
              </a:gradFill>
            </a:endParaRPr>
          </a:p>
        </p:txBody>
      </p:sp>
      <p:sp>
        <p:nvSpPr>
          <p:cNvPr id="8" name="Rounded Rectangle 7"/>
          <p:cNvSpPr/>
          <p:nvPr/>
        </p:nvSpPr>
        <p:spPr bwMode="auto">
          <a:xfrm>
            <a:off x="9330071" y="6166246"/>
            <a:ext cx="3200400"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Apply the Run List</a:t>
            </a:r>
            <a:endParaRPr lang="en-US" sz="2400" b="1" dirty="0" smtClean="0">
              <a:gradFill>
                <a:gsLst>
                  <a:gs pos="0">
                    <a:srgbClr val="FFFFFF"/>
                  </a:gs>
                  <a:gs pos="100000">
                    <a:srgbClr val="FFFFFF"/>
                  </a:gs>
                </a:gsLst>
                <a:lin ang="5400000" scaled="0"/>
              </a:gradFill>
            </a:endParaRPr>
          </a:p>
        </p:txBody>
      </p:sp>
      <p:sp>
        <p:nvSpPr>
          <p:cNvPr id="9" name="Rounded Rectangle 8"/>
          <p:cNvSpPr/>
          <p:nvPr/>
        </p:nvSpPr>
        <p:spPr bwMode="auto">
          <a:xfrm>
            <a:off x="12739539" y="6173639"/>
            <a:ext cx="2445497"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smtClean="0">
                <a:gradFill>
                  <a:gsLst>
                    <a:gs pos="0">
                      <a:srgbClr val="FFFFFF"/>
                    </a:gs>
                    <a:gs pos="100000">
                      <a:srgbClr val="FFFFFF"/>
                    </a:gs>
                  </a:gsLst>
                  <a:lin ang="5400000" scaled="0"/>
                </a:gradFill>
              </a:rPr>
              <a:t>Execute Tests</a:t>
            </a:r>
            <a:endParaRPr lang="en-US" sz="2400" b="1" dirty="0" smtClean="0">
              <a:gradFill>
                <a:gsLst>
                  <a:gs pos="0">
                    <a:srgbClr val="FFFFFF"/>
                  </a:gs>
                  <a:gs pos="100000">
                    <a:srgbClr val="FFFFFF"/>
                  </a:gs>
                </a:gsLst>
                <a:lin ang="5400000" scaled="0"/>
              </a:gradFill>
            </a:endParaRPr>
          </a:p>
        </p:txBody>
      </p:sp>
      <p:sp>
        <p:nvSpPr>
          <p:cNvPr id="10" name="Right Arrow 9"/>
          <p:cNvSpPr/>
          <p:nvPr/>
        </p:nvSpPr>
        <p:spPr bwMode="auto">
          <a:xfrm>
            <a:off x="5672309" y="6166246"/>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2" name="Right Arrow 11"/>
          <p:cNvSpPr/>
          <p:nvPr/>
        </p:nvSpPr>
        <p:spPr bwMode="auto">
          <a:xfrm>
            <a:off x="8897824" y="6166246"/>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4" name="Right Arrow 13"/>
          <p:cNvSpPr/>
          <p:nvPr/>
        </p:nvSpPr>
        <p:spPr bwMode="auto">
          <a:xfrm>
            <a:off x="12360956" y="6158853"/>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7" name="Right Arrow 16"/>
          <p:cNvSpPr/>
          <p:nvPr/>
        </p:nvSpPr>
        <p:spPr bwMode="auto">
          <a:xfrm rot="5400000">
            <a:off x="10664721" y="6746292"/>
            <a:ext cx="579165"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1" name="Right Arrow 20"/>
          <p:cNvSpPr/>
          <p:nvPr/>
        </p:nvSpPr>
        <p:spPr bwMode="auto">
          <a:xfrm rot="5400000">
            <a:off x="13708872" y="6746291"/>
            <a:ext cx="579165"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2" name="Right Arrow 21"/>
          <p:cNvSpPr/>
          <p:nvPr/>
        </p:nvSpPr>
        <p:spPr bwMode="auto">
          <a:xfrm rot="5400000">
            <a:off x="3331243" y="6746291"/>
            <a:ext cx="579165"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5" name="Curved Down Arrow 4"/>
          <p:cNvSpPr/>
          <p:nvPr/>
        </p:nvSpPr>
        <p:spPr bwMode="auto">
          <a:xfrm rot="16200000">
            <a:off x="490733" y="6205409"/>
            <a:ext cx="1428959" cy="1397790"/>
          </a:xfrm>
          <a:prstGeom prst="curvedDownArrow">
            <a:avLst/>
          </a:prstGeom>
          <a:solidFill>
            <a:schemeClr val="bg1"/>
          </a:solidFill>
          <a:ln>
            <a:solidFill>
              <a:schemeClr val="bg1">
                <a:lumMod val="50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549882422"/>
      </p:ext>
    </p:extLst>
  </p:cSld>
  <p:clrMapOvr>
    <a:masterClrMapping/>
  </p:clrMapOvr>
  <p:transition spd="med">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Kitchen Test</a:t>
            </a:r>
            <a:endParaRPr lang="en-US" dirty="0"/>
          </a:p>
        </p:txBody>
      </p:sp>
      <p:sp>
        <p:nvSpPr>
          <p:cNvPr id="3" name="Subtitle 2"/>
          <p:cNvSpPr>
            <a:spLocks noGrp="1"/>
          </p:cNvSpPr>
          <p:nvPr>
            <p:ph type="subTitle" idx="1"/>
          </p:nvPr>
        </p:nvSpPr>
        <p:spPr/>
        <p:txBody>
          <a:bodyPr/>
          <a:lstStyle/>
          <a:p>
            <a:r>
              <a:rPr lang="en-US" dirty="0" smtClean="0"/>
              <a:t>Destroying the instance ensures that the policy is being applied to a new instance.</a:t>
            </a:r>
          </a:p>
          <a:p>
            <a:endParaRPr lang="en-US" dirty="0"/>
          </a:p>
          <a:p>
            <a:r>
              <a:rPr lang="en-US" dirty="0"/>
              <a:t>The test instance </a:t>
            </a:r>
            <a:r>
              <a:rPr lang="en-US" dirty="0" smtClean="0"/>
              <a:t>is re-created and then the updated policy is applied to the new instance. The new policy is incomplete causing an error.</a:t>
            </a:r>
            <a:endParaRPr lang="en-US" dirty="0"/>
          </a:p>
        </p:txBody>
      </p:sp>
    </p:spTree>
    <p:extLst>
      <p:ext uri="{BB962C8B-B14F-4D97-AF65-F5344CB8AC3E}">
        <p14:creationId xmlns:p14="http://schemas.microsoft.com/office/powerpoint/2010/main" val="1371584652"/>
      </p:ext>
    </p:extLst>
  </p:cSld>
  <p:clrMapOvr>
    <a:masterClrMapping/>
  </p:clrMapOvr>
  <p:transition spd="med">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(v1.4.2)</a:t>
            </a:r>
          </a:p>
          <a:p>
            <a:r>
              <a:rPr lang="en-US" dirty="0"/>
              <a:t>-----&gt; Cleaning up any prior instances of &lt;default-centos-67&gt;</a:t>
            </a:r>
          </a:p>
          <a:p>
            <a:r>
              <a:rPr lang="en-US" dirty="0"/>
              <a:t>-----&gt; Destroying &lt;default-centos-67&gt;..</a:t>
            </a:r>
            <a:r>
              <a:rPr lang="en-US" dirty="0" smtClean="0"/>
              <a:t>.</a:t>
            </a:r>
          </a:p>
          <a:p>
            <a:r>
              <a:rPr lang="en-US" dirty="0" smtClean="0"/>
              <a:t>     ...</a:t>
            </a:r>
          </a:p>
          <a:p>
            <a:r>
              <a:rPr lang="en-US" dirty="0"/>
              <a:t>-----&gt; Testing &lt;default-centos-67&gt;</a:t>
            </a:r>
          </a:p>
          <a:p>
            <a:r>
              <a:rPr lang="en-US" dirty="0"/>
              <a:t>-----&gt; Creating &lt;default-centos-67&gt;..</a:t>
            </a:r>
            <a:r>
              <a:rPr lang="en-US" dirty="0" smtClean="0"/>
              <a:t>.</a:t>
            </a:r>
          </a:p>
          <a:p>
            <a:r>
              <a:rPr lang="en-US" dirty="0"/>
              <a:t>-----&gt; Running </a:t>
            </a:r>
            <a:r>
              <a:rPr lang="en-US" dirty="0" err="1"/>
              <a:t>serverspec</a:t>
            </a:r>
            <a:r>
              <a:rPr lang="en-US" dirty="0"/>
              <a:t> test </a:t>
            </a:r>
            <a:r>
              <a:rPr lang="en-US" dirty="0" smtClean="0"/>
              <a:t>suite</a:t>
            </a:r>
          </a:p>
          <a:p>
            <a:r>
              <a:rPr lang="en-US" dirty="0" smtClean="0"/>
              <a:t>     ...</a:t>
            </a:r>
          </a:p>
          <a:p>
            <a:r>
              <a:rPr lang="en-US" dirty="0" smtClean="0"/>
              <a:t>     Finished </a:t>
            </a:r>
            <a:r>
              <a:rPr lang="en-US" dirty="0"/>
              <a:t>in 0.19434 seconds (files took 0.57409 seconds </a:t>
            </a:r>
            <a:r>
              <a:rPr lang="en-US" dirty="0" smtClean="0"/>
              <a:t>t...</a:t>
            </a:r>
            <a:endParaRPr lang="en-US" dirty="0"/>
          </a:p>
          <a:p>
            <a:r>
              <a:rPr lang="en-US" dirty="0"/>
              <a:t>     </a:t>
            </a:r>
            <a:r>
              <a:rPr lang="en-US" dirty="0" smtClean="0"/>
              <a:t>1 </a:t>
            </a:r>
            <a:r>
              <a:rPr lang="en-US" dirty="0"/>
              <a:t>example, 1 failure</a:t>
            </a:r>
          </a:p>
        </p:txBody>
      </p:sp>
      <p:sp>
        <p:nvSpPr>
          <p:cNvPr id="3" name="Text Placeholder 2"/>
          <p:cNvSpPr>
            <a:spLocks noGrp="1"/>
          </p:cNvSpPr>
          <p:nvPr>
            <p:ph type="body" sz="quarter" idx="11"/>
          </p:nvPr>
        </p:nvSpPr>
        <p:spPr/>
        <p:txBody>
          <a:bodyPr/>
          <a:lstStyle/>
          <a:p>
            <a:r>
              <a:rPr lang="en-US" dirty="0" smtClean="0"/>
              <a:t>&gt; kitchen test</a:t>
            </a:r>
            <a:endParaRPr lang="en-US" dirty="0"/>
          </a:p>
        </p:txBody>
      </p:sp>
      <p:sp>
        <p:nvSpPr>
          <p:cNvPr id="4" name="Content Placeholder 3"/>
          <p:cNvSpPr>
            <a:spLocks noGrp="1"/>
          </p:cNvSpPr>
          <p:nvPr>
            <p:ph sz="quarter" idx="12"/>
          </p:nvPr>
        </p:nvSpPr>
        <p:spPr>
          <a:xfrm>
            <a:off x="1122782" y="7064779"/>
            <a:ext cx="14420850" cy="557213"/>
          </a:xfrm>
        </p:spPr>
        <p:txBody>
          <a:bodyPr/>
          <a:lstStyle/>
          <a:p>
            <a:endParaRPr lang="en-US" dirty="0"/>
          </a:p>
        </p:txBody>
      </p:sp>
      <p:sp>
        <p:nvSpPr>
          <p:cNvPr id="5" name="Title 4"/>
          <p:cNvSpPr>
            <a:spLocks noGrp="1"/>
          </p:cNvSpPr>
          <p:nvPr>
            <p:ph type="title"/>
          </p:nvPr>
        </p:nvSpPr>
        <p:spPr/>
        <p:txBody>
          <a:bodyPr>
            <a:normAutofit fontScale="90000"/>
          </a:bodyPr>
          <a:lstStyle/>
          <a:p>
            <a:r>
              <a:rPr lang="en-US" dirty="0" smtClean="0"/>
              <a:t>Test the Cookbook Against a </a:t>
            </a:r>
            <a:r>
              <a:rPr lang="en-US" smtClean="0"/>
              <a:t>New Instance</a:t>
            </a:r>
            <a:endParaRPr lang="en-US"/>
          </a:p>
        </p:txBody>
      </p:sp>
    </p:spTree>
    <p:extLst>
      <p:ext uri="{BB962C8B-B14F-4D97-AF65-F5344CB8AC3E}">
        <p14:creationId xmlns:p14="http://schemas.microsoft.com/office/powerpoint/2010/main" val="2739790168"/>
      </p:ext>
    </p:extLst>
  </p:cSld>
  <p:clrMapOvr>
    <a:masterClrMapping/>
  </p:clrMapOvr>
  <p:transition spd="med">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4"/>
          </p:nvPr>
        </p:nvSpPr>
        <p:spPr/>
        <p:txBody>
          <a:bodyPr/>
          <a:lstStyle/>
          <a:p>
            <a:r>
              <a:rPr lang="en-US" b="1" dirty="0" smtClean="0"/>
              <a:t>Faster</a:t>
            </a:r>
            <a:r>
              <a:rPr lang="en-US" dirty="0" smtClean="0"/>
              <a:t> execution time</a:t>
            </a:r>
          </a:p>
          <a:p>
            <a:endParaRPr lang="en-US" dirty="0" smtClean="0"/>
          </a:p>
          <a:p>
            <a:r>
              <a:rPr lang="en-US" dirty="0" smtClean="0"/>
              <a:t>Running converge twice will ensure your policy applies without error to </a:t>
            </a:r>
            <a:r>
              <a:rPr lang="en-US" b="1" dirty="0" smtClean="0"/>
              <a:t>existing instances</a:t>
            </a:r>
            <a:endParaRPr lang="en-US" b="1" dirty="0"/>
          </a:p>
        </p:txBody>
      </p:sp>
      <p:sp>
        <p:nvSpPr>
          <p:cNvPr id="3" name="Subtitle 2"/>
          <p:cNvSpPr>
            <a:spLocks noGrp="1"/>
          </p:cNvSpPr>
          <p:nvPr>
            <p:ph sz="quarter" idx="12"/>
          </p:nvPr>
        </p:nvSpPr>
        <p:spPr/>
        <p:txBody>
          <a:bodyPr/>
          <a:lstStyle/>
          <a:p>
            <a:r>
              <a:rPr lang="en-US" b="1" dirty="0" smtClean="0"/>
              <a:t>Slower</a:t>
            </a:r>
            <a:r>
              <a:rPr lang="en-US" dirty="0" smtClean="0"/>
              <a:t> execution time</a:t>
            </a:r>
          </a:p>
          <a:p>
            <a:endParaRPr lang="en-US" dirty="0"/>
          </a:p>
          <a:p>
            <a:r>
              <a:rPr lang="en-US" dirty="0" smtClean="0"/>
              <a:t>Running test will ensure your policy applies without error to any </a:t>
            </a:r>
            <a:r>
              <a:rPr lang="en-US" b="1" dirty="0" smtClean="0"/>
              <a:t>new instances</a:t>
            </a:r>
          </a:p>
        </p:txBody>
      </p:sp>
      <p:sp>
        <p:nvSpPr>
          <p:cNvPr id="5" name="Text Placeholder 4"/>
          <p:cNvSpPr>
            <a:spLocks noGrp="1"/>
          </p:cNvSpPr>
          <p:nvPr>
            <p:ph type="body" sz="quarter" idx="15"/>
          </p:nvPr>
        </p:nvSpPr>
        <p:spPr/>
        <p:txBody>
          <a:bodyPr/>
          <a:lstStyle/>
          <a:p>
            <a:r>
              <a:rPr lang="en-US" dirty="0" smtClean="0"/>
              <a:t>Converge &amp; Verify</a:t>
            </a:r>
            <a:endParaRPr lang="en-US" dirty="0"/>
          </a:p>
        </p:txBody>
      </p:sp>
      <p:sp>
        <p:nvSpPr>
          <p:cNvPr id="6" name="Text Placeholder 5"/>
          <p:cNvSpPr>
            <a:spLocks noGrp="1"/>
          </p:cNvSpPr>
          <p:nvPr>
            <p:ph type="body" sz="quarter" idx="16"/>
          </p:nvPr>
        </p:nvSpPr>
        <p:spPr/>
        <p:txBody>
          <a:bodyPr/>
          <a:lstStyle/>
          <a:p>
            <a:r>
              <a:rPr lang="en-US" dirty="0" smtClean="0"/>
              <a:t>Test</a:t>
            </a:r>
            <a:endParaRPr lang="en-US" dirty="0"/>
          </a:p>
        </p:txBody>
      </p:sp>
    </p:spTree>
    <p:extLst>
      <p:ext uri="{BB962C8B-B14F-4D97-AF65-F5344CB8AC3E}">
        <p14:creationId xmlns:p14="http://schemas.microsoft.com/office/powerpoint/2010/main" val="299187329"/>
      </p:ext>
    </p:extLst>
  </p:cSld>
  <p:clrMapOvr>
    <a:masterClrMapping/>
  </p:clrMapOvr>
  <p:transition spd="med">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Heckle That Code</a:t>
            </a:r>
            <a:endParaRPr lang="en-US" dirty="0"/>
          </a:p>
        </p:txBody>
      </p:sp>
      <p:sp>
        <p:nvSpPr>
          <p:cNvPr id="3" name="Content Placeholder 2"/>
          <p:cNvSpPr>
            <a:spLocks noGrp="1"/>
          </p:cNvSpPr>
          <p:nvPr>
            <p:ph sz="quarter" idx="11"/>
          </p:nvPr>
        </p:nvSpPr>
        <p:spPr/>
        <p:txBody>
          <a:bodyPr/>
          <a:lstStyle/>
          <a:p>
            <a:r>
              <a:rPr lang="en-US" dirty="0"/>
              <a:t>It could be a game show. Maybe on Twitch?</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Remove / Comment source code</a:t>
            </a:r>
          </a:p>
          <a:p>
            <a:pPr marL="342900" indent="-342900">
              <a:buFont typeface="Wingdings" charset="2"/>
              <a:buChar char="ü"/>
            </a:pPr>
            <a:r>
              <a:rPr lang="en-US" dirty="0"/>
              <a:t>Converge the cookbook and execute the tests</a:t>
            </a:r>
          </a:p>
          <a:p>
            <a:pPr marL="342900" indent="-342900">
              <a:buFont typeface="Wingdings" charset="2"/>
              <a:buChar char="q"/>
            </a:pPr>
            <a:endParaRPr lang="en-US" dirty="0"/>
          </a:p>
        </p:txBody>
      </p:sp>
    </p:spTree>
    <p:extLst>
      <p:ext uri="{BB962C8B-B14F-4D97-AF65-F5344CB8AC3E}">
        <p14:creationId xmlns:p14="http://schemas.microsoft.com/office/powerpoint/2010/main" val="3262128867"/>
      </p:ext>
    </p:extLst>
  </p:cSld>
  <p:clrMapOvr>
    <a:masterClrMapping/>
  </p:clrMapOvr>
  <p:transition spd="med">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Discussion</a:t>
            </a:r>
            <a:endParaRPr lang="en-US" dirty="0"/>
          </a:p>
        </p:txBody>
      </p:sp>
      <p:sp>
        <p:nvSpPr>
          <p:cNvPr id="3" name="Subtitle 2"/>
          <p:cNvSpPr>
            <a:spLocks noGrp="1"/>
          </p:cNvSpPr>
          <p:nvPr>
            <p:ph type="subTitle" idx="1"/>
          </p:nvPr>
        </p:nvSpPr>
        <p:spPr>
          <a:xfrm>
            <a:off x="1660524" y="3260725"/>
            <a:ext cx="12330113" cy="4604842"/>
          </a:xfrm>
        </p:spPr>
        <p:txBody>
          <a:bodyPr/>
          <a:lstStyle/>
          <a:p>
            <a:r>
              <a:rPr lang="en-US" dirty="0" smtClean="0"/>
              <a:t>What is happening when running </a:t>
            </a:r>
            <a:r>
              <a:rPr lang="en-US" dirty="0" smtClean="0">
                <a:latin typeface="Courier New"/>
                <a:cs typeface="Courier New"/>
              </a:rPr>
              <a:t>kitchen test</a:t>
            </a:r>
            <a:r>
              <a:rPr lang="en-US" dirty="0" smtClean="0"/>
              <a:t>?</a:t>
            </a:r>
          </a:p>
          <a:p>
            <a:endParaRPr lang="en-US" dirty="0"/>
          </a:p>
          <a:p>
            <a:r>
              <a:rPr lang="en-US" dirty="0" smtClean="0"/>
              <a:t>What </a:t>
            </a:r>
            <a:r>
              <a:rPr lang="en-US" dirty="0"/>
              <a:t>types of bugs would </a:t>
            </a:r>
            <a:r>
              <a:rPr lang="en-US" dirty="0">
                <a:latin typeface="Courier New"/>
                <a:cs typeface="Courier New"/>
              </a:rPr>
              <a:t>kitchen converge</a:t>
            </a:r>
            <a:r>
              <a:rPr lang="en-US" dirty="0"/>
              <a:t> &amp; </a:t>
            </a:r>
            <a:r>
              <a:rPr lang="en-US" dirty="0">
                <a:latin typeface="Courier New"/>
                <a:cs typeface="Courier New"/>
              </a:rPr>
              <a:t>kitchen verify</a:t>
            </a:r>
            <a:r>
              <a:rPr lang="en-US" dirty="0"/>
              <a:t> find when running</a:t>
            </a:r>
            <a:r>
              <a:rPr lang="en-US" dirty="0" smtClean="0"/>
              <a:t>?</a:t>
            </a:r>
          </a:p>
          <a:p>
            <a:endParaRPr lang="en-US" dirty="0"/>
          </a:p>
          <a:p>
            <a:r>
              <a:rPr lang="en-US" dirty="0" smtClean="0"/>
              <a:t>What is the difference between </a:t>
            </a:r>
            <a:r>
              <a:rPr lang="en-US" dirty="0" smtClean="0">
                <a:latin typeface="Courier New"/>
                <a:cs typeface="Courier New"/>
              </a:rPr>
              <a:t>kitchen test</a:t>
            </a:r>
            <a:r>
              <a:rPr lang="en-US" dirty="0" smtClean="0"/>
              <a:t> and running both </a:t>
            </a:r>
            <a:r>
              <a:rPr lang="en-US" dirty="0" smtClean="0">
                <a:latin typeface="Courier New"/>
                <a:cs typeface="Courier New"/>
              </a:rPr>
              <a:t>kitchen converge</a:t>
            </a:r>
            <a:r>
              <a:rPr lang="en-US" dirty="0" smtClean="0"/>
              <a:t> &amp; </a:t>
            </a:r>
            <a:r>
              <a:rPr lang="en-US" dirty="0" smtClean="0">
                <a:latin typeface="Courier New"/>
                <a:cs typeface="Courier New"/>
              </a:rPr>
              <a:t>kitchen verify</a:t>
            </a:r>
            <a:r>
              <a:rPr lang="en-US" dirty="0"/>
              <a:t> </a:t>
            </a:r>
            <a:r>
              <a:rPr lang="en-US" dirty="0" smtClean="0"/>
              <a:t>together?</a:t>
            </a:r>
          </a:p>
          <a:p>
            <a:endParaRPr lang="en-US" dirty="0"/>
          </a:p>
          <a:p>
            <a:r>
              <a:rPr lang="en-US" dirty="0" smtClean="0"/>
              <a:t>How long do each of these </a:t>
            </a:r>
            <a:r>
              <a:rPr lang="en-US" smtClean="0"/>
              <a:t>approaches take?</a:t>
            </a:r>
            <a:endParaRPr lang="en-US" dirty="0" smtClean="0"/>
          </a:p>
        </p:txBody>
      </p:sp>
    </p:spTree>
    <p:extLst>
      <p:ext uri="{BB962C8B-B14F-4D97-AF65-F5344CB8AC3E}">
        <p14:creationId xmlns:p14="http://schemas.microsoft.com/office/powerpoint/2010/main" val="108599519"/>
      </p:ext>
    </p:extLst>
  </p:cSld>
  <p:clrMapOvr>
    <a:masterClrMapping/>
  </p:clrMapOvr>
  <p:transition spd="med">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Q&amp;A</a:t>
            </a:r>
            <a:endParaRPr lang="en-US" dirty="0"/>
          </a:p>
        </p:txBody>
      </p:sp>
      <p:sp>
        <p:nvSpPr>
          <p:cNvPr id="3" name="Subtitle 2"/>
          <p:cNvSpPr>
            <a:spLocks noGrp="1"/>
          </p:cNvSpPr>
          <p:nvPr>
            <p:ph type="subTitle" idx="1"/>
          </p:nvPr>
        </p:nvSpPr>
        <p:spPr/>
        <p:txBody>
          <a:bodyPr/>
          <a:lstStyle/>
          <a:p>
            <a:r>
              <a:rPr lang="en-US" dirty="0" smtClean="0"/>
              <a:t>What questions can we answer for you?</a:t>
            </a:r>
            <a:endParaRPr lang="en-US" dirty="0"/>
          </a:p>
        </p:txBody>
      </p:sp>
    </p:spTree>
    <p:extLst>
      <p:ext uri="{BB962C8B-B14F-4D97-AF65-F5344CB8AC3E}">
        <p14:creationId xmlns:p14="http://schemas.microsoft.com/office/powerpoint/2010/main" val="2482792365"/>
      </p:ext>
    </p:extLst>
  </p:cSld>
  <p:clrMapOvr>
    <a:masterClrMapping/>
  </p:clrMapOvr>
  <p:transition spd="med">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r>
              <a:rPr lang="en-US" dirty="0" smtClean="0"/>
              <a:t>Introduction</a:t>
            </a:r>
          </a:p>
          <a:p>
            <a:r>
              <a:rPr lang="en-US" dirty="0" smtClean="0"/>
              <a:t>Why </a:t>
            </a:r>
            <a:r>
              <a:rPr lang="en-US" dirty="0"/>
              <a:t>W</a:t>
            </a:r>
            <a:r>
              <a:rPr lang="en-US" dirty="0" smtClean="0"/>
              <a:t>rite Tests? Why is that Hard?</a:t>
            </a:r>
          </a:p>
          <a:p>
            <a:r>
              <a:rPr lang="en-US" dirty="0" smtClean="0"/>
              <a:t>Writing a Test First</a:t>
            </a:r>
          </a:p>
          <a:p>
            <a:r>
              <a:rPr lang="en-US" dirty="0" smtClean="0"/>
              <a:t>Refactoring Cookbooks with Tests</a:t>
            </a:r>
          </a:p>
          <a:p>
            <a:endParaRPr lang="en-US" dirty="0" smtClean="0"/>
          </a:p>
        </p:txBody>
      </p:sp>
      <p:sp>
        <p:nvSpPr>
          <p:cNvPr id="3" name="Content Placeholder 2"/>
          <p:cNvSpPr>
            <a:spLocks noGrp="1"/>
          </p:cNvSpPr>
          <p:nvPr>
            <p:ph sz="quarter" idx="12"/>
          </p:nvPr>
        </p:nvSpPr>
        <p:spPr/>
        <p:txBody>
          <a:bodyPr/>
          <a:lstStyle/>
          <a:p>
            <a:r>
              <a:rPr lang="en-US" b="1" dirty="0" smtClean="0"/>
              <a:t>Faster Feedback with Unit Testing</a:t>
            </a:r>
          </a:p>
          <a:p>
            <a:r>
              <a:rPr lang="en-US" dirty="0" smtClean="0"/>
              <a:t>Testing Resources in Recipes</a:t>
            </a:r>
          </a:p>
          <a:p>
            <a:r>
              <a:rPr lang="en-US" dirty="0" smtClean="0"/>
              <a:t>Refactoring to Attributes</a:t>
            </a:r>
          </a:p>
          <a:p>
            <a:r>
              <a:rPr lang="en-US" dirty="0" smtClean="0"/>
              <a:t>Refactoring to Multiple Platforms</a:t>
            </a:r>
            <a:endParaRPr lang="en-US" dirty="0"/>
          </a:p>
        </p:txBody>
      </p:sp>
      <p:sp>
        <p:nvSpPr>
          <p:cNvPr id="4" name="Text Placeholder 3"/>
          <p:cNvSpPr>
            <a:spLocks noGrp="1"/>
          </p:cNvSpPr>
          <p:nvPr>
            <p:ph type="body" sz="quarter" idx="15"/>
          </p:nvPr>
        </p:nvSpPr>
        <p:spPr/>
        <p:txBody>
          <a:bodyPr/>
          <a:lstStyle/>
          <a:p>
            <a:r>
              <a:rPr lang="en-US" dirty="0" smtClean="0"/>
              <a:t>Morning</a:t>
            </a:r>
            <a:endParaRPr lang="en-US" dirty="0"/>
          </a:p>
        </p:txBody>
      </p:sp>
      <p:sp>
        <p:nvSpPr>
          <p:cNvPr id="5" name="Text Placeholder 4"/>
          <p:cNvSpPr>
            <a:spLocks noGrp="1"/>
          </p:cNvSpPr>
          <p:nvPr>
            <p:ph type="body" sz="quarter" idx="16"/>
          </p:nvPr>
        </p:nvSpPr>
        <p:spPr/>
        <p:txBody>
          <a:bodyPr/>
          <a:lstStyle/>
          <a:p>
            <a:r>
              <a:rPr lang="en-US" dirty="0" smtClean="0"/>
              <a:t>Afternoon</a:t>
            </a:r>
            <a:endParaRPr lang="en-US" dirty="0"/>
          </a:p>
        </p:txBody>
      </p:sp>
    </p:spTree>
    <p:extLst>
      <p:ext uri="{BB962C8B-B14F-4D97-AF65-F5344CB8AC3E}">
        <p14:creationId xmlns:p14="http://schemas.microsoft.com/office/powerpoint/2010/main" val="23600579"/>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include_recipe</a:t>
            </a:r>
            <a:endParaRPr lang="en-US" dirty="0"/>
          </a:p>
        </p:txBody>
      </p:sp>
      <p:sp>
        <p:nvSpPr>
          <p:cNvPr id="3" name="Subtitle 2"/>
          <p:cNvSpPr>
            <a:spLocks noGrp="1"/>
          </p:cNvSpPr>
          <p:nvPr>
            <p:ph type="subTitle" idx="1"/>
          </p:nvPr>
        </p:nvSpPr>
        <p:spPr/>
        <p:txBody>
          <a:bodyPr/>
          <a:lstStyle/>
          <a:p>
            <a:r>
              <a:rPr lang="en-US" dirty="0"/>
              <a:t>A recipe can include one (or more) recipes located in cookbooks by using the </a:t>
            </a:r>
            <a:r>
              <a:rPr lang="en-US" b="1" dirty="0" err="1">
                <a:latin typeface="Courier New" charset="0"/>
                <a:ea typeface="Courier New" charset="0"/>
                <a:cs typeface="Courier New" charset="0"/>
              </a:rPr>
              <a:t>include_recipe</a:t>
            </a:r>
            <a:r>
              <a:rPr lang="en-US" sz="1800" dirty="0"/>
              <a:t> </a:t>
            </a:r>
            <a:r>
              <a:rPr lang="en-US" dirty="0"/>
              <a:t>method. When a recipe is included, the resources found in that recipe will </a:t>
            </a:r>
            <a:r>
              <a:rPr lang="en-US" dirty="0" smtClean="0"/>
              <a:t>be </a:t>
            </a:r>
            <a:r>
              <a:rPr lang="en-US" dirty="0"/>
              <a:t>inserted (in the same exact order) at the point where the </a:t>
            </a:r>
            <a:r>
              <a:rPr lang="en-US" b="1" dirty="0" err="1" smtClean="0">
                <a:latin typeface="Courier New" charset="0"/>
                <a:ea typeface="Courier New" charset="0"/>
                <a:cs typeface="Courier New" charset="0"/>
              </a:rPr>
              <a:t>include_recipe</a:t>
            </a:r>
            <a:r>
              <a:rPr lang="en-US" dirty="0" smtClean="0"/>
              <a:t> keyword </a:t>
            </a:r>
            <a:r>
              <a:rPr lang="en-US" dirty="0"/>
              <a:t>is located. </a:t>
            </a:r>
          </a:p>
        </p:txBody>
      </p:sp>
      <p:sp>
        <p:nvSpPr>
          <p:cNvPr id="5" name="Content Placeholder 3"/>
          <p:cNvSpPr txBox="1">
            <a:spLocks/>
          </p:cNvSpPr>
          <p:nvPr/>
        </p:nvSpPr>
        <p:spPr>
          <a:xfrm>
            <a:off x="3669213" y="7332456"/>
            <a:ext cx="8917577" cy="554608"/>
          </a:xfrm>
          <a:prstGeom prst="rect">
            <a:avLst/>
          </a:prstGeom>
        </p:spPr>
        <p:txBody>
          <a:bodyPr>
            <a:norm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400" dirty="0" smtClean="0"/>
              <a:t>https://</a:t>
            </a:r>
            <a:r>
              <a:rPr lang="en-US" sz="2400" dirty="0" err="1" smtClean="0"/>
              <a:t>docs.chef.io</a:t>
            </a:r>
            <a:r>
              <a:rPr lang="en-US" sz="2400" dirty="0" smtClean="0"/>
              <a:t>/</a:t>
            </a:r>
            <a:r>
              <a:rPr lang="en-US" sz="2400" dirty="0" err="1" smtClean="0"/>
              <a:t>recipes.html#include-recipes</a:t>
            </a:r>
            <a:endParaRPr lang="en-US" sz="2400" dirty="0"/>
          </a:p>
        </p:txBody>
      </p:sp>
    </p:spTree>
    <p:extLst>
      <p:ext uri="{BB962C8B-B14F-4D97-AF65-F5344CB8AC3E}">
        <p14:creationId xmlns:p14="http://schemas.microsoft.com/office/powerpoint/2010/main" val="161378457"/>
      </p:ext>
    </p:extLst>
  </p:cSld>
  <p:clrMapOvr>
    <a:masterClrMapping/>
  </p:clrMapOvr>
  <p:transition spd="med">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2763473"/>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Recipe Organization</a:t>
            </a:r>
            <a:endParaRPr lang="en-US" dirty="0"/>
          </a:p>
        </p:txBody>
      </p:sp>
      <p:sp>
        <p:nvSpPr>
          <p:cNvPr id="3" name="Subtitle 2"/>
          <p:cNvSpPr>
            <a:spLocks noGrp="1"/>
          </p:cNvSpPr>
          <p:nvPr>
            <p:ph type="subTitle" idx="1"/>
          </p:nvPr>
        </p:nvSpPr>
        <p:spPr>
          <a:xfrm>
            <a:off x="1671638" y="3271838"/>
            <a:ext cx="6454722" cy="577491"/>
          </a:xfrm>
          <a:solidFill>
            <a:schemeClr val="bg1">
              <a:lumMod val="85000"/>
              <a:alpha val="50000"/>
            </a:schemeClr>
          </a:solidFill>
        </p:spPr>
        <p:txBody>
          <a:bodyPr/>
          <a:lstStyle/>
          <a:p>
            <a:r>
              <a:rPr lang="en-US" b="1" dirty="0" smtClean="0">
                <a:latin typeface="Courier New" charset="0"/>
                <a:ea typeface="Courier New" charset="0"/>
                <a:cs typeface="Courier New" charset="0"/>
              </a:rPr>
              <a:t>recipes/</a:t>
            </a:r>
            <a:r>
              <a:rPr lang="en-US" b="1" dirty="0" err="1" smtClean="0">
                <a:latin typeface="Courier New" charset="0"/>
                <a:ea typeface="Courier New" charset="0"/>
                <a:cs typeface="Courier New" charset="0"/>
              </a:rPr>
              <a:t>default.rb</a:t>
            </a:r>
            <a:endParaRPr lang="en-US" b="1" dirty="0">
              <a:latin typeface="Courier New" charset="0"/>
              <a:ea typeface="Courier New" charset="0"/>
              <a:cs typeface="Courier New" charset="0"/>
            </a:endParaRPr>
          </a:p>
        </p:txBody>
      </p:sp>
      <p:sp>
        <p:nvSpPr>
          <p:cNvPr id="6" name="Round Diagonal Corner Rectangle 5"/>
          <p:cNvSpPr/>
          <p:nvPr/>
        </p:nvSpPr>
        <p:spPr bwMode="auto">
          <a:xfrm>
            <a:off x="11903492" y="4591198"/>
            <a:ext cx="2478934" cy="919880"/>
          </a:xfrm>
          <a:prstGeom prst="round2DiagRect">
            <a:avLst/>
          </a:prstGeom>
          <a:solidFill>
            <a:schemeClr val="accent4"/>
          </a:solidFill>
          <a:ln w="76200">
            <a:solidFill>
              <a:schemeClr val="accent4"/>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err="1" smtClean="0">
                <a:solidFill>
                  <a:schemeClr val="bg1"/>
                </a:solidFill>
              </a:rPr>
              <a:t>install.rb</a:t>
            </a:r>
            <a:endParaRPr lang="en-US" sz="2400" dirty="0" smtClean="0">
              <a:solidFill>
                <a:schemeClr val="bg1"/>
              </a:solidFill>
            </a:endParaRPr>
          </a:p>
        </p:txBody>
      </p:sp>
      <p:sp>
        <p:nvSpPr>
          <p:cNvPr id="7" name="Round Diagonal Corner Rectangle 6"/>
          <p:cNvSpPr/>
          <p:nvPr/>
        </p:nvSpPr>
        <p:spPr bwMode="auto">
          <a:xfrm>
            <a:off x="11903491" y="5714406"/>
            <a:ext cx="2478935" cy="919880"/>
          </a:xfrm>
          <a:prstGeom prst="round2DiagRect">
            <a:avLst/>
          </a:prstGeom>
          <a:solidFill>
            <a:schemeClr val="accent5"/>
          </a:solidFill>
          <a:ln w="76200">
            <a:solidFill>
              <a:schemeClr val="accent5"/>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err="1" smtClean="0">
                <a:solidFill>
                  <a:schemeClr val="bg1"/>
                </a:solidFill>
              </a:rPr>
              <a:t>configuration.rb</a:t>
            </a:r>
            <a:endParaRPr lang="en-US" sz="2400" dirty="0" smtClean="0">
              <a:solidFill>
                <a:schemeClr val="bg1"/>
              </a:solidFill>
            </a:endParaRPr>
          </a:p>
        </p:txBody>
      </p:sp>
      <p:sp>
        <p:nvSpPr>
          <p:cNvPr id="8" name="Round Diagonal Corner Rectangle 7"/>
          <p:cNvSpPr/>
          <p:nvPr/>
        </p:nvSpPr>
        <p:spPr bwMode="auto">
          <a:xfrm>
            <a:off x="11903492" y="6837614"/>
            <a:ext cx="2478934" cy="919880"/>
          </a:xfrm>
          <a:prstGeom prst="round2DiagRect">
            <a:avLst/>
          </a:prstGeom>
          <a:solidFill>
            <a:srgbClr val="C97D9A"/>
          </a:solidFill>
          <a:ln w="76200">
            <a:solidFill>
              <a:srgbClr val="C97D9A"/>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dirty="0" err="1" smtClean="0">
                <a:solidFill>
                  <a:schemeClr val="bg1"/>
                </a:solidFill>
              </a:rPr>
              <a:t>service.rb</a:t>
            </a:r>
            <a:endParaRPr lang="en-US" dirty="0" smtClean="0">
              <a:solidFill>
                <a:schemeClr val="bg1"/>
              </a:solidFill>
            </a:endParaRPr>
          </a:p>
        </p:txBody>
      </p:sp>
      <p:sp>
        <p:nvSpPr>
          <p:cNvPr id="10" name="Right Bracket 9"/>
          <p:cNvSpPr/>
          <p:nvPr/>
        </p:nvSpPr>
        <p:spPr>
          <a:xfrm flipH="1">
            <a:off x="11484244" y="4591038"/>
            <a:ext cx="318821" cy="3332347"/>
          </a:xfrm>
          <a:prstGeom prst="righ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14" name="Straight Connector 13"/>
          <p:cNvCxnSpPr>
            <a:stCxn id="4" idx="1"/>
          </p:cNvCxnSpPr>
          <p:nvPr/>
        </p:nvCxnSpPr>
        <p:spPr>
          <a:xfrm>
            <a:off x="10392757" y="4852816"/>
            <a:ext cx="15825" cy="1381590"/>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16" name="Straight Connector 15"/>
          <p:cNvCxnSpPr>
            <a:endCxn id="10" idx="2"/>
          </p:cNvCxnSpPr>
          <p:nvPr/>
        </p:nvCxnSpPr>
        <p:spPr>
          <a:xfrm>
            <a:off x="10408582" y="6234406"/>
            <a:ext cx="1075662" cy="22806"/>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sp>
        <p:nvSpPr>
          <p:cNvPr id="9" name="TextBox 8"/>
          <p:cNvSpPr txBox="1"/>
          <p:nvPr/>
        </p:nvSpPr>
        <p:spPr bwMode="white">
          <a:xfrm>
            <a:off x="1671637" y="4055806"/>
            <a:ext cx="6454723" cy="3524865"/>
          </a:xfrm>
          <a:prstGeom prst="rect">
            <a:avLst/>
          </a:prstGeom>
          <a:ln>
            <a:solidFill>
              <a:schemeClr val="tx2"/>
            </a:solidFill>
            <a:prstDash val="dash"/>
          </a:ln>
        </p:spPr>
        <p:txBody>
          <a:bodyPr vert="horz" wrap="square" lIns="91440" tIns="91440" rIns="91440" bIns="91440" rtlCol="0">
            <a:normAutofit/>
          </a:bodyPr>
          <a:lstStyle/>
          <a:p>
            <a:r>
              <a:rPr lang="en-US" sz="2000" b="1" dirty="0" err="1" smtClean="0">
                <a:latin typeface="Courier New" charset="0"/>
                <a:ea typeface="Courier New" charset="0"/>
                <a:cs typeface="Courier New" charset="0"/>
              </a:rPr>
              <a:t>include_recipe</a:t>
            </a:r>
            <a:r>
              <a:rPr lang="en-US" sz="2000" b="1" dirty="0" smtClean="0">
                <a:latin typeface="Courier New" charset="0"/>
                <a:ea typeface="Courier New" charset="0"/>
                <a:cs typeface="Courier New" charset="0"/>
              </a:rPr>
              <a:t> 'cookbook::install'</a:t>
            </a:r>
          </a:p>
          <a:p>
            <a:r>
              <a:rPr lang="en-US" sz="2000" b="1" dirty="0" err="1" smtClean="0">
                <a:latin typeface="Courier New" charset="0"/>
                <a:ea typeface="Courier New" charset="0"/>
                <a:cs typeface="Courier New" charset="0"/>
              </a:rPr>
              <a:t>include_recipe</a:t>
            </a:r>
            <a:r>
              <a:rPr lang="en-US" sz="2000" b="1" dirty="0" smtClean="0">
                <a:latin typeface="Courier New" charset="0"/>
                <a:ea typeface="Courier New" charset="0"/>
                <a:cs typeface="Courier New" charset="0"/>
              </a:rPr>
              <a:t> </a:t>
            </a:r>
            <a:r>
              <a:rPr lang="en-US" sz="2000" b="1" dirty="0">
                <a:latin typeface="Courier New" charset="0"/>
                <a:ea typeface="Courier New" charset="0"/>
                <a:cs typeface="Courier New" charset="0"/>
              </a:rPr>
              <a:t>'cookbook</a:t>
            </a:r>
            <a:r>
              <a:rPr lang="en-US" sz="2000" b="1" dirty="0" smtClean="0">
                <a:latin typeface="Courier New" charset="0"/>
                <a:ea typeface="Courier New" charset="0"/>
                <a:cs typeface="Courier New" charset="0"/>
              </a:rPr>
              <a:t>::configuration'</a:t>
            </a:r>
            <a:endParaRPr lang="en-US" sz="2000" b="1" dirty="0">
              <a:latin typeface="Courier New" charset="0"/>
              <a:ea typeface="Courier New" charset="0"/>
              <a:cs typeface="Courier New" charset="0"/>
            </a:endParaRPr>
          </a:p>
          <a:p>
            <a:r>
              <a:rPr lang="en-US" sz="2000" b="1" dirty="0" err="1" smtClean="0">
                <a:latin typeface="Courier New" charset="0"/>
                <a:ea typeface="Courier New" charset="0"/>
                <a:cs typeface="Courier New" charset="0"/>
              </a:rPr>
              <a:t>include_recipe</a:t>
            </a:r>
            <a:r>
              <a:rPr lang="en-US" sz="2000" b="1" dirty="0" smtClean="0">
                <a:latin typeface="Courier New" charset="0"/>
                <a:ea typeface="Courier New" charset="0"/>
                <a:cs typeface="Courier New" charset="0"/>
              </a:rPr>
              <a:t> </a:t>
            </a:r>
            <a:r>
              <a:rPr lang="en-US" sz="2000" b="1" dirty="0">
                <a:latin typeface="Courier New" charset="0"/>
                <a:ea typeface="Courier New" charset="0"/>
                <a:cs typeface="Courier New" charset="0"/>
              </a:rPr>
              <a:t>'cookbook</a:t>
            </a:r>
            <a:r>
              <a:rPr lang="en-US" sz="2000" b="1" dirty="0" smtClean="0">
                <a:latin typeface="Courier New" charset="0"/>
                <a:ea typeface="Courier New" charset="0"/>
                <a:cs typeface="Courier New" charset="0"/>
              </a:rPr>
              <a:t>::service'</a:t>
            </a:r>
            <a:endParaRPr lang="en-US" sz="2000" b="1" dirty="0">
              <a:latin typeface="Courier New" charset="0"/>
              <a:ea typeface="Courier New" charset="0"/>
              <a:cs typeface="Courier New" charset="0"/>
            </a:endParaRPr>
          </a:p>
          <a:p>
            <a:endParaRPr lang="en-US" sz="2000" b="1" dirty="0" smtClean="0">
              <a:latin typeface="Courier New" charset="0"/>
              <a:ea typeface="Courier New" charset="0"/>
              <a:cs typeface="Courier New" charset="0"/>
            </a:endParaRPr>
          </a:p>
        </p:txBody>
      </p:sp>
      <p:sp>
        <p:nvSpPr>
          <p:cNvPr id="4" name="Round Diagonal Corner Rectangle 3"/>
          <p:cNvSpPr/>
          <p:nvPr/>
        </p:nvSpPr>
        <p:spPr bwMode="auto">
          <a:xfrm>
            <a:off x="9532745" y="3271838"/>
            <a:ext cx="1720024" cy="1580978"/>
          </a:xfrm>
          <a:prstGeom prst="round2DiagRect">
            <a:avLst/>
          </a:prstGeom>
          <a:solidFill>
            <a:schemeClr val="accent1"/>
          </a:solidFill>
          <a:ln w="76200">
            <a:solidFill>
              <a:schemeClr val="accent1"/>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err="1" smtClean="0">
                <a:solidFill>
                  <a:schemeClr val="bg1"/>
                </a:solidFill>
              </a:rPr>
              <a:t>default.rb</a:t>
            </a:r>
            <a:endParaRPr lang="en-US" sz="2400" dirty="0" smtClean="0">
              <a:solidFill>
                <a:schemeClr val="bg1"/>
              </a:solidFill>
            </a:endParaRPr>
          </a:p>
        </p:txBody>
      </p:sp>
      <p:cxnSp>
        <p:nvCxnSpPr>
          <p:cNvPr id="37" name="Straight Connector 36"/>
          <p:cNvCxnSpPr/>
          <p:nvPr/>
        </p:nvCxnSpPr>
        <p:spPr>
          <a:xfrm>
            <a:off x="9711158" y="3992813"/>
            <a:ext cx="697424" cy="0"/>
          </a:xfrm>
          <a:prstGeom prst="line">
            <a:avLst/>
          </a:prstGeom>
          <a:ln w="1524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38" name="Straight Connector 37"/>
          <p:cNvCxnSpPr/>
          <p:nvPr/>
        </p:nvCxnSpPr>
        <p:spPr>
          <a:xfrm>
            <a:off x="9711158" y="4269200"/>
            <a:ext cx="697424" cy="0"/>
          </a:xfrm>
          <a:prstGeom prst="line">
            <a:avLst/>
          </a:prstGeom>
          <a:ln w="1524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39" name="Straight Connector 38"/>
          <p:cNvCxnSpPr/>
          <p:nvPr/>
        </p:nvCxnSpPr>
        <p:spPr>
          <a:xfrm>
            <a:off x="9711158" y="4517172"/>
            <a:ext cx="697424" cy="0"/>
          </a:xfrm>
          <a:prstGeom prst="line">
            <a:avLst/>
          </a:prstGeom>
          <a:ln w="152400">
            <a:solidFill>
              <a:srgbClr val="C97D9A"/>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58708560"/>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Refactor to Modular Recipes</a:t>
            </a:r>
            <a:endParaRPr lang="en-US" dirty="0"/>
          </a:p>
        </p:txBody>
      </p:sp>
      <p:sp>
        <p:nvSpPr>
          <p:cNvPr id="3" name="Content Placeholder 2"/>
          <p:cNvSpPr>
            <a:spLocks noGrp="1"/>
          </p:cNvSpPr>
          <p:nvPr>
            <p:ph sz="quarter" idx="11"/>
          </p:nvPr>
        </p:nvSpPr>
        <p:spPr/>
        <p:txBody>
          <a:bodyPr/>
          <a:lstStyle/>
          <a:p>
            <a:r>
              <a:rPr lang="en-US" dirty="0" smtClean="0"/>
              <a:t>This is why we </a:t>
            </a:r>
            <a:r>
              <a:rPr lang="en-US" u="sng" dirty="0" smtClean="0"/>
              <a:t>can</a:t>
            </a:r>
            <a:r>
              <a:rPr lang="en-US" dirty="0" smtClean="0"/>
              <a:t> have nice things!</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smtClean="0"/>
              <a:t>Refactor the </a:t>
            </a:r>
            <a:r>
              <a:rPr lang="en-US" dirty="0" smtClean="0"/>
              <a:t>installation into a separate recipe</a:t>
            </a:r>
            <a:endParaRPr lang="en-US" dirty="0" smtClean="0"/>
          </a:p>
          <a:p>
            <a:pPr marL="342900" indent="-342900">
              <a:buFont typeface="Wingdings" charset="2"/>
              <a:buChar char="q"/>
            </a:pPr>
            <a:r>
              <a:rPr lang="en-US" dirty="0"/>
              <a:t>Converge the cookbook and execute the tests</a:t>
            </a:r>
            <a:endParaRPr lang="en-US" dirty="0"/>
          </a:p>
        </p:txBody>
      </p:sp>
    </p:spTree>
    <p:extLst>
      <p:ext uri="{BB962C8B-B14F-4D97-AF65-F5344CB8AC3E}">
        <p14:creationId xmlns:p14="http://schemas.microsoft.com/office/powerpoint/2010/main" val="876077542"/>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Usage: chef generate recipe [path/to/cookbook] NAME [options]</a:t>
            </a:r>
          </a:p>
          <a:p>
            <a:r>
              <a:rPr lang="en-US" dirty="0"/>
              <a:t>    -C, --copyright COPYRIGHT        Name of the copyright </a:t>
            </a:r>
            <a:r>
              <a:rPr lang="en-US" dirty="0" err="1" smtClean="0"/>
              <a:t>hol</a:t>
            </a:r>
            <a:r>
              <a:rPr lang="en-US" dirty="0" smtClean="0"/>
              <a:t>...</a:t>
            </a:r>
            <a:endParaRPr lang="en-US" dirty="0"/>
          </a:p>
          <a:p>
            <a:r>
              <a:rPr lang="en-US" dirty="0"/>
              <a:t>    -m, --email EMAIL                Email address of the </a:t>
            </a:r>
            <a:r>
              <a:rPr lang="en-US" dirty="0" smtClean="0"/>
              <a:t>auth...</a:t>
            </a:r>
            <a:endParaRPr lang="en-US" dirty="0"/>
          </a:p>
          <a:p>
            <a:r>
              <a:rPr lang="en-US" dirty="0"/>
              <a:t>    -a, --generator-</a:t>
            </a:r>
            <a:r>
              <a:rPr lang="en-US" dirty="0" err="1"/>
              <a:t>arg</a:t>
            </a:r>
            <a:r>
              <a:rPr lang="en-US" dirty="0"/>
              <a:t> KEY=VALUE    Use to set </a:t>
            </a:r>
            <a:r>
              <a:rPr lang="en-US" dirty="0" smtClean="0"/>
              <a:t>arbitrary     ...</a:t>
            </a:r>
            <a:endParaRPr lang="en-US" dirty="0"/>
          </a:p>
          <a:p>
            <a:r>
              <a:rPr lang="en-US" dirty="0"/>
              <a:t>    -I, --license LICENSE            </a:t>
            </a:r>
            <a:r>
              <a:rPr lang="en-US" dirty="0" err="1"/>
              <a:t>all_rights</a:t>
            </a:r>
            <a:r>
              <a:rPr lang="en-US" dirty="0"/>
              <a:t>, apache2, </a:t>
            </a:r>
            <a:r>
              <a:rPr lang="en-US" dirty="0" err="1"/>
              <a:t>mit</a:t>
            </a:r>
            <a:r>
              <a:rPr lang="en-US" dirty="0" smtClean="0"/>
              <a:t>,...</a:t>
            </a:r>
            <a:endParaRPr lang="en-US" dirty="0"/>
          </a:p>
          <a:p>
            <a:r>
              <a:rPr lang="en-US" dirty="0"/>
              <a:t>    -g GENERATOR_COOKBOOK_PATH,      Use </a:t>
            </a:r>
            <a:r>
              <a:rPr lang="en-US" dirty="0" smtClean="0"/>
              <a:t>GENERATOR_COOKBOOK_PA...</a:t>
            </a:r>
            <a:endParaRPr lang="en-US" dirty="0"/>
          </a:p>
          <a:p>
            <a:r>
              <a:rPr lang="en-US" dirty="0"/>
              <a:t>        --generator-cookbook</a:t>
            </a:r>
          </a:p>
        </p:txBody>
      </p:sp>
      <p:sp>
        <p:nvSpPr>
          <p:cNvPr id="3" name="Text Placeholder 2"/>
          <p:cNvSpPr>
            <a:spLocks noGrp="1"/>
          </p:cNvSpPr>
          <p:nvPr>
            <p:ph type="body" sz="quarter" idx="11"/>
          </p:nvPr>
        </p:nvSpPr>
        <p:spPr/>
        <p:txBody>
          <a:bodyPr/>
          <a:lstStyle/>
          <a:p>
            <a:r>
              <a:rPr lang="en-US" dirty="0" smtClean="0"/>
              <a:t>&gt; chef generate recipe --help</a:t>
            </a:r>
            <a:endParaRPr lang="en-US" dirty="0"/>
          </a:p>
        </p:txBody>
      </p:sp>
      <p:sp>
        <p:nvSpPr>
          <p:cNvPr id="4" name="Content Placeholder 3"/>
          <p:cNvSpPr>
            <a:spLocks noGrp="1"/>
          </p:cNvSpPr>
          <p:nvPr>
            <p:ph sz="quarter" idx="12"/>
          </p:nvPr>
        </p:nvSpPr>
        <p:spPr>
          <a:xfrm>
            <a:off x="1127883" y="2337232"/>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Ask Chef About Generating a Recipe</a:t>
            </a:r>
            <a:endParaRPr lang="en-US" dirty="0"/>
          </a:p>
        </p:txBody>
      </p:sp>
    </p:spTree>
    <p:extLst>
      <p:ext uri="{BB962C8B-B14F-4D97-AF65-F5344CB8AC3E}">
        <p14:creationId xmlns:p14="http://schemas.microsoft.com/office/powerpoint/2010/main" val="2739580198"/>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Recipe: </a:t>
            </a:r>
            <a:r>
              <a:rPr lang="en-US" dirty="0" err="1"/>
              <a:t>code_generator</a:t>
            </a:r>
            <a:r>
              <a:rPr lang="en-US" dirty="0"/>
              <a:t>::recipe</a:t>
            </a:r>
          </a:p>
          <a:p>
            <a:r>
              <a:rPr lang="en-US" dirty="0"/>
              <a:t>  * directory[/home/chef/</a:t>
            </a:r>
            <a:r>
              <a:rPr lang="en-US" dirty="0" err="1"/>
              <a:t>httpd</a:t>
            </a:r>
            <a:r>
              <a:rPr lang="en-US" dirty="0"/>
              <a:t>/spec/unit/recipes] action create (up to date)</a:t>
            </a:r>
          </a:p>
          <a:p>
            <a:r>
              <a:rPr lang="en-US" dirty="0"/>
              <a:t>  * </a:t>
            </a:r>
            <a:r>
              <a:rPr lang="en-US" dirty="0" err="1"/>
              <a:t>cookbook_file</a:t>
            </a:r>
            <a:r>
              <a:rPr lang="en-US" dirty="0"/>
              <a:t>[/home/chef/</a:t>
            </a:r>
            <a:r>
              <a:rPr lang="en-US" dirty="0" err="1"/>
              <a:t>httpd</a:t>
            </a:r>
            <a:r>
              <a:rPr lang="en-US" dirty="0"/>
              <a:t>/spec/</a:t>
            </a:r>
            <a:r>
              <a:rPr lang="en-US" dirty="0" err="1"/>
              <a:t>spec_helper.rb</a:t>
            </a:r>
            <a:r>
              <a:rPr lang="en-US" dirty="0"/>
              <a:t>] action </a:t>
            </a:r>
            <a:r>
              <a:rPr lang="en-US" dirty="0" err="1"/>
              <a:t>create_if_missing</a:t>
            </a:r>
            <a:r>
              <a:rPr lang="en-US" dirty="0"/>
              <a:t> (up to date)</a:t>
            </a:r>
          </a:p>
          <a:p>
            <a:r>
              <a:rPr lang="en-US" dirty="0"/>
              <a:t>  * template[/home/chef/</a:t>
            </a:r>
            <a:r>
              <a:rPr lang="en-US" dirty="0" err="1"/>
              <a:t>httpd</a:t>
            </a:r>
            <a:r>
              <a:rPr lang="en-US" dirty="0"/>
              <a:t>/spec/unit/recipes/</a:t>
            </a:r>
            <a:r>
              <a:rPr lang="en-US" dirty="0" err="1"/>
              <a:t>install_spec.rb</a:t>
            </a:r>
            <a:r>
              <a:rPr lang="en-US" dirty="0"/>
              <a:t>] action </a:t>
            </a:r>
            <a:r>
              <a:rPr lang="en-US" dirty="0" err="1"/>
              <a:t>create_if_missing</a:t>
            </a:r>
            <a:endParaRPr lang="en-US" dirty="0"/>
          </a:p>
          <a:p>
            <a:r>
              <a:rPr lang="en-US" dirty="0"/>
              <a:t>    - create new file /home/chef/</a:t>
            </a:r>
            <a:r>
              <a:rPr lang="en-US" dirty="0" err="1"/>
              <a:t>httpd</a:t>
            </a:r>
            <a:r>
              <a:rPr lang="en-US" dirty="0"/>
              <a:t>/spec/unit/recipes/</a:t>
            </a:r>
            <a:r>
              <a:rPr lang="en-US" dirty="0" err="1"/>
              <a:t>install_spec.rb</a:t>
            </a:r>
            <a:endParaRPr lang="en-US" dirty="0"/>
          </a:p>
          <a:p>
            <a:r>
              <a:rPr lang="en-US" dirty="0"/>
              <a:t>    - update content in file /home/chef/</a:t>
            </a:r>
            <a:r>
              <a:rPr lang="en-US" dirty="0" err="1"/>
              <a:t>httpd</a:t>
            </a:r>
            <a:r>
              <a:rPr lang="en-US" dirty="0"/>
              <a:t>/spec/unit/recipes/</a:t>
            </a:r>
            <a:r>
              <a:rPr lang="en-US" dirty="0" err="1"/>
              <a:t>install_spec.rb</a:t>
            </a:r>
            <a:r>
              <a:rPr lang="en-US" dirty="0"/>
              <a:t> from none </a:t>
            </a:r>
            <a:r>
              <a:rPr lang="en-US"/>
              <a:t>to </a:t>
            </a:r>
            <a:r>
              <a:rPr lang="en-US" smtClean="0"/>
              <a:t>187413</a:t>
            </a:r>
            <a:endParaRPr lang="en-US" dirty="0"/>
          </a:p>
        </p:txBody>
      </p:sp>
      <p:sp>
        <p:nvSpPr>
          <p:cNvPr id="3" name="Text Placeholder 2"/>
          <p:cNvSpPr>
            <a:spLocks noGrp="1"/>
          </p:cNvSpPr>
          <p:nvPr>
            <p:ph type="body" sz="quarter" idx="11"/>
          </p:nvPr>
        </p:nvSpPr>
        <p:spPr/>
        <p:txBody>
          <a:bodyPr/>
          <a:lstStyle/>
          <a:p>
            <a:r>
              <a:rPr lang="en-US" dirty="0" smtClean="0"/>
              <a:t>&gt; chef generate recipe install</a:t>
            </a:r>
            <a:endParaRPr lang="en-US" dirty="0"/>
          </a:p>
        </p:txBody>
      </p:sp>
      <p:sp>
        <p:nvSpPr>
          <p:cNvPr id="5" name="Title 4"/>
          <p:cNvSpPr>
            <a:spLocks noGrp="1"/>
          </p:cNvSpPr>
          <p:nvPr>
            <p:ph type="title"/>
          </p:nvPr>
        </p:nvSpPr>
        <p:spPr/>
        <p:txBody>
          <a:bodyPr/>
          <a:lstStyle/>
          <a:p>
            <a:r>
              <a:rPr lang="en-US" dirty="0" smtClean="0"/>
              <a:t>Generate an Install Recipe</a:t>
            </a:r>
            <a:endParaRPr lang="en-US" dirty="0"/>
          </a:p>
        </p:txBody>
      </p:sp>
    </p:spTree>
    <p:extLst>
      <p:ext uri="{BB962C8B-B14F-4D97-AF65-F5344CB8AC3E}">
        <p14:creationId xmlns:p14="http://schemas.microsoft.com/office/powerpoint/2010/main" val="1340157797"/>
      </p:ext>
    </p:extLst>
  </p:cSld>
  <p:clrMapOvr>
    <a:masterClrMapping/>
  </p:clrMapOvr>
  <p:transition spd="med">
    <p:fade/>
  </p:transition>
</p:sld>
</file>

<file path=ppt/theme/theme1.xml><?xml version="1.0" encoding="utf-8"?>
<a:theme xmlns:a="http://schemas.openxmlformats.org/drawingml/2006/main" name="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2.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3.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4.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Template.potx</Template>
  <TotalTime>15449</TotalTime>
  <Words>4574</Words>
  <Application>Microsoft Macintosh PowerPoint</Application>
  <PresentationFormat>Custom</PresentationFormat>
  <Paragraphs>520</Paragraphs>
  <Slides>50</Slides>
  <Notes>49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50</vt:i4>
      </vt:variant>
    </vt:vector>
  </HeadingPairs>
  <TitlesOfParts>
    <vt:vector size="56" baseType="lpstr">
      <vt:lpstr>Courier New</vt:lpstr>
      <vt:lpstr>ＭＳ Ｐゴシック</vt:lpstr>
      <vt:lpstr>Wingdings</vt:lpstr>
      <vt:lpstr>Arial</vt:lpstr>
      <vt:lpstr>Template</vt:lpstr>
      <vt:lpstr>Interaction</vt:lpstr>
      <vt:lpstr>Refactoring Cookbooks with Tests</vt:lpstr>
      <vt:lpstr>Test Driven Development</vt:lpstr>
      <vt:lpstr>Objectives</vt:lpstr>
      <vt:lpstr>Modular Cookbook Recipes</vt:lpstr>
      <vt:lpstr>include_recipe</vt:lpstr>
      <vt:lpstr>Recipe Organization</vt:lpstr>
      <vt:lpstr>Refactor to Modular Recipes</vt:lpstr>
      <vt:lpstr>Ask Chef About Generating a Recipe</vt:lpstr>
      <vt:lpstr>Generate an Install Recipe</vt:lpstr>
      <vt:lpstr>Write the Install Recipe</vt:lpstr>
      <vt:lpstr>Remove the Resource from the Default Recipe</vt:lpstr>
      <vt:lpstr>Include the Install Recipe</vt:lpstr>
      <vt:lpstr>Refactor to Modular Recipes</vt:lpstr>
      <vt:lpstr>Re-Converge the Test Instance</vt:lpstr>
      <vt:lpstr>Re-Verify the Test Instance</vt:lpstr>
      <vt:lpstr>Refactor to Modular Recipes</vt:lpstr>
      <vt:lpstr>The Configuration</vt:lpstr>
      <vt:lpstr>Generate a Service Recipe</vt:lpstr>
      <vt:lpstr>Write the Configuration Recipe</vt:lpstr>
      <vt:lpstr>Remove the Resource from the Default Recipe</vt:lpstr>
      <vt:lpstr>Include the Configuration Recipe</vt:lpstr>
      <vt:lpstr>Re-Converge the Test Instance</vt:lpstr>
      <vt:lpstr>Re-Verify the Test Instance</vt:lpstr>
      <vt:lpstr>The Configuration</vt:lpstr>
      <vt:lpstr>The Service</vt:lpstr>
      <vt:lpstr>Generate a Service Recipe</vt:lpstr>
      <vt:lpstr>Write the Services Recipe</vt:lpstr>
      <vt:lpstr>Remove the Resource from the Default Recipe</vt:lpstr>
      <vt:lpstr>Remove the Resource from the Default Recipe</vt:lpstr>
      <vt:lpstr>Re-Converge the Test Instance</vt:lpstr>
      <vt:lpstr>Re-Verify the Test Instance</vt:lpstr>
      <vt:lpstr>The Service</vt:lpstr>
      <vt:lpstr>Do Our Tests Really Work?</vt:lpstr>
      <vt:lpstr>Heckling Your Code</vt:lpstr>
      <vt:lpstr>Heckle That Code</vt:lpstr>
      <vt:lpstr>Comment Out Key Code Within the Default Recipe</vt:lpstr>
      <vt:lpstr>Heckle That Code</vt:lpstr>
      <vt:lpstr>Re-Converge the Test Instance</vt:lpstr>
      <vt:lpstr>Re-Verify the Test Instance</vt:lpstr>
      <vt:lpstr>Kitchen Converge &amp; Verify</vt:lpstr>
      <vt:lpstr>Kitchen Destroy</vt:lpstr>
      <vt:lpstr>Kitchen Test</vt:lpstr>
      <vt:lpstr>Kitchen Test</vt:lpstr>
      <vt:lpstr>Test the Cookbook Against a New Instance</vt:lpstr>
      <vt:lpstr>PowerPoint Presentation</vt:lpstr>
      <vt:lpstr>Heckle That Code</vt:lpstr>
      <vt:lpstr>Discussion</vt:lpstr>
      <vt:lpstr>Q&amp;A</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sdelfante@chef.io</dc:creator>
  <cp:lastModifiedBy>Franklin Webber</cp:lastModifiedBy>
  <cp:revision>2222</cp:revision>
  <cp:lastPrinted>2015-02-07T23:49:10Z</cp:lastPrinted>
  <dcterms:created xsi:type="dcterms:W3CDTF">2012-09-13T17:36:07Z</dcterms:created>
  <dcterms:modified xsi:type="dcterms:W3CDTF">2016-02-21T06:53:14Z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