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9" r:id="rId7"/>
    <p:sldId id="290" r:id="rId8"/>
    <p:sldId id="291" r:id="rId9"/>
    <p:sldId id="292" r:id="rId10"/>
    <p:sldId id="293" r:id="rId11"/>
    <p:sldId id="294" r:id="rId12"/>
    <p:sldId id="280" r:id="rId13"/>
    <p:sldId id="281" r:id="rId14"/>
    <p:sldId id="295" r:id="rId15"/>
    <p:sldId id="259" r:id="rId16"/>
    <p:sldId id="26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75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4" autoAdjust="0"/>
  </p:normalViewPr>
  <p:slideViewPr>
    <p:cSldViewPr snapToGrid="0">
      <p:cViewPr varScale="1"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3116-C9FC-49B0-AA36-34351422B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0513-C127-4CE6-B5B5-14FCB53DC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1306-DA2F-4823-ABDF-D52C27D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6224-6D82-4B13-8621-9876044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B2C2-1D33-4530-BCBC-DBCC1171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2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9766-FA6C-44F3-968E-201667C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D0F6C-1D23-4935-8052-FFF96CA8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74EE-E974-4E7D-85B0-7AF39F4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E7D9-458A-4E57-BF95-CF409DDE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755-3E13-4A20-8BF3-A720E010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2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EE15D-3130-4B42-B2FB-F9255CC58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30BC9-40DE-437F-A212-465703253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62E4-2B5F-43D6-9CF4-FA776D5B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5B4D-B91E-429B-A085-F254A557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091A-5088-4E2F-84C0-02E89138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AB41-B99F-448B-970D-D1A58105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00FD-87D8-41C7-A751-CC82E4F0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27C0-EAB7-4191-B30D-59681FC4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17C45-6958-4E9E-ABBC-F0C6459C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8832-F4B6-4166-8325-A79D0A43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8AE0-C68D-4D34-A6A3-122B93FA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CFC26-35B1-43C5-9AB2-E65EE6F3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6201-FA8D-4028-87AF-698A1457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9342-6149-456E-B022-187DD0A6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97A0-7989-4B02-9022-5D5B8C74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0AA6-C817-4EEC-B154-169465EA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FFE4-8C77-4449-862D-DCDFCA860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EF67-0935-4495-A535-7BC09D45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5032-BFA0-412D-A1CE-1447F41C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42E8-E33A-411B-AD05-6B2E352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28AE-67EB-417E-A99C-A203F09E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0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300A-5C10-4440-B717-A6FA8E90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70AEA-EDA6-4E08-974A-F9563F11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843F-FF55-4238-8BB4-B15AD609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CA97A-BC1B-4335-8682-EACB2EA2C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7BD06-EBC5-496B-82BA-C030F7AEB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F3C74-3A4B-4BF9-A10C-81AB0CB8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3F0EB-7B09-468B-9105-C1840DDF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0FE08-D973-4607-BE54-B4F50DD6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E459-BEA2-4E19-8E21-FE1595BD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E6DD0-72BA-49D7-A941-0F5F45C0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AC982-99E3-4116-9944-143FC6F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EA7D-45C2-40D0-9A7C-CFE9F0F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BF723-F028-4DC4-9D7B-9E24E2F0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064C1-7146-493A-8817-E9C2694F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B800E-560D-4506-A39A-33D58B40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6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E1A3-8640-4691-ACF1-D4F0C1EE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B308-F128-433B-8DF8-AE06936D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D4DFF-2D18-4726-BC90-4E27C3E3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07B96-42CD-4689-92AA-AB0FABF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6799C-9C73-498B-8408-36C45B2B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F9F89-F363-4FAC-A407-8DC2262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D4F-B047-4461-946C-69E4488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5BD78-9541-4194-A6BD-3C5F74D08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065AC-414C-4546-BCAA-2D64394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3C28-37C9-4623-B4B5-A098EAA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D965F-6C99-418A-9D00-7AEC7075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339D-89DD-4C8D-9FE8-4EFCB684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87972-35BB-4594-8AE1-496B481D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BC22-490A-4141-B478-41B2D6F4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8B20-8C1D-4400-9DDB-CAE6182D3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CF73-3754-4105-96F4-B17C0B5BA116}" type="datetimeFigureOut">
              <a:rPr lang="en-IN" smtClean="0"/>
              <a:t>14-07-2018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795C-C413-4800-9CA0-4F4DAC8D7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8D85-6C84-4511-B514-5AF36130A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4F7B-86BF-47B8-9595-C8065856A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574174100126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12/introduction-to-feature-selection-methods-with-an-example-or-how-to-select-the-right-variabl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7071-FE39-42CC-B2D8-D500CFC74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7"/>
            <a:ext cx="9144000" cy="32416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Data Analysis and Model Building for </a:t>
            </a:r>
            <a:br>
              <a:rPr lang="en-IN" sz="4800" dirty="0">
                <a:latin typeface="+mn-lt"/>
              </a:rPr>
            </a:br>
            <a:r>
              <a:rPr lang="en-GB" sz="4800" dirty="0">
                <a:latin typeface="+mn-lt"/>
              </a:rPr>
              <a:t> Efficient project management by Employee Over-Time prediction 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A32A-D2B5-496C-B55F-39901D1B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4130"/>
            <a:ext cx="9144000" cy="1033670"/>
          </a:xfrm>
        </p:spPr>
        <p:txBody>
          <a:bodyPr/>
          <a:lstStyle/>
          <a:p>
            <a:r>
              <a:rPr lang="en-US" dirty="0"/>
              <a:t>Chaitanya Kanth Vadlapudi</a:t>
            </a:r>
          </a:p>
          <a:p>
            <a:r>
              <a:rPr lang="en-US" dirty="0"/>
              <a:t>Batch 42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2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19E0B5-30C8-417A-8F0C-1E4377FB1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456"/>
            <a:ext cx="5896736" cy="30924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A9AE-2B59-4E7C-A65F-63119AF53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3" y="515007"/>
            <a:ext cx="5549417" cy="56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7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5916-81CB-4B9A-9491-B9D2F068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7344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 on train data - Categorical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9F10-1A31-4846-9526-ACFA7A07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515600" cy="487368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JobRole</a:t>
            </a:r>
            <a:r>
              <a:rPr lang="en-US" dirty="0"/>
              <a:t>” attribute has similar roles. Hence grouped certain levels into single level.</a:t>
            </a:r>
          </a:p>
          <a:p>
            <a:r>
              <a:rPr lang="en-US" dirty="0"/>
              <a:t>Has transformed the “</a:t>
            </a:r>
            <a:r>
              <a:rPr lang="en-US" dirty="0" err="1"/>
              <a:t>travelfrequency</a:t>
            </a:r>
            <a:r>
              <a:rPr lang="en-US" dirty="0"/>
              <a:t>” into ordinal variable with levels of 0,1,3</a:t>
            </a:r>
          </a:p>
          <a:p>
            <a:r>
              <a:rPr lang="en-US" dirty="0"/>
              <a:t>Scope for more feature engineering on categorical values.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82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50DC-1C56-4CA9-B2EA-DC39C26869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055688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2481-701D-45B4-BB4F-788C0CF7A4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52538"/>
            <a:ext cx="10515600" cy="4924425"/>
          </a:xfrm>
        </p:spPr>
        <p:txBody>
          <a:bodyPr/>
          <a:lstStyle/>
          <a:p>
            <a:r>
              <a:rPr lang="en-US" dirty="0"/>
              <a:t>Have plotted some graphs to understand the distribution of these ratios for the two classes.</a:t>
            </a:r>
          </a:p>
          <a:p>
            <a:r>
              <a:rPr lang="en-US" dirty="0" err="1"/>
              <a:t>BiVariate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CB060-6A94-4B71-BBCB-09E30D5A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99" y="2648608"/>
            <a:ext cx="7047118" cy="29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1C768-B9E8-4E00-AEF0-BCB149057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1131"/>
            <a:ext cx="5181600" cy="566027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87D956-4FD3-4EE8-AB8D-A7E8B98A1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45" y="504497"/>
            <a:ext cx="5415455" cy="5660277"/>
          </a:xfrm>
        </p:spPr>
      </p:pic>
    </p:spTree>
    <p:extLst>
      <p:ext uri="{BB962C8B-B14F-4D97-AF65-F5344CB8AC3E}">
        <p14:creationId xmlns:p14="http://schemas.microsoft.com/office/powerpoint/2010/main" val="66610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F88423-5E0E-4994-A9A7-FFA0FCF452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420415"/>
            <a:ext cx="5368159" cy="57565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D2CC70-2F74-48FD-BB49-29316F54C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0415"/>
            <a:ext cx="5181600" cy="5580992"/>
          </a:xfrm>
        </p:spPr>
      </p:pic>
    </p:spTree>
    <p:extLst>
      <p:ext uri="{BB962C8B-B14F-4D97-AF65-F5344CB8AC3E}">
        <p14:creationId xmlns:p14="http://schemas.microsoft.com/office/powerpoint/2010/main" val="294018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C9BB-78AA-4563-BD96-D5B38F38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dirty="0"/>
              <a:t>Birds View of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C6A3-FCB2-481B-B7AD-25942C89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/>
          <a:lstStyle/>
          <a:p>
            <a:r>
              <a:rPr lang="en-US" dirty="0"/>
              <a:t>Looked at proportion of the classes in the dataset. Class variable is balanced. No class imbalance.</a:t>
            </a:r>
          </a:p>
          <a:p>
            <a:r>
              <a:rPr lang="en-US" dirty="0" err="1"/>
              <a:t>Dummified</a:t>
            </a:r>
            <a:r>
              <a:rPr lang="en-US" dirty="0"/>
              <a:t> all the categorical variables. Except </a:t>
            </a:r>
            <a:r>
              <a:rPr lang="en-US" dirty="0" err="1"/>
              <a:t>xgboost</a:t>
            </a:r>
            <a:r>
              <a:rPr lang="en-US" dirty="0"/>
              <a:t>, which requires matrix data, none of the algorithms require </a:t>
            </a:r>
            <a:r>
              <a:rPr lang="en-US" dirty="0" err="1"/>
              <a:t>dummified</a:t>
            </a:r>
            <a:r>
              <a:rPr lang="en-US" dirty="0"/>
              <a:t> attributes.</a:t>
            </a:r>
          </a:p>
        </p:txBody>
      </p:sp>
    </p:spTree>
    <p:extLst>
      <p:ext uri="{BB962C8B-B14F-4D97-AF65-F5344CB8AC3E}">
        <p14:creationId xmlns:p14="http://schemas.microsoft.com/office/powerpoint/2010/main" val="40169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4F0A-70D1-476C-BA64-D2AD0F27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64B6-1C9F-42C1-B699-674E5CC9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decided to approach the problem using logistic regression, decision trees, Random forests and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On average, all the models were giving around 75% accuracy and recall. </a:t>
            </a:r>
            <a:r>
              <a:rPr lang="en-US" dirty="0" err="1"/>
              <a:t>Xgboost</a:t>
            </a:r>
            <a:r>
              <a:rPr lang="en-US" dirty="0"/>
              <a:t> was able to reach 85.7% on grader.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8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30DE-ACBC-434F-85A3-B67CB054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BEA6A-571F-49F3-BD6B-371A218CD4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8" y="1151310"/>
            <a:ext cx="5662882" cy="50497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09E8B6-47E0-416E-A530-144C42653F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51309"/>
            <a:ext cx="5883166" cy="5049793"/>
          </a:xfrm>
        </p:spPr>
      </p:pic>
    </p:spTree>
    <p:extLst>
      <p:ext uri="{BB962C8B-B14F-4D97-AF65-F5344CB8AC3E}">
        <p14:creationId xmlns:p14="http://schemas.microsoft.com/office/powerpoint/2010/main" val="181802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23A56-096B-4C5A-99FA-05522F52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903"/>
            <a:ext cx="10515600" cy="5767060"/>
          </a:xfrm>
        </p:spPr>
        <p:txBody>
          <a:bodyPr/>
          <a:lstStyle/>
          <a:p>
            <a:r>
              <a:rPr lang="en-US" dirty="0"/>
              <a:t>Have to repeatedly tune between 0.4 and 0.5 for optimal accuracy and recall</a:t>
            </a:r>
          </a:p>
          <a:p>
            <a:r>
              <a:rPr lang="en-US" dirty="0"/>
              <a:t>Finally 0.44 gave better results. Even 0.44 and 0.45 has significant change in accuracy and recall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30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4B92-910B-40CE-BD5A-3FB196FC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924"/>
            <a:ext cx="10515600" cy="830317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08C59C-EFD1-46D6-B4F3-5CBD105504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" y="2123090"/>
            <a:ext cx="5336628" cy="40538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42A51E-FB5E-4C46-9F63-4BC7E67C9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3090"/>
            <a:ext cx="5181600" cy="405387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2FF79F-5778-4BAD-BE8A-4F66142EDFF7}"/>
              </a:ext>
            </a:extLst>
          </p:cNvPr>
          <p:cNvSpPr txBox="1"/>
          <p:nvPr/>
        </p:nvSpPr>
        <p:spPr>
          <a:xfrm>
            <a:off x="838200" y="1322833"/>
            <a:ext cx="325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C50 decision trees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D16A-BCC1-40DE-A5D6-828A3285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the Data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1EF3-8686-4DE3-83DB-550920FC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r>
              <a:rPr lang="en-US" dirty="0"/>
              <a:t>The dataset consists of information of employees in an organization.</a:t>
            </a:r>
          </a:p>
          <a:p>
            <a:r>
              <a:rPr lang="en-US" dirty="0"/>
              <a:t>Attributes are mainly centered around employee details like education background, professional background and appraisal details. Some important attributes are Date of first job, Monthly income, Designation etc.</a:t>
            </a:r>
          </a:p>
          <a:p>
            <a:r>
              <a:rPr lang="en-US" dirty="0"/>
              <a:t>Based on the above attributes we have to predict if employee works for overtime, which is a sign for poor project planning. </a:t>
            </a:r>
          </a:p>
          <a:p>
            <a:r>
              <a:rPr lang="en-US" dirty="0"/>
              <a:t>So the intuition here would be the above attributes would influence employee to work for extra hours leading to poor project planning.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F4AA-175E-43FA-8955-CF5BB57C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0088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6A9C48-14FC-459A-ACC0-F6BE464EB9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" y="725214"/>
            <a:ext cx="5788572" cy="55389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7E5810-D051-4CA5-898D-F7BCC2F2F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72359"/>
            <a:ext cx="5181600" cy="4405881"/>
          </a:xfrm>
        </p:spPr>
      </p:pic>
    </p:spTree>
    <p:extLst>
      <p:ext uri="{BB962C8B-B14F-4D97-AF65-F5344CB8AC3E}">
        <p14:creationId xmlns:p14="http://schemas.microsoft.com/office/powerpoint/2010/main" val="225737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B97-A364-4060-B284-D1CC1C13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en-US" dirty="0"/>
              <a:t>Tuned Random Forest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969C2C-4E8A-4922-8E5F-94DDA97762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669"/>
            <a:ext cx="5181600" cy="49892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D9A4CE-6B6C-4727-B82F-52F1A2DE9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87669"/>
            <a:ext cx="5181600" cy="4989293"/>
          </a:xfrm>
        </p:spPr>
      </p:pic>
    </p:spTree>
    <p:extLst>
      <p:ext uri="{BB962C8B-B14F-4D97-AF65-F5344CB8AC3E}">
        <p14:creationId xmlns:p14="http://schemas.microsoft.com/office/powerpoint/2010/main" val="275908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B087-530D-4233-A520-F436A0C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Top 20 Important variables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694E75-D606-4D37-B8E6-6A2088592D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5181600" cy="448627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A0C1B8-1648-40DE-B570-DA67A1E3EB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4486275"/>
          </a:xfrm>
        </p:spPr>
      </p:pic>
    </p:spTree>
    <p:extLst>
      <p:ext uri="{BB962C8B-B14F-4D97-AF65-F5344CB8AC3E}">
        <p14:creationId xmlns:p14="http://schemas.microsoft.com/office/powerpoint/2010/main" val="192102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A5C69-ECDF-40E2-84EA-08F76580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dirty="0"/>
              <a:t>Random Forest Tuning using </a:t>
            </a:r>
            <a:r>
              <a:rPr lang="en-US" dirty="0" err="1"/>
              <a:t>mlr</a:t>
            </a:r>
            <a:r>
              <a:rPr lang="en-US" dirty="0"/>
              <a:t> package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6AA51C-6718-4ED6-B342-9CAB4594D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3" y="1145628"/>
            <a:ext cx="9806151" cy="4992413"/>
          </a:xfrm>
        </p:spPr>
      </p:pic>
    </p:spTree>
    <p:extLst>
      <p:ext uri="{BB962C8B-B14F-4D97-AF65-F5344CB8AC3E}">
        <p14:creationId xmlns:p14="http://schemas.microsoft.com/office/powerpoint/2010/main" val="109243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52D2F-6808-4183-9B32-7A8620FB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8" y="334405"/>
            <a:ext cx="10112110" cy="3838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9B399-E873-4B6D-9C52-046061D2ADF4}"/>
              </a:ext>
            </a:extLst>
          </p:cNvPr>
          <p:cNvSpPr txBox="1"/>
          <p:nvPr/>
        </p:nvSpPr>
        <p:spPr>
          <a:xfrm>
            <a:off x="1229710" y="4698124"/>
            <a:ext cx="619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can see no improvement of </a:t>
            </a:r>
            <a:r>
              <a:rPr lang="en-US" dirty="0" err="1"/>
              <a:t>tpr</a:t>
            </a:r>
            <a:r>
              <a:rPr lang="en-US" dirty="0"/>
              <a:t> from tuned 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85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88CD-70C9-4425-A299-0C9B4E48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812034"/>
          </a:xfrm>
        </p:spPr>
        <p:txBody>
          <a:bodyPr/>
          <a:lstStyle/>
          <a:p>
            <a:r>
              <a:rPr lang="en-US" dirty="0"/>
              <a:t>Boosting- </a:t>
            </a:r>
            <a:r>
              <a:rPr lang="en-US" dirty="0" err="1"/>
              <a:t>xgboost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B5BEA1-F19F-439F-AD19-5888F323BC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1061544"/>
            <a:ext cx="10279118" cy="5570483"/>
          </a:xfrm>
        </p:spPr>
      </p:pic>
    </p:spTree>
    <p:extLst>
      <p:ext uri="{BB962C8B-B14F-4D97-AF65-F5344CB8AC3E}">
        <p14:creationId xmlns:p14="http://schemas.microsoft.com/office/powerpoint/2010/main" val="19793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E7787807-2AD7-4C89-ADB0-129B827AF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" y="210207"/>
            <a:ext cx="11403725" cy="6432331"/>
          </a:xfrm>
        </p:spPr>
      </p:pic>
    </p:spTree>
    <p:extLst>
      <p:ext uri="{BB962C8B-B14F-4D97-AF65-F5344CB8AC3E}">
        <p14:creationId xmlns:p14="http://schemas.microsoft.com/office/powerpoint/2010/main" val="4048994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A847-02F6-4989-A3BE-2C4B4E18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Important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677AD-B72A-44B1-9979-9FEF05B7D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90" y="1387367"/>
            <a:ext cx="9690538" cy="4351552"/>
          </a:xfrm>
        </p:spPr>
      </p:pic>
    </p:spTree>
    <p:extLst>
      <p:ext uri="{BB962C8B-B14F-4D97-AF65-F5344CB8AC3E}">
        <p14:creationId xmlns:p14="http://schemas.microsoft.com/office/powerpoint/2010/main" val="2581473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1E697A-A1E8-428C-97D4-7AC8EE507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17" y="127179"/>
            <a:ext cx="9154465" cy="53049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83295-4C20-4947-A493-9417A0ACFB5E}"/>
              </a:ext>
            </a:extLst>
          </p:cNvPr>
          <p:cNvSpPr txBox="1"/>
          <p:nvPr/>
        </p:nvSpPr>
        <p:spPr>
          <a:xfrm>
            <a:off x="924910" y="5675586"/>
            <a:ext cx="38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tuning choose a probability of 0.2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404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A1A6-64B0-4642-95F1-0E01BF9E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tuning with caret package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E0F38-6ACA-450E-8435-E6E4F1EC5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6" y="1439917"/>
            <a:ext cx="11428742" cy="4439942"/>
          </a:xfrm>
        </p:spPr>
      </p:pic>
    </p:spTree>
    <p:extLst>
      <p:ext uri="{BB962C8B-B14F-4D97-AF65-F5344CB8AC3E}">
        <p14:creationId xmlns:p14="http://schemas.microsoft.com/office/powerpoint/2010/main" val="25857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C6AF-DA93-456B-961B-FE2E95F4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927"/>
          </a:xfrm>
        </p:spPr>
        <p:txBody>
          <a:bodyPr/>
          <a:lstStyle/>
          <a:p>
            <a:r>
              <a:rPr lang="en-US" dirty="0"/>
              <a:t>Analyzing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32C4-62C5-497D-BE6D-D2140401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15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50,341 instances with 36 independent variables(IV) and a Target/Predictor variable from which we have to filter train data and test data based on “</a:t>
            </a:r>
            <a:r>
              <a:rPr lang="en-US" dirty="0" err="1"/>
              <a:t>istrain</a:t>
            </a:r>
            <a:r>
              <a:rPr lang="en-US" dirty="0"/>
              <a:t>” attribute </a:t>
            </a:r>
          </a:p>
          <a:p>
            <a:r>
              <a:rPr lang="en-US" dirty="0"/>
              <a:t>After filtering, we have train data with 40303 rows and 36 columns and test data with 10038 rows and 36 columns. </a:t>
            </a:r>
          </a:p>
          <a:p>
            <a:r>
              <a:rPr lang="en-US" dirty="0"/>
              <a:t>Two approaches of building the model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Supervised Learning</a:t>
            </a:r>
            <a:endParaRPr lang="en-IN" dirty="0"/>
          </a:p>
          <a:p>
            <a:r>
              <a:rPr lang="en-US" dirty="0"/>
              <a:t>As we are aware of our predictor variable, it can modelled as a Supervised Learning approach</a:t>
            </a:r>
          </a:p>
          <a:p>
            <a:r>
              <a:rPr lang="en-US" dirty="0"/>
              <a:t>Under Supervised, it is classic problem of Binary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19187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2ABFB7-AFCD-4DF8-AB12-B1F54E8B0ECD}"/>
              </a:ext>
            </a:extLst>
          </p:cNvPr>
          <p:cNvSpPr txBox="1"/>
          <p:nvPr/>
        </p:nvSpPr>
        <p:spPr>
          <a:xfrm>
            <a:off x="1341783" y="4830417"/>
            <a:ext cx="979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grader </a:t>
            </a:r>
            <a:r>
              <a:rPr lang="en-US" sz="2400" dirty="0" err="1"/>
              <a:t>i</a:t>
            </a:r>
            <a:r>
              <a:rPr lang="en-US" sz="2400" dirty="0"/>
              <a:t> have achieved best score of 85.74% recall from </a:t>
            </a:r>
            <a:r>
              <a:rPr lang="en-US" sz="2400" dirty="0" err="1"/>
              <a:t>xgboost</a:t>
            </a:r>
            <a:r>
              <a:rPr lang="en-US" sz="2400" dirty="0"/>
              <a:t> with top 20 variables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9DDDE7-32E1-491C-9827-349E4431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9" y="622060"/>
            <a:ext cx="7230147" cy="3357264"/>
          </a:xfrm>
        </p:spPr>
      </p:pic>
    </p:spTree>
    <p:extLst>
      <p:ext uri="{BB962C8B-B14F-4D97-AF65-F5344CB8AC3E}">
        <p14:creationId xmlns:p14="http://schemas.microsoft.com/office/powerpoint/2010/main" val="351357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A630-08CF-43C0-A995-76884F3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/>
          <a:lstStyle/>
          <a:p>
            <a:r>
              <a:rPr lang="en-US" dirty="0"/>
              <a:t>Final 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8D65-BB55-4088-A6CC-9960DFB0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4874937"/>
          </a:xfrm>
        </p:spPr>
        <p:txBody>
          <a:bodyPr/>
          <a:lstStyle/>
          <a:p>
            <a:r>
              <a:rPr lang="en-US" dirty="0"/>
              <a:t>Final result of </a:t>
            </a:r>
            <a:r>
              <a:rPr lang="en-US" dirty="0" err="1"/>
              <a:t>xgboost</a:t>
            </a:r>
            <a:r>
              <a:rPr lang="en-US" dirty="0"/>
              <a:t> with top 20 attributes was uploaded and achieved 85.74% recall.</a:t>
            </a:r>
          </a:p>
          <a:p>
            <a:r>
              <a:rPr lang="en-US" dirty="0"/>
              <a:t>Way forward ?</a:t>
            </a:r>
          </a:p>
          <a:p>
            <a:r>
              <a:rPr lang="en-US" dirty="0"/>
              <a:t>More tuning along with cross validation</a:t>
            </a:r>
          </a:p>
          <a:p>
            <a:r>
              <a:rPr lang="en-US" dirty="0"/>
              <a:t>Better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400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EAD1-778D-4324-931D-F6150ECA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7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BE87-87A0-454D-ACCF-49B54C7D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Understanding the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AB23-3758-45E7-A162-FE932357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6"/>
            <a:ext cx="10515600" cy="4864997"/>
          </a:xfrm>
        </p:spPr>
        <p:txBody>
          <a:bodyPr/>
          <a:lstStyle/>
          <a:p>
            <a:r>
              <a:rPr lang="en-US" dirty="0"/>
              <a:t>The attributes are fairly self explanatory.</a:t>
            </a:r>
          </a:p>
          <a:p>
            <a:r>
              <a:rPr lang="en-US" dirty="0"/>
              <a:t>There is nothing unexplanatory attribute except “</a:t>
            </a:r>
            <a:r>
              <a:rPr lang="en-US" dirty="0" err="1"/>
              <a:t>Emolumnet_in_Pecentage</a:t>
            </a:r>
            <a:r>
              <a:rPr lang="en-US" dirty="0"/>
              <a:t>” which refers mainly to salary or in some cases goodies received by the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51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C8A19D-A496-49F2-BB1B-99F5A8EC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536"/>
          </a:xfrm>
        </p:spPr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AB23-3758-45E7-A162-FE932357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2"/>
            <a:ext cx="10515600" cy="4815301"/>
          </a:xfrm>
        </p:spPr>
        <p:txBody>
          <a:bodyPr/>
          <a:lstStyle/>
          <a:p>
            <a:r>
              <a:rPr lang="en-US" dirty="0"/>
              <a:t>CUTe3 has taught us the importance of feature engineering and significant difference it can make in model building.</a:t>
            </a:r>
          </a:p>
          <a:p>
            <a:r>
              <a:rPr lang="en-US" dirty="0"/>
              <a:t>Have read couple of research papers on feature engineering involving numeric attributes.</a:t>
            </a:r>
          </a:p>
          <a:p>
            <a:r>
              <a:rPr lang="en-US" dirty="0"/>
              <a:t>Paper titled “</a:t>
            </a:r>
            <a:r>
              <a:rPr lang="en-GB" dirty="0">
                <a:hlinkClick r:id="rId2"/>
              </a:rPr>
              <a:t>Feature selection and classification in multiple class datasets: An application to KDD </a:t>
            </a:r>
            <a:r>
              <a:rPr lang="en-IN" dirty="0">
                <a:hlinkClick r:id="rId2"/>
              </a:rPr>
              <a:t>Cup 99 dataset</a:t>
            </a:r>
            <a:r>
              <a:rPr lang="en-US" dirty="0"/>
              <a:t>” mentions few important techniques that can boost the model influence significantly</a:t>
            </a:r>
          </a:p>
          <a:p>
            <a:r>
              <a:rPr lang="en-US" dirty="0"/>
              <a:t>Two main models that deal with feature engineering </a:t>
            </a:r>
          </a:p>
          <a:p>
            <a:pPr lvl="1"/>
            <a:r>
              <a:rPr lang="en-US" dirty="0"/>
              <a:t>Filter Methods</a:t>
            </a:r>
          </a:p>
          <a:p>
            <a:pPr lvl="1"/>
            <a:r>
              <a:rPr lang="en-US" dirty="0"/>
              <a:t>Wrapper Methods</a:t>
            </a:r>
          </a:p>
        </p:txBody>
      </p:sp>
    </p:spTree>
    <p:extLst>
      <p:ext uri="{BB962C8B-B14F-4D97-AF65-F5344CB8AC3E}">
        <p14:creationId xmlns:p14="http://schemas.microsoft.com/office/powerpoint/2010/main" val="289663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BA9E-3A2F-4A90-B665-E87C59A4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70"/>
            <a:ext cx="10515600" cy="6057693"/>
          </a:xfrm>
        </p:spPr>
        <p:txBody>
          <a:bodyPr/>
          <a:lstStyle/>
          <a:p>
            <a:r>
              <a:rPr lang="en-US" dirty="0"/>
              <a:t>Filter Based Methods</a:t>
            </a:r>
          </a:p>
          <a:p>
            <a:pPr lvl="1"/>
            <a:r>
              <a:rPr lang="en-GB" dirty="0"/>
              <a:t>Correlation based Feature Selection (CFS) is a simple filter algorithm that ranks feature subsets according to a correlation based heuristic evaluation function (Hall, 1999).</a:t>
            </a:r>
          </a:p>
          <a:p>
            <a:pPr lvl="1"/>
            <a:r>
              <a:rPr lang="en-GB" dirty="0"/>
              <a:t>The bias of the evaluation function is toward subsets that contain features that are highly correlated with the class and uncorrelated with each other.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 err="1"/>
              <a:t>rcf</a:t>
            </a:r>
            <a:r>
              <a:rPr lang="en-US" i="1" dirty="0"/>
              <a:t> – mean correlation btw class and subset of features</a:t>
            </a:r>
            <a:r>
              <a:rPr lang="en-IN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R</a:t>
            </a:r>
            <a:r>
              <a:rPr lang="en-IN" i="1" dirty="0"/>
              <a:t>ff – mean feature-feature correlation</a:t>
            </a:r>
          </a:p>
          <a:p>
            <a:pPr marL="457200" lvl="1" indent="0">
              <a:buNone/>
            </a:pPr>
            <a:endParaRPr lang="en-IN" i="1" dirty="0"/>
          </a:p>
          <a:p>
            <a:pPr lvl="1"/>
            <a:r>
              <a:rPr lang="en-US" i="1" dirty="0"/>
              <a:t>E</a:t>
            </a:r>
            <a:r>
              <a:rPr lang="en-IN" i="1" dirty="0" err="1"/>
              <a:t>asy</a:t>
            </a:r>
            <a:r>
              <a:rPr lang="en-IN" i="1" dirty="0"/>
              <a:t> to compute and computationally less intensive</a:t>
            </a:r>
          </a:p>
          <a:p>
            <a:pPr lvl="1"/>
            <a:r>
              <a:rPr lang="en-US" i="1" dirty="0"/>
              <a:t>M</a:t>
            </a:r>
            <a:r>
              <a:rPr lang="en-IN" i="1" dirty="0"/>
              <a:t>any more approaches under this category based on Information Gain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0D92C-539E-4E58-9AA6-586BD5343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5" y="2302585"/>
            <a:ext cx="2717940" cy="8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1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BA9E-3A2F-4A90-B665-E87C59A4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70"/>
            <a:ext cx="10515600" cy="6057693"/>
          </a:xfrm>
        </p:spPr>
        <p:txBody>
          <a:bodyPr>
            <a:normAutofit/>
          </a:bodyPr>
          <a:lstStyle/>
          <a:p>
            <a:r>
              <a:rPr lang="en-US" dirty="0"/>
              <a:t>Wrapper Based Methods</a:t>
            </a:r>
          </a:p>
          <a:p>
            <a:pPr lvl="1"/>
            <a:r>
              <a:rPr lang="en-GB" dirty="0"/>
              <a:t>In wrapper methods, we try to use a subset of features and train a model using them. Based on the inferences that we draw from the previous model, we decide to add or remove features from your subset.</a:t>
            </a:r>
          </a:p>
          <a:p>
            <a:pPr lvl="1"/>
            <a:r>
              <a:rPr lang="en-GB" dirty="0"/>
              <a:t>Creates shadow features (shuffled copies of features), trains random classifier, apply feature importance.</a:t>
            </a:r>
          </a:p>
          <a:p>
            <a:pPr lvl="1"/>
            <a:r>
              <a:rPr lang="en-GB" dirty="0"/>
              <a:t>Check if  real feature has more importance than shadow feature and constantly remove features which are unimportant</a:t>
            </a:r>
          </a:p>
          <a:p>
            <a:pPr lvl="1"/>
            <a:r>
              <a:rPr lang="en-GB" i="1" dirty="0"/>
              <a:t>Computationally intensive operation</a:t>
            </a:r>
          </a:p>
          <a:p>
            <a:pPr lvl="1"/>
            <a:r>
              <a:rPr lang="en-GB" i="1" dirty="0"/>
              <a:t>More at this link </a:t>
            </a:r>
            <a:r>
              <a:rPr lang="en-GB" i="1" dirty="0">
                <a:hlinkClick r:id="rId2"/>
              </a:rPr>
              <a:t>feature selection</a:t>
            </a: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r>
              <a:rPr lang="en-GB" i="1" dirty="0"/>
              <a:t>Boruta package in R achieves the same. And ‘</a:t>
            </a:r>
            <a:r>
              <a:rPr lang="en-GB" i="1" dirty="0" err="1"/>
              <a:t>rfe</a:t>
            </a:r>
            <a:r>
              <a:rPr lang="en-GB" i="1" dirty="0"/>
              <a:t>’ (recursive feature engineering) method in caret package does the same.</a:t>
            </a:r>
            <a:endParaRPr lang="en-US" i="1" dirty="0"/>
          </a:p>
          <a:p>
            <a:pPr marL="457200" lvl="1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1627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BEDD-BC8E-41CE-A59E-032275F9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26"/>
            <a:ext cx="10515600" cy="1059622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 on Train data – Numerical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D341-40B0-4238-8742-CA944E30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539"/>
            <a:ext cx="10515600" cy="4795424"/>
          </a:xfrm>
        </p:spPr>
        <p:txBody>
          <a:bodyPr/>
          <a:lstStyle/>
          <a:p>
            <a:r>
              <a:rPr lang="en-US" dirty="0"/>
              <a:t>Removing all the “Zero variance” attributes. A total of 5 attributes</a:t>
            </a:r>
          </a:p>
          <a:p>
            <a:r>
              <a:rPr lang="en-US" dirty="0"/>
              <a:t>Making use of 3 date columns viz, “</a:t>
            </a:r>
            <a:r>
              <a:rPr lang="en-US" dirty="0" err="1"/>
              <a:t>datacollected</a:t>
            </a:r>
            <a:r>
              <a:rPr lang="en-US" dirty="0"/>
              <a:t>”, “</a:t>
            </a:r>
            <a:r>
              <a:rPr lang="en-US" dirty="0" err="1"/>
              <a:t>FirstJobDate</a:t>
            </a:r>
            <a:r>
              <a:rPr lang="en-US" dirty="0"/>
              <a:t>”, “</a:t>
            </a:r>
            <a:r>
              <a:rPr lang="en-US" dirty="0" err="1"/>
              <a:t>DateOfjoiningintheCurrentCompany</a:t>
            </a:r>
            <a:r>
              <a:rPr lang="en-US" dirty="0"/>
              <a:t>”</a:t>
            </a:r>
          </a:p>
          <a:p>
            <a:r>
              <a:rPr lang="en-US" dirty="0"/>
              <a:t>Created two new columns namely “</a:t>
            </a:r>
            <a:r>
              <a:rPr lang="en-US" dirty="0" err="1"/>
              <a:t>workExp</a:t>
            </a:r>
            <a:r>
              <a:rPr lang="en-US" dirty="0"/>
              <a:t>” and “</a:t>
            </a:r>
            <a:r>
              <a:rPr lang="en-US" dirty="0" err="1"/>
              <a:t>daysInCurrentCompany</a:t>
            </a:r>
            <a:r>
              <a:rPr lang="en-US" dirty="0"/>
              <a:t>” by subtracting from </a:t>
            </a:r>
            <a:r>
              <a:rPr lang="en-US" dirty="0" err="1"/>
              <a:t>datacollected</a:t>
            </a:r>
            <a:r>
              <a:rPr lang="en-US" dirty="0"/>
              <a:t> attribute</a:t>
            </a:r>
          </a:p>
          <a:p>
            <a:r>
              <a:rPr lang="en-US" dirty="0"/>
              <a:t>Now Split the data into </a:t>
            </a:r>
            <a:r>
              <a:rPr lang="en-US" b="1" dirty="0"/>
              <a:t>train</a:t>
            </a:r>
            <a:r>
              <a:rPr lang="en-US" dirty="0"/>
              <a:t> and </a:t>
            </a:r>
            <a:r>
              <a:rPr lang="en-US" b="1" dirty="0"/>
              <a:t>validation</a:t>
            </a:r>
            <a:r>
              <a:rPr lang="en-US" dirty="0"/>
              <a:t> in 70:30 proportion because further feature engineering should not be affecting validation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25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7F8-9170-4770-8098-BC4133A7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 on train data – Numerical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A45C-0493-4302-B74A-D3D33A1C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4725850"/>
          </a:xfrm>
        </p:spPr>
        <p:txBody>
          <a:bodyPr/>
          <a:lstStyle/>
          <a:p>
            <a:r>
              <a:rPr lang="en-US" dirty="0"/>
              <a:t>Correlation matrix</a:t>
            </a:r>
          </a:p>
          <a:p>
            <a:r>
              <a:rPr lang="en-US" dirty="0"/>
              <a:t>Have used </a:t>
            </a:r>
            <a:r>
              <a:rPr lang="en-US" dirty="0" err="1"/>
              <a:t>findCorrelation</a:t>
            </a:r>
            <a:r>
              <a:rPr lang="en-US" dirty="0"/>
              <a:t>() from caret, a good find !!</a:t>
            </a:r>
          </a:p>
          <a:p>
            <a:r>
              <a:rPr lang="en-GB" dirty="0"/>
              <a:t>The absolute values of pair-wise correlations are considered.</a:t>
            </a:r>
          </a:p>
          <a:p>
            <a:r>
              <a:rPr lang="en-GB" dirty="0"/>
              <a:t> If two variables have a high correlation, the function looks at the mean absolute correlation of each variable and removes the variable with the largest mean absolute correlation.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Joblevel</a:t>
            </a:r>
            <a:r>
              <a:rPr lang="en-US" dirty="0"/>
              <a:t>” is the only correlated column with at 0.8 cutoff</a:t>
            </a:r>
          </a:p>
          <a:p>
            <a:r>
              <a:rPr lang="en-US" dirty="0"/>
              <a:t>Was also interested in “</a:t>
            </a:r>
            <a:r>
              <a:rPr lang="en-US" dirty="0" err="1"/>
              <a:t>hourlyrate</a:t>
            </a:r>
            <a:r>
              <a:rPr lang="en-US" dirty="0"/>
              <a:t>”, “</a:t>
            </a:r>
            <a:r>
              <a:rPr lang="en-US" dirty="0" err="1"/>
              <a:t>monthlyrate</a:t>
            </a:r>
            <a:r>
              <a:rPr lang="en-US" dirty="0"/>
              <a:t>” and “salary” to be correlated, but turned out to be uncorrelated.</a:t>
            </a:r>
          </a:p>
        </p:txBody>
      </p:sp>
    </p:spTree>
    <p:extLst>
      <p:ext uri="{BB962C8B-B14F-4D97-AF65-F5344CB8AC3E}">
        <p14:creationId xmlns:p14="http://schemas.microsoft.com/office/powerpoint/2010/main" val="456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987</Words>
  <Application>Microsoft Office PowerPoint</Application>
  <PresentationFormat>Widescreen</PresentationFormat>
  <Paragraphs>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Data Analysis and Model Building for   Efficient project management by Employee Over-Time prediction </vt:lpstr>
      <vt:lpstr>Understanding the Data </vt:lpstr>
      <vt:lpstr>Analyzing the Problem</vt:lpstr>
      <vt:lpstr>Understanding the Domain</vt:lpstr>
      <vt:lpstr>Feature Engineering</vt:lpstr>
      <vt:lpstr>PowerPoint Presentation</vt:lpstr>
      <vt:lpstr>PowerPoint Presentation</vt:lpstr>
      <vt:lpstr>Feature Engineering on Train data – Numerical attributes</vt:lpstr>
      <vt:lpstr>Feature Engineering on train data – Numerical Attributes</vt:lpstr>
      <vt:lpstr>PowerPoint Presentation</vt:lpstr>
      <vt:lpstr>Feature Engineering on train data - Categorical</vt:lpstr>
      <vt:lpstr>Data Visualization</vt:lpstr>
      <vt:lpstr>PowerPoint Presentation</vt:lpstr>
      <vt:lpstr>PowerPoint Presentation</vt:lpstr>
      <vt:lpstr>Birds View of the Data</vt:lpstr>
      <vt:lpstr>Model Approach</vt:lpstr>
      <vt:lpstr>Logistic Regression</vt:lpstr>
      <vt:lpstr>PowerPoint Presentation</vt:lpstr>
      <vt:lpstr>Decision Trees</vt:lpstr>
      <vt:lpstr>Random Forest</vt:lpstr>
      <vt:lpstr>Tuned Random Forest</vt:lpstr>
      <vt:lpstr>Random forest – Top 20 Important variables</vt:lpstr>
      <vt:lpstr>Random Forest Tuning using mlr package</vt:lpstr>
      <vt:lpstr>PowerPoint Presentation</vt:lpstr>
      <vt:lpstr>Boosting- xgboost</vt:lpstr>
      <vt:lpstr>PowerPoint Presentation</vt:lpstr>
      <vt:lpstr>Xgboost – Important Variables</vt:lpstr>
      <vt:lpstr>PowerPoint Presentation</vt:lpstr>
      <vt:lpstr>Xgboost tuning with caret package</vt:lpstr>
      <vt:lpstr>PowerPoint Presentation</vt:lpstr>
      <vt:lpstr>Final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</dc:title>
  <dc:creator>Chaitanya Kanth Vadlapudi (Hubble)</dc:creator>
  <cp:lastModifiedBy>Chaitanya Kanth Vadlapudi (Hubble)</cp:lastModifiedBy>
  <cp:revision>138</cp:revision>
  <dcterms:created xsi:type="dcterms:W3CDTF">2018-06-03T05:09:03Z</dcterms:created>
  <dcterms:modified xsi:type="dcterms:W3CDTF">2018-07-14T18:23:53Z</dcterms:modified>
</cp:coreProperties>
</file>