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7A938-1C93-40C0-8174-6D6D56BACF4C}" type="datetimeFigureOut">
              <a:rPr lang="en-IN" smtClean="0"/>
              <a:t>20-10-2018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429FD-841B-4B26-A8EC-62A8DB88BF5D}" type="slidenum">
              <a:rPr lang="en-IN" smtClean="0"/>
              <a:t>‹#›</a:t>
            </a:fld>
            <a:endParaRPr lang="en-IN"/>
          </a:p>
        </p:txBody>
      </p:sp>
    </p:spTree>
    <p:extLst>
      <p:ext uri="{BB962C8B-B14F-4D97-AF65-F5344CB8AC3E}">
        <p14:creationId xmlns:p14="http://schemas.microsoft.com/office/powerpoint/2010/main" val="172433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3429FD-841B-4B26-A8EC-62A8DB88BF5D}" type="slidenum">
              <a:rPr lang="en-IN" smtClean="0"/>
              <a:t>23</a:t>
            </a:fld>
            <a:endParaRPr lang="en-IN"/>
          </a:p>
        </p:txBody>
      </p:sp>
    </p:spTree>
    <p:extLst>
      <p:ext uri="{BB962C8B-B14F-4D97-AF65-F5344CB8AC3E}">
        <p14:creationId xmlns:p14="http://schemas.microsoft.com/office/powerpoint/2010/main" val="1352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8F98-B24A-4CA3-B6FA-27DCC74E1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242C3-9DD1-49AA-AAF0-B65421AF6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192371-D1E5-45A1-8C69-475184B9B7B1}"/>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D65552EC-B4E9-4E44-BB57-5AF385127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9FE44-42EE-4C7B-9155-27E179D2F280}"/>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419532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81AE-276B-4C50-B61D-8A49A33857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5D4BB2-E596-4E70-B49F-DA242DC3B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4EF94-5B3C-4456-83CB-1659E2FD9744}"/>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76191950-13BE-40BD-8273-48810B121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D9AA0-022E-4CE1-8E8B-6FA46E5C53C8}"/>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55604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A073B-0C2C-490A-A2D7-D1FD268A9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569E-FED0-4C36-978D-8E2E0C91E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71949-762A-4E03-8EAF-EDD493C3322F}"/>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DE9C61A1-00D6-4E82-B66C-1A0DD4ED4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C8BFF-8C75-43FF-9D50-77F251E11B7C}"/>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78346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DDE7-B2BE-4226-802D-73207B5A8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2565B3-60A3-4909-BAFD-AA51B4F59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EF17A-B544-41E3-AA08-1AAC5C89C816}"/>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1C79C79A-502B-44BD-98DD-565171C4E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40257-4887-420D-86A6-186EE4B9B8C9}"/>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97528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74A-0E3C-4289-B81C-8D1A85431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79577-36F0-4191-AFDF-DA22E2C67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95FF6-1A09-4DF7-8170-FB72CA19AD5B}"/>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086989B2-51F3-4BC6-B7CF-2D20FAFCD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15440-5A41-4C4F-BFB3-71C37660AB04}"/>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62973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D67D-11DB-4B98-BC80-142924CE5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8F2088-09B1-4FDF-AB40-BE582191E4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341022-0121-4E6F-BA84-473A1705D2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2C121-3661-4557-906F-0CA475B541D5}"/>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99F918C3-1D81-4899-B5A2-87DABA801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D3956-7C15-4D7F-9115-975AE7AC5FE6}"/>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31463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6174-E110-48F0-8010-57A3D12644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E5212-82D4-420F-B9A2-0D9F74841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77AAA7-84CF-42D8-A2F8-5C4F61E243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5D5619-098B-4748-AF63-433FED37D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0211B-67E4-415C-9E3F-7340C3EE7E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61660F-8ABD-42C3-A091-1AAE7DAED3C5}"/>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8" name="Footer Placeholder 7">
            <a:extLst>
              <a:ext uri="{FF2B5EF4-FFF2-40B4-BE49-F238E27FC236}">
                <a16:creationId xmlns:a16="http://schemas.microsoft.com/office/drawing/2014/main" id="{7ABDD0C1-AE1E-49ED-BFFB-5FE7B94466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8AEA74-D853-4A87-892A-1E8880BD7A1E}"/>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02971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BD9D-4540-4140-922D-CB2FD8FF9C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0A8EA5-739E-4E16-82E3-A3CB46A4B17A}"/>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4" name="Footer Placeholder 3">
            <a:extLst>
              <a:ext uri="{FF2B5EF4-FFF2-40B4-BE49-F238E27FC236}">
                <a16:creationId xmlns:a16="http://schemas.microsoft.com/office/drawing/2014/main" id="{FE9263D7-1D0A-43BC-ACAF-6B24C598A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6F0D77-A9A1-4535-9D94-A054BC759FCF}"/>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283988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72292-9368-43CC-8CDC-85437CF49D48}"/>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3" name="Footer Placeholder 2">
            <a:extLst>
              <a:ext uri="{FF2B5EF4-FFF2-40B4-BE49-F238E27FC236}">
                <a16:creationId xmlns:a16="http://schemas.microsoft.com/office/drawing/2014/main" id="{508F2BDD-D428-4A79-A7C4-969BF4B075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2C42E0-C559-401D-853D-1AB833E3FDF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7060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9A85-28C1-4660-BB3E-BD6473650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54E3F8-F692-46B6-A157-B4C8A1F5A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B1A856-ADD2-45A2-BD00-A47D01F84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D102E4-BA6E-4A20-A4DB-9E3F2526647B}"/>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5A4D3C90-17D1-4FE6-9006-1AB838FFE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1A4B66-5A6F-426B-A3B6-2ACD0E4A788D}"/>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358202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D8A3-6703-4E30-9ECE-74CFE531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848FDB-E5CF-43B2-93A7-C150E9DAB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C98623-E8C4-4E54-B137-2F9ED5FED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26C7A0-F017-4F45-8627-F52C666C6750}"/>
              </a:ext>
            </a:extLst>
          </p:cNvPr>
          <p:cNvSpPr>
            <a:spLocks noGrp="1"/>
          </p:cNvSpPr>
          <p:nvPr>
            <p:ph type="dt" sz="half" idx="10"/>
          </p:nvPr>
        </p:nvSpPr>
        <p:spPr/>
        <p:txBody>
          <a:bodyPr/>
          <a:lstStyle/>
          <a:p>
            <a:fld id="{58904E3C-B941-43AC-A79A-50C18364ECC1}" type="datetimeFigureOut">
              <a:rPr lang="en-IN" smtClean="0"/>
              <a:t>20-10-2018</a:t>
            </a:fld>
            <a:endParaRPr lang="en-IN"/>
          </a:p>
        </p:txBody>
      </p:sp>
      <p:sp>
        <p:nvSpPr>
          <p:cNvPr id="6" name="Footer Placeholder 5">
            <a:extLst>
              <a:ext uri="{FF2B5EF4-FFF2-40B4-BE49-F238E27FC236}">
                <a16:creationId xmlns:a16="http://schemas.microsoft.com/office/drawing/2014/main" id="{49B06C8D-1BD2-4BCF-8425-31127AE3F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55A49-B77F-4B3A-8051-8B6A9B92BC35}"/>
              </a:ext>
            </a:extLst>
          </p:cNvPr>
          <p:cNvSpPr>
            <a:spLocks noGrp="1"/>
          </p:cNvSpPr>
          <p:nvPr>
            <p:ph type="sldNum" sz="quarter" idx="12"/>
          </p:nvPr>
        </p:nvSpPr>
        <p:spPr/>
        <p:txBody>
          <a:bodyPr/>
          <a:lstStyle/>
          <a:p>
            <a:fld id="{8586DBAA-9D38-4C4A-BD8F-C49FFF41FCE9}" type="slidenum">
              <a:rPr lang="en-IN" smtClean="0"/>
              <a:t>‹#›</a:t>
            </a:fld>
            <a:endParaRPr lang="en-IN"/>
          </a:p>
        </p:txBody>
      </p:sp>
    </p:spTree>
    <p:extLst>
      <p:ext uri="{BB962C8B-B14F-4D97-AF65-F5344CB8AC3E}">
        <p14:creationId xmlns:p14="http://schemas.microsoft.com/office/powerpoint/2010/main" val="11514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82C28-B60D-4B60-B910-404A9416E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670FAD-9B50-4D91-9C3C-184A1B8BB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115241-FA39-4E43-88E8-B7953DC01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04E3C-B941-43AC-A79A-50C18364ECC1}" type="datetimeFigureOut">
              <a:rPr lang="en-IN" smtClean="0"/>
              <a:t>20-10-2018</a:t>
            </a:fld>
            <a:endParaRPr lang="en-IN"/>
          </a:p>
        </p:txBody>
      </p:sp>
      <p:sp>
        <p:nvSpPr>
          <p:cNvPr id="5" name="Footer Placeholder 4">
            <a:extLst>
              <a:ext uri="{FF2B5EF4-FFF2-40B4-BE49-F238E27FC236}">
                <a16:creationId xmlns:a16="http://schemas.microsoft.com/office/drawing/2014/main" id="{04FD0F2E-B1C8-43CE-9538-F962089D6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12AE95-AF38-4D64-B618-9DA3DBF60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DBAA-9D38-4C4A-BD8F-C49FFF41FCE9}" type="slidenum">
              <a:rPr lang="en-IN" smtClean="0"/>
              <a:t>‹#›</a:t>
            </a:fld>
            <a:endParaRPr lang="en-IN"/>
          </a:p>
        </p:txBody>
      </p:sp>
    </p:spTree>
    <p:extLst>
      <p:ext uri="{BB962C8B-B14F-4D97-AF65-F5344CB8AC3E}">
        <p14:creationId xmlns:p14="http://schemas.microsoft.com/office/powerpoint/2010/main" val="346532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hyperlink" Target="https://arxiv.org/abs/1704.0010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D894-1811-4FB4-A3AE-5B29B09E93A0}"/>
              </a:ext>
            </a:extLst>
          </p:cNvPr>
          <p:cNvSpPr>
            <a:spLocks noGrp="1"/>
          </p:cNvSpPr>
          <p:nvPr>
            <p:ph type="ctrTitle"/>
          </p:nvPr>
        </p:nvSpPr>
        <p:spPr/>
        <p:txBody>
          <a:bodyPr>
            <a:normAutofit fontScale="90000"/>
          </a:bodyPr>
          <a:lstStyle/>
          <a:p>
            <a:r>
              <a:rPr lang="en-US" dirty="0"/>
              <a:t>Image Classification Using Transfer Learning With </a:t>
            </a:r>
            <a:r>
              <a:rPr lang="en-US" dirty="0" err="1"/>
              <a:t>PyTorch</a:t>
            </a:r>
            <a:endParaRPr lang="en-IN" dirty="0"/>
          </a:p>
        </p:txBody>
      </p:sp>
      <p:sp>
        <p:nvSpPr>
          <p:cNvPr id="3" name="Subtitle 2">
            <a:extLst>
              <a:ext uri="{FF2B5EF4-FFF2-40B4-BE49-F238E27FC236}">
                <a16:creationId xmlns:a16="http://schemas.microsoft.com/office/drawing/2014/main" id="{95CFFE6A-15B9-44E3-AE73-57F36FC3C2A3}"/>
              </a:ext>
            </a:extLst>
          </p:cNvPr>
          <p:cNvSpPr>
            <a:spLocks noGrp="1"/>
          </p:cNvSpPr>
          <p:nvPr>
            <p:ph type="subTitle" idx="1"/>
          </p:nvPr>
        </p:nvSpPr>
        <p:spPr>
          <a:xfrm>
            <a:off x="1524000" y="4244008"/>
            <a:ext cx="9144000" cy="1013791"/>
          </a:xfrm>
        </p:spPr>
        <p:txBody>
          <a:bodyPr/>
          <a:lstStyle/>
          <a:p>
            <a:r>
              <a:rPr lang="en-US" dirty="0"/>
              <a:t>Chaitanya Kanth Vadlapudi</a:t>
            </a:r>
            <a:br>
              <a:rPr lang="en-US" dirty="0"/>
            </a:br>
            <a:r>
              <a:rPr lang="en-US" dirty="0"/>
              <a:t>INSOFE Batch 42</a:t>
            </a:r>
            <a:endParaRPr lang="en-IN" dirty="0"/>
          </a:p>
        </p:txBody>
      </p:sp>
    </p:spTree>
    <p:extLst>
      <p:ext uri="{BB962C8B-B14F-4D97-AF65-F5344CB8AC3E}">
        <p14:creationId xmlns:p14="http://schemas.microsoft.com/office/powerpoint/2010/main" val="5584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2C28CC-F439-4C59-BF54-A32342E2898D}"/>
                  </a:ext>
                </a:extLst>
              </p:cNvPr>
              <p:cNvSpPr>
                <a:spLocks noGrp="1"/>
              </p:cNvSpPr>
              <p:nvPr>
                <p:ph idx="1"/>
              </p:nvPr>
            </p:nvSpPr>
            <p:spPr>
              <a:xfrm>
                <a:off x="838200" y="566530"/>
                <a:ext cx="10515600" cy="5610433"/>
              </a:xfrm>
            </p:spPr>
            <p:txBody>
              <a:bodyPr>
                <a:normAutofit lnSpcReduction="10000"/>
              </a:bodyPr>
              <a:lstStyle/>
              <a:p>
                <a:r>
                  <a:rPr lang="en-US" dirty="0"/>
                  <a:t>Notice that directions of the arrows have been reversed, as we are back propagating and assume our edge weights as gradients</a:t>
                </a:r>
              </a:p>
              <a:p>
                <a:r>
                  <a:rPr lang="en-US" dirty="0"/>
                  <a:t>Now, in order to compute the gradient of any node, say L, w.r.t other node c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𝑑𝐿</m:t>
                    </m:r>
                    <m:r>
                      <a:rPr lang="en-US" b="0" i="1" smtClean="0">
                        <a:latin typeface="Cambria Math" panose="02040503050406030204" pitchFamily="18" charset="0"/>
                      </a:rPr>
                      <m:t>/</m:t>
                    </m:r>
                    <m:r>
                      <a:rPr lang="en-US" b="0" i="1" smtClean="0">
                        <a:latin typeface="Cambria Math" panose="02040503050406030204" pitchFamily="18" charset="0"/>
                      </a:rPr>
                      <m:t>𝑑𝑐</m:t>
                    </m:r>
                  </m:oMath>
                </a14:m>
                <a:r>
                  <a:rPr lang="en-US" dirty="0"/>
                  <a:t>)</a:t>
                </a:r>
              </a:p>
              <a:p>
                <a:pPr lvl="1"/>
                <a:r>
                  <a:rPr lang="en-US" dirty="0"/>
                  <a:t>Trace path from L to c. This would be L </a:t>
                </a:r>
                <a:r>
                  <a:rPr lang="en-US" dirty="0">
                    <a:sym typeface="Wingdings" panose="05000000000000000000" pitchFamily="2" charset="2"/>
                  </a:rPr>
                  <a:t> d  c</a:t>
                </a:r>
              </a:p>
              <a:p>
                <a:pPr lvl="1"/>
                <a:r>
                  <a:rPr lang="en-US" dirty="0">
                    <a:sym typeface="Wingdings" panose="05000000000000000000" pitchFamily="2" charset="2"/>
                  </a:rPr>
                  <a:t>Multiply all edge weights as we traverse along this path. The value obtained is</a:t>
                </a:r>
              </a:p>
              <a:p>
                <a:pPr marL="457200" lvl="1" indent="0">
                  <a:buNone/>
                </a:pPr>
                <a:endParaRPr lang="en-US" dirty="0">
                  <a:sym typeface="Wingdings" panose="05000000000000000000" pitchFamily="2" charset="2"/>
                </a:endParaRPr>
              </a:p>
              <a:p>
                <a:pPr marL="457200" lvl="1" indent="0">
                  <a:buNone/>
                </a:pPr>
                <a:r>
                  <a:rPr lang="en-US" dirty="0">
                    <a:sym typeface="Wingdings" panose="05000000000000000000" pitchFamily="2" charset="2"/>
                  </a:rPr>
                  <a:t> </a:t>
                </a:r>
                <a14:m>
                  <m:oMath xmlns:m="http://schemas.openxmlformats.org/officeDocument/2006/math">
                    <m:r>
                      <a:rPr lang="en-US" b="0" i="0"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𝑑𝐿</m:t>
                        </m:r>
                      </m:num>
                      <m:den>
                        <m:r>
                          <a:rPr lang="en-US" b="0" i="1" smtClean="0">
                            <a:latin typeface="Cambria Math" panose="02040503050406030204" pitchFamily="18" charset="0"/>
                            <a:sym typeface="Wingdings" panose="05000000000000000000" pitchFamily="2" charset="2"/>
                          </a:rPr>
                          <m:t>𝑑𝑑</m:t>
                        </m:r>
                      </m:den>
                    </m:f>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𝑑𝑑</m:t>
                        </m:r>
                      </m:num>
                      <m:den>
                        <m:r>
                          <a:rPr lang="en-US" b="0" i="1" smtClean="0">
                            <a:latin typeface="Cambria Math" panose="02040503050406030204" pitchFamily="18" charset="0"/>
                            <a:sym typeface="Wingdings" panose="05000000000000000000" pitchFamily="2" charset="2"/>
                          </a:rPr>
                          <m:t>𝑑𝑐</m:t>
                        </m:r>
                      </m:den>
                    </m:f>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𝑑𝐿</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𝑑𝑐</m:t>
                    </m:r>
                    <m:r>
                      <a:rPr lang="en-US" b="0" i="1" smtClean="0">
                        <a:latin typeface="Cambria Math" panose="02040503050406030204" pitchFamily="18" charset="0"/>
                        <a:sym typeface="Wingdings" panose="05000000000000000000" pitchFamily="2" charset="2"/>
                      </a:rPr>
                      <m:t>)</m:t>
                    </m:r>
                  </m:oMath>
                </a14:m>
                <a:endParaRPr lang="en-US" dirty="0"/>
              </a:p>
              <a:p>
                <a:pPr marL="457200" lvl="1" indent="0">
                  <a:buNone/>
                </a:pPr>
                <a:endParaRPr lang="en-US" dirty="0"/>
              </a:p>
              <a:p>
                <a:pPr lvl="1"/>
                <a:r>
                  <a:rPr lang="en-US" dirty="0"/>
                  <a:t>It there are multiple paths, we add their results</a:t>
                </a:r>
              </a:p>
              <a:p>
                <a:r>
                  <a:rPr lang="en-US" dirty="0"/>
                  <a:t>The </a:t>
                </a:r>
                <a:r>
                  <a:rPr lang="en-US" i="1" dirty="0"/>
                  <a:t>Variable </a:t>
                </a:r>
                <a:r>
                  <a:rPr lang="en-US" dirty="0"/>
                  <a:t>stores the gradient of a scalar quantity</a:t>
                </a:r>
              </a:p>
              <a:p>
                <a:r>
                  <a:rPr lang="en-US" dirty="0"/>
                  <a:t>This is basically the gradient computed up to this particular node, and the gradient of every subsequent node is calculated by multiplying the edge weight with gradient computed at the node before it. </a:t>
                </a:r>
              </a:p>
              <a:p>
                <a:endParaRPr lang="en-US" dirty="0"/>
              </a:p>
            </p:txBody>
          </p:sp>
        </mc:Choice>
        <mc:Fallback xmlns="">
          <p:sp>
            <p:nvSpPr>
              <p:cNvPr id="3" name="Content Placeholder 2">
                <a:extLst>
                  <a:ext uri="{FF2B5EF4-FFF2-40B4-BE49-F238E27FC236}">
                    <a16:creationId xmlns:a16="http://schemas.microsoft.com/office/drawing/2014/main" id="{572C28CC-F439-4C59-BF54-A32342E2898D}"/>
                  </a:ext>
                </a:extLst>
              </p:cNvPr>
              <p:cNvSpPr>
                <a:spLocks noGrp="1" noRot="1" noChangeAspect="1" noMove="1" noResize="1" noEditPoints="1" noAdjustHandles="1" noChangeArrowheads="1" noChangeShapeType="1" noTextEdit="1"/>
              </p:cNvSpPr>
              <p:nvPr>
                <p:ph idx="1"/>
              </p:nvPr>
            </p:nvSpPr>
            <p:spPr>
              <a:xfrm>
                <a:off x="838200" y="566530"/>
                <a:ext cx="10515600" cy="5610433"/>
              </a:xfrm>
              <a:blipFill>
                <a:blip r:embed="rId2"/>
                <a:stretch>
                  <a:fillRect l="-1043" t="-2500" r="-1333" b="-761"/>
                </a:stretch>
              </a:blipFill>
            </p:spPr>
            <p:txBody>
              <a:bodyPr/>
              <a:lstStyle/>
              <a:p>
                <a:r>
                  <a:rPr lang="en-IN">
                    <a:noFill/>
                  </a:rPr>
                  <a:t> </a:t>
                </a:r>
              </a:p>
            </p:txBody>
          </p:sp>
        </mc:Fallback>
      </mc:AlternateContent>
    </p:spTree>
    <p:extLst>
      <p:ext uri="{BB962C8B-B14F-4D97-AF65-F5344CB8AC3E}">
        <p14:creationId xmlns:p14="http://schemas.microsoft.com/office/powerpoint/2010/main" val="271803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CF54-9603-4D82-9020-739653658F99}"/>
              </a:ext>
            </a:extLst>
          </p:cNvPr>
          <p:cNvSpPr>
            <a:spLocks noGrp="1"/>
          </p:cNvSpPr>
          <p:nvPr>
            <p:ph type="title"/>
          </p:nvPr>
        </p:nvSpPr>
        <p:spPr>
          <a:xfrm>
            <a:off x="838200" y="365125"/>
            <a:ext cx="10515600" cy="936901"/>
          </a:xfrm>
        </p:spPr>
        <p:txBody>
          <a:bodyPr/>
          <a:lstStyle/>
          <a:p>
            <a:r>
              <a:rPr lang="en-US" dirty="0"/>
              <a:t>Actual Computation graph</a:t>
            </a:r>
            <a:endParaRPr lang="en-IN" dirty="0"/>
          </a:p>
        </p:txBody>
      </p:sp>
      <p:pic>
        <p:nvPicPr>
          <p:cNvPr id="8" name="Content Placeholder 7">
            <a:extLst>
              <a:ext uri="{FF2B5EF4-FFF2-40B4-BE49-F238E27FC236}">
                <a16:creationId xmlns:a16="http://schemas.microsoft.com/office/drawing/2014/main" id="{E2CC3E30-C562-4BB5-B32D-D7436C466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819" y="1471613"/>
            <a:ext cx="8667320" cy="4705350"/>
          </a:xfrm>
        </p:spPr>
      </p:pic>
    </p:spTree>
    <p:extLst>
      <p:ext uri="{BB962C8B-B14F-4D97-AF65-F5344CB8AC3E}">
        <p14:creationId xmlns:p14="http://schemas.microsoft.com/office/powerpoint/2010/main" val="54277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C7DDC9-F688-4A82-AF47-0C2725809D38}"/>
                  </a:ext>
                </a:extLst>
              </p:cNvPr>
              <p:cNvSpPr>
                <a:spLocks noGrp="1"/>
              </p:cNvSpPr>
              <p:nvPr>
                <p:ph idx="1"/>
              </p:nvPr>
            </p:nvSpPr>
            <p:spPr>
              <a:xfrm>
                <a:off x="838200" y="606287"/>
                <a:ext cx="10515600" cy="5570676"/>
              </a:xfrm>
            </p:spPr>
            <p:txBody>
              <a:bodyPr/>
              <a:lstStyle/>
              <a:p>
                <a:r>
                  <a:rPr lang="en-GB" dirty="0"/>
                  <a:t>Now that we have got our gradients, we can update our weights using SGD or whatever optimization algorithm you like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𝑤</m:t>
                      </m:r>
                      <m:r>
                        <a:rPr lang="en-US" b="0" i="1" smtClean="0">
                          <a:latin typeface="Cambria Math" panose="02040503050406030204" pitchFamily="18" charset="0"/>
                        </a:rPr>
                        <m:t>1 −</m:t>
                      </m:r>
                      <m:r>
                        <a:rPr lang="en-US" b="0" i="1" smtClean="0">
                          <a:latin typeface="Cambria Math" panose="02040503050406030204" pitchFamily="18" charset="0"/>
                        </a:rPr>
                        <m:t>𝑙𝑒𝑎𝑟𝑛𝑖𝑛𝑔</m:t>
                      </m:r>
                      <m:r>
                        <a:rPr lang="en-US" b="0" i="1" smtClean="0">
                          <a:latin typeface="Cambria Math" panose="02040503050406030204" pitchFamily="18" charset="0"/>
                        </a:rPr>
                        <m:t>_</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𝑔𝑟𝑎𝑑</m:t>
                      </m:r>
                    </m:oMath>
                  </m:oMathPara>
                </a14:m>
                <a:endParaRPr lang="en-IN" dirty="0"/>
              </a:p>
              <a:p>
                <a:pPr marL="0" indent="0">
                  <a:buNone/>
                </a:pPr>
                <a:endParaRPr lang="en-IN" dirty="0"/>
              </a:p>
              <a:p>
                <a:pPr marL="0" indent="0">
                  <a:buNone/>
                </a:pPr>
                <a:r>
                  <a:rPr lang="en-US" dirty="0"/>
                  <a:t>	</a:t>
                </a:r>
                <a:r>
                  <a:rPr lang="en-IN" dirty="0"/>
                  <a:t>and so forth</a:t>
                </a:r>
              </a:p>
              <a:p>
                <a:r>
                  <a:rPr lang="en-US" dirty="0"/>
                  <a:t>B</a:t>
                </a:r>
                <a:r>
                  <a:rPr lang="en-IN" dirty="0"/>
                  <a:t>y default only the gradients of the leaf nodes are saved and gradients of non-leaf nodes are destroyed</a:t>
                </a:r>
              </a:p>
              <a:p>
                <a:r>
                  <a:rPr lang="en-US" dirty="0"/>
                  <a:t>More information on this in later slides</a:t>
                </a:r>
                <a:endParaRPr lang="en-IN" dirty="0"/>
              </a:p>
            </p:txBody>
          </p:sp>
        </mc:Choice>
        <mc:Fallback xmlns="">
          <p:sp>
            <p:nvSpPr>
              <p:cNvPr id="3" name="Content Placeholder 2">
                <a:extLst>
                  <a:ext uri="{FF2B5EF4-FFF2-40B4-BE49-F238E27FC236}">
                    <a16:creationId xmlns:a16="http://schemas.microsoft.com/office/drawing/2014/main" id="{2FC7DDC9-F688-4A82-AF47-0C2725809D38}"/>
                  </a:ext>
                </a:extLst>
              </p:cNvPr>
              <p:cNvSpPr>
                <a:spLocks noGrp="1" noRot="1" noChangeAspect="1" noMove="1" noResize="1" noEditPoints="1" noAdjustHandles="1" noChangeArrowheads="1" noChangeShapeType="1" noTextEdit="1"/>
              </p:cNvSpPr>
              <p:nvPr>
                <p:ph idx="1"/>
              </p:nvPr>
            </p:nvSpPr>
            <p:spPr>
              <a:xfrm>
                <a:off x="838200" y="606287"/>
                <a:ext cx="10515600" cy="5570676"/>
              </a:xfrm>
              <a:blipFill>
                <a:blip r:embed="rId2"/>
                <a:stretch>
                  <a:fillRect l="-1043" t="-1751" r="-1681"/>
                </a:stretch>
              </a:blipFill>
            </p:spPr>
            <p:txBody>
              <a:bodyPr/>
              <a:lstStyle/>
              <a:p>
                <a:r>
                  <a:rPr lang="en-IN">
                    <a:noFill/>
                  </a:rPr>
                  <a:t> </a:t>
                </a:r>
              </a:p>
            </p:txBody>
          </p:sp>
        </mc:Fallback>
      </mc:AlternateContent>
    </p:spTree>
    <p:extLst>
      <p:ext uri="{BB962C8B-B14F-4D97-AF65-F5344CB8AC3E}">
        <p14:creationId xmlns:p14="http://schemas.microsoft.com/office/powerpoint/2010/main" val="3868379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8139-99C0-4360-BA5A-BFB9B23D24F9}"/>
              </a:ext>
            </a:extLst>
          </p:cNvPr>
          <p:cNvSpPr>
            <a:spLocks noGrp="1"/>
          </p:cNvSpPr>
          <p:nvPr>
            <p:ph type="title"/>
          </p:nvPr>
        </p:nvSpPr>
        <p:spPr/>
        <p:txBody>
          <a:bodyPr/>
          <a:lstStyle/>
          <a:p>
            <a:r>
              <a:rPr lang="en-US" dirty="0"/>
              <a:t>‘Learning’s from fast.ai lectures</a:t>
            </a:r>
            <a:endParaRPr lang="en-IN" dirty="0"/>
          </a:p>
        </p:txBody>
      </p:sp>
      <p:sp>
        <p:nvSpPr>
          <p:cNvPr id="3" name="Content Placeholder 2">
            <a:extLst>
              <a:ext uri="{FF2B5EF4-FFF2-40B4-BE49-F238E27FC236}">
                <a16:creationId xmlns:a16="http://schemas.microsoft.com/office/drawing/2014/main" id="{8C497F5B-EA30-413F-9FF4-21B2F88F8360}"/>
              </a:ext>
            </a:extLst>
          </p:cNvPr>
          <p:cNvSpPr>
            <a:spLocks noGrp="1"/>
          </p:cNvSpPr>
          <p:nvPr>
            <p:ph idx="1"/>
          </p:nvPr>
        </p:nvSpPr>
        <p:spPr/>
        <p:txBody>
          <a:bodyPr/>
          <a:lstStyle/>
          <a:p>
            <a:r>
              <a:rPr lang="en-US" dirty="0"/>
              <a:t>Jeremy Howard in his fast.ai lectures emphasizes on the importance of choosing the right learning rate(</a:t>
            </a:r>
            <a:r>
              <a:rPr lang="en-US" dirty="0" err="1"/>
              <a:t>lr</a:t>
            </a:r>
            <a:r>
              <a:rPr lang="en-US" dirty="0"/>
              <a:t>) </a:t>
            </a:r>
          </a:p>
          <a:p>
            <a:r>
              <a:rPr lang="en-GB" dirty="0"/>
              <a:t>The basic idea of learning rate is that it is going to decide how quickly we zoom/hone in on the solution.</a:t>
            </a:r>
          </a:p>
          <a:p>
            <a:r>
              <a:rPr lang="en-GB" dirty="0"/>
              <a:t>If the learning rate is too small, then training will take very long time to get to the bottom</a:t>
            </a:r>
          </a:p>
          <a:p>
            <a:r>
              <a:rPr lang="en-GB" dirty="0"/>
              <a:t>If the learning rate is too big, then training may not converge or even diverge either.</a:t>
            </a:r>
          </a:p>
          <a:p>
            <a:pPr marL="0" indent="0">
              <a:buNone/>
            </a:pPr>
            <a:endParaRPr lang="en-GB" dirty="0"/>
          </a:p>
          <a:p>
            <a:pPr marL="0" indent="0">
              <a:buNone/>
            </a:pPr>
            <a:endParaRPr lang="en-IN" dirty="0"/>
          </a:p>
        </p:txBody>
      </p:sp>
    </p:spTree>
    <p:extLst>
      <p:ext uri="{BB962C8B-B14F-4D97-AF65-F5344CB8AC3E}">
        <p14:creationId xmlns:p14="http://schemas.microsoft.com/office/powerpoint/2010/main" val="321199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5E789A-FEE8-41AA-86D5-8E8C37067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22" y="219661"/>
            <a:ext cx="9611139" cy="4590877"/>
          </a:xfrm>
          <a:prstGeom prst="rect">
            <a:avLst/>
          </a:prstGeom>
        </p:spPr>
      </p:pic>
      <p:sp>
        <p:nvSpPr>
          <p:cNvPr id="5" name="Title 1">
            <a:extLst>
              <a:ext uri="{FF2B5EF4-FFF2-40B4-BE49-F238E27FC236}">
                <a16:creationId xmlns:a16="http://schemas.microsoft.com/office/drawing/2014/main" id="{C3BAEC97-E192-4B2F-8145-529BE1CE62EE}"/>
              </a:ext>
            </a:extLst>
          </p:cNvPr>
          <p:cNvSpPr>
            <a:spLocks noGrp="1"/>
          </p:cNvSpPr>
          <p:nvPr>
            <p:ph type="title"/>
          </p:nvPr>
        </p:nvSpPr>
        <p:spPr>
          <a:xfrm>
            <a:off x="987286" y="5175665"/>
            <a:ext cx="10515600" cy="608910"/>
          </a:xfrm>
        </p:spPr>
        <p:txBody>
          <a:bodyPr>
            <a:normAutofit/>
          </a:bodyPr>
          <a:lstStyle/>
          <a:p>
            <a:pPr algn="ctr"/>
            <a:r>
              <a:rPr lang="en-US" sz="1800" dirty="0">
                <a:latin typeface="+mn-lt"/>
              </a:rPr>
              <a:t>Source: Andrew Ng’s course on Coursera</a:t>
            </a:r>
            <a:endParaRPr lang="en-IN" sz="1800" dirty="0">
              <a:latin typeface="+mn-lt"/>
            </a:endParaRPr>
          </a:p>
        </p:txBody>
      </p:sp>
    </p:spTree>
    <p:extLst>
      <p:ext uri="{BB962C8B-B14F-4D97-AF65-F5344CB8AC3E}">
        <p14:creationId xmlns:p14="http://schemas.microsoft.com/office/powerpoint/2010/main" val="180320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D2B4C-5FAC-4B50-ABD9-D0171650D231}"/>
              </a:ext>
            </a:extLst>
          </p:cNvPr>
          <p:cNvSpPr>
            <a:spLocks noGrp="1"/>
          </p:cNvSpPr>
          <p:nvPr>
            <p:ph idx="1"/>
          </p:nvPr>
        </p:nvSpPr>
        <p:spPr>
          <a:xfrm>
            <a:off x="838200" y="377687"/>
            <a:ext cx="10515600" cy="5799276"/>
          </a:xfrm>
        </p:spPr>
        <p:txBody>
          <a:bodyPr>
            <a:normAutofit fontScale="92500" lnSpcReduction="10000"/>
          </a:bodyPr>
          <a:lstStyle/>
          <a:p>
            <a:r>
              <a:rPr lang="en-US" dirty="0"/>
              <a:t>So getting the right learning rate to start with plays a significant role </a:t>
            </a:r>
          </a:p>
          <a:p>
            <a:r>
              <a:rPr lang="en-US" dirty="0"/>
              <a:t>Fast.ai has implemented a custom function that finds a right learning rate for a given model.</a:t>
            </a:r>
          </a:p>
          <a:p>
            <a:r>
              <a:rPr lang="en-US" dirty="0"/>
              <a:t>Jeremy says to plot the loss function across learning rate to find the best starting point for </a:t>
            </a:r>
            <a:r>
              <a:rPr lang="en-US" dirty="0" err="1"/>
              <a:t>lr</a:t>
            </a:r>
            <a:r>
              <a:rPr lang="en-US" dirty="0"/>
              <a:t>.</a:t>
            </a:r>
          </a:p>
          <a:p>
            <a:r>
              <a:rPr lang="en-GB" dirty="0"/>
              <a:t>We need to select a point on the graph with the fastest decrease in the loss. </a:t>
            </a:r>
          </a:p>
          <a:p>
            <a:r>
              <a:rPr lang="en-US" dirty="0"/>
              <a:t>Choosing directly the lowest point might not help as it is very large and starting training with it might not even converge.</a:t>
            </a:r>
          </a:p>
          <a:p>
            <a:r>
              <a:rPr lang="en-US" dirty="0"/>
              <a:t>I have implemented my own custom </a:t>
            </a:r>
            <a:r>
              <a:rPr lang="en-US" dirty="0" err="1"/>
              <a:t>lr_finder</a:t>
            </a:r>
            <a:r>
              <a:rPr lang="en-US" dirty="0"/>
              <a:t>() that gives an best learning rate to start with</a:t>
            </a:r>
          </a:p>
          <a:p>
            <a:r>
              <a:rPr lang="en-US" dirty="0"/>
              <a:t>I have</a:t>
            </a:r>
            <a:r>
              <a:rPr lang="en-GB" dirty="0"/>
              <a:t> run the training with increasing the learning rate after each epoch by multiplying it by a small constant. </a:t>
            </a:r>
          </a:p>
          <a:p>
            <a:r>
              <a:rPr lang="en-GB" dirty="0"/>
              <a:t>Stop the procedure when the loss gets a lot higher than the previously observed best value (e.g., when current loss &gt; least loss * 2).</a:t>
            </a:r>
            <a:endParaRPr lang="en-IN" dirty="0"/>
          </a:p>
        </p:txBody>
      </p:sp>
    </p:spTree>
    <p:extLst>
      <p:ext uri="{BB962C8B-B14F-4D97-AF65-F5344CB8AC3E}">
        <p14:creationId xmlns:p14="http://schemas.microsoft.com/office/powerpoint/2010/main" val="554280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10EAC8A-2614-43EB-9461-C5ABE4293C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508000"/>
            <a:ext cx="5181600" cy="2573130"/>
          </a:xfrm>
        </p:spPr>
      </p:pic>
      <p:pic>
        <p:nvPicPr>
          <p:cNvPr id="10" name="Content Placeholder 9">
            <a:extLst>
              <a:ext uri="{FF2B5EF4-FFF2-40B4-BE49-F238E27FC236}">
                <a16:creationId xmlns:a16="http://schemas.microsoft.com/office/drawing/2014/main" id="{9358B53A-9C45-4AE0-83B0-F1F8412E3A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24917" y="508000"/>
            <a:ext cx="5181600" cy="2573130"/>
          </a:xfrm>
        </p:spPr>
      </p:pic>
      <p:pic>
        <p:nvPicPr>
          <p:cNvPr id="12" name="Picture 11">
            <a:extLst>
              <a:ext uri="{FF2B5EF4-FFF2-40B4-BE49-F238E27FC236}">
                <a16:creationId xmlns:a16="http://schemas.microsoft.com/office/drawing/2014/main" id="{9FBFE2DE-0609-4034-97F1-78069DEAF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1416" y="3301190"/>
            <a:ext cx="5386027" cy="3556810"/>
          </a:xfrm>
          <a:prstGeom prst="rect">
            <a:avLst/>
          </a:prstGeom>
        </p:spPr>
      </p:pic>
    </p:spTree>
    <p:extLst>
      <p:ext uri="{BB962C8B-B14F-4D97-AF65-F5344CB8AC3E}">
        <p14:creationId xmlns:p14="http://schemas.microsoft.com/office/powerpoint/2010/main" val="207097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9C3323-626E-45AB-B5F1-2E841A332EF9}"/>
              </a:ext>
            </a:extLst>
          </p:cNvPr>
          <p:cNvSpPr>
            <a:spLocks noGrp="1"/>
          </p:cNvSpPr>
          <p:nvPr>
            <p:ph type="title"/>
          </p:nvPr>
        </p:nvSpPr>
        <p:spPr>
          <a:xfrm>
            <a:off x="838200" y="365126"/>
            <a:ext cx="10515600" cy="907084"/>
          </a:xfrm>
        </p:spPr>
        <p:txBody>
          <a:bodyPr>
            <a:normAutofit fontScale="90000"/>
          </a:bodyPr>
          <a:lstStyle/>
          <a:p>
            <a:r>
              <a:rPr lang="en-US" dirty="0"/>
              <a:t>Approaches to obtain decent learning rate - Snapshot</a:t>
            </a:r>
            <a:endParaRPr lang="en-IN" dirty="0"/>
          </a:p>
        </p:txBody>
      </p:sp>
      <p:sp>
        <p:nvSpPr>
          <p:cNvPr id="6" name="Content Placeholder 5">
            <a:extLst>
              <a:ext uri="{FF2B5EF4-FFF2-40B4-BE49-F238E27FC236}">
                <a16:creationId xmlns:a16="http://schemas.microsoft.com/office/drawing/2014/main" id="{3303DB33-C08F-4C6E-B31C-35BEEAD007C3}"/>
              </a:ext>
            </a:extLst>
          </p:cNvPr>
          <p:cNvSpPr>
            <a:spLocks noGrp="1"/>
          </p:cNvSpPr>
          <p:nvPr>
            <p:ph idx="1"/>
          </p:nvPr>
        </p:nvSpPr>
        <p:spPr/>
        <p:txBody>
          <a:bodyPr/>
          <a:lstStyle/>
          <a:p>
            <a:r>
              <a:rPr lang="en-US" dirty="0"/>
              <a:t>The idea of reducing the learning rate as you train is called </a:t>
            </a:r>
            <a:r>
              <a:rPr lang="en-US" b="1" dirty="0"/>
              <a:t>“Learning rate Annealing” </a:t>
            </a:r>
            <a:endParaRPr lang="en-US" dirty="0"/>
          </a:p>
          <a:p>
            <a:r>
              <a:rPr lang="en-US" dirty="0"/>
              <a:t>Most common is </a:t>
            </a:r>
            <a:r>
              <a:rPr lang="en-US" b="1" dirty="0"/>
              <a:t>“Stepwise Annealing”</a:t>
            </a:r>
          </a:p>
          <a:p>
            <a:r>
              <a:rPr lang="en-US" dirty="0"/>
              <a:t>Better approach is one half of cosine curve which maintains high learning rate for a while and then drop quickly when we get closer – called as </a:t>
            </a:r>
            <a:r>
              <a:rPr lang="en-US" b="1" dirty="0"/>
              <a:t>“Cosine Annealing”</a:t>
            </a:r>
          </a:p>
          <a:p>
            <a:r>
              <a:rPr lang="en-US" dirty="0"/>
              <a:t>Way forward is the </a:t>
            </a:r>
            <a:r>
              <a:rPr lang="en-US" b="1" dirty="0"/>
              <a:t>“Stochastic Gradient Descent with Restarts (SGDR)”</a:t>
            </a:r>
          </a:p>
          <a:p>
            <a:r>
              <a:rPr lang="en-US" dirty="0"/>
              <a:t>Discussed in a paper published in 2015 called as </a:t>
            </a:r>
            <a:r>
              <a:rPr lang="en-IN" dirty="0">
                <a:hlinkClick r:id="rId2"/>
              </a:rPr>
              <a:t>“Cyclic LR schedule”</a:t>
            </a:r>
            <a:endParaRPr lang="en-US" dirty="0"/>
          </a:p>
          <a:p>
            <a:pPr marL="0" indent="0">
              <a:buNone/>
            </a:pPr>
            <a:endParaRPr lang="en-IN" dirty="0"/>
          </a:p>
        </p:txBody>
      </p:sp>
    </p:spTree>
    <p:extLst>
      <p:ext uri="{BB962C8B-B14F-4D97-AF65-F5344CB8AC3E}">
        <p14:creationId xmlns:p14="http://schemas.microsoft.com/office/powerpoint/2010/main" val="141415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3DD6C53-B96E-432B-97AC-A6B9718E4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5451"/>
            <a:ext cx="10515600" cy="3262819"/>
          </a:xfrm>
        </p:spPr>
      </p:pic>
      <p:pic>
        <p:nvPicPr>
          <p:cNvPr id="11" name="Picture 10">
            <a:extLst>
              <a:ext uri="{FF2B5EF4-FFF2-40B4-BE49-F238E27FC236}">
                <a16:creationId xmlns:a16="http://schemas.microsoft.com/office/drawing/2014/main" id="{9FC4CC01-4AAB-4BB7-AE1F-98C2AD807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21" y="3717234"/>
            <a:ext cx="10860157" cy="2669209"/>
          </a:xfrm>
          <a:prstGeom prst="rect">
            <a:avLst/>
          </a:prstGeom>
        </p:spPr>
      </p:pic>
    </p:spTree>
    <p:extLst>
      <p:ext uri="{BB962C8B-B14F-4D97-AF65-F5344CB8AC3E}">
        <p14:creationId xmlns:p14="http://schemas.microsoft.com/office/powerpoint/2010/main" val="342218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000A-EDF1-4F3B-9D0D-92B8EE5F7649}"/>
              </a:ext>
            </a:extLst>
          </p:cNvPr>
          <p:cNvSpPr>
            <a:spLocks noGrp="1"/>
          </p:cNvSpPr>
          <p:nvPr>
            <p:ph type="title"/>
          </p:nvPr>
        </p:nvSpPr>
        <p:spPr>
          <a:xfrm>
            <a:off x="838200" y="365125"/>
            <a:ext cx="10515600" cy="752475"/>
          </a:xfrm>
        </p:spPr>
        <p:txBody>
          <a:bodyPr/>
          <a:lstStyle/>
          <a:p>
            <a:r>
              <a:rPr lang="en-US" dirty="0"/>
              <a:t>Image Classification Using Custom Network</a:t>
            </a:r>
            <a:endParaRPr lang="en-IN" dirty="0"/>
          </a:p>
        </p:txBody>
      </p:sp>
      <p:pic>
        <p:nvPicPr>
          <p:cNvPr id="5" name="Content Placeholder 4">
            <a:extLst>
              <a:ext uri="{FF2B5EF4-FFF2-40B4-BE49-F238E27FC236}">
                <a16:creationId xmlns:a16="http://schemas.microsoft.com/office/drawing/2014/main" id="{7B34ACE7-6236-4BFE-B29B-E4F7D4572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800" y="1391920"/>
            <a:ext cx="10515600" cy="3552680"/>
          </a:xfrm>
        </p:spPr>
      </p:pic>
    </p:spTree>
    <p:extLst>
      <p:ext uri="{BB962C8B-B14F-4D97-AF65-F5344CB8AC3E}">
        <p14:creationId xmlns:p14="http://schemas.microsoft.com/office/powerpoint/2010/main" val="22841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6BF9-2294-49C1-B397-086329ABC8CA}"/>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9D6B6501-CD27-4700-98D1-82FE6E9D8C47}"/>
              </a:ext>
            </a:extLst>
          </p:cNvPr>
          <p:cNvSpPr>
            <a:spLocks noGrp="1"/>
          </p:cNvSpPr>
          <p:nvPr>
            <p:ph idx="1"/>
          </p:nvPr>
        </p:nvSpPr>
        <p:spPr>
          <a:xfrm>
            <a:off x="838200" y="1825625"/>
            <a:ext cx="10515600" cy="4351338"/>
          </a:xfrm>
        </p:spPr>
        <p:txBody>
          <a:bodyPr/>
          <a:lstStyle/>
          <a:p>
            <a:r>
              <a:rPr lang="en-US" dirty="0"/>
              <a:t>Introduction to </a:t>
            </a:r>
            <a:r>
              <a:rPr lang="en-US" dirty="0" err="1"/>
              <a:t>PyTorch</a:t>
            </a:r>
            <a:endParaRPr lang="en-US" dirty="0"/>
          </a:p>
          <a:p>
            <a:r>
              <a:rPr lang="en-US" dirty="0"/>
              <a:t>Learning Rate</a:t>
            </a:r>
          </a:p>
          <a:p>
            <a:r>
              <a:rPr lang="en-US" dirty="0"/>
              <a:t>Image Classification Using Transfer Learning</a:t>
            </a:r>
          </a:p>
          <a:p>
            <a:r>
              <a:rPr lang="en-US" dirty="0"/>
              <a:t>Comparison between </a:t>
            </a:r>
            <a:r>
              <a:rPr lang="en-US" dirty="0" err="1"/>
              <a:t>Pytorch</a:t>
            </a:r>
            <a:r>
              <a:rPr lang="en-US" dirty="0"/>
              <a:t> and </a:t>
            </a:r>
            <a:r>
              <a:rPr lang="en-US" dirty="0" err="1"/>
              <a:t>Tensorflow</a:t>
            </a:r>
            <a:endParaRPr lang="en-IN" dirty="0"/>
          </a:p>
        </p:txBody>
      </p:sp>
    </p:spTree>
    <p:extLst>
      <p:ext uri="{BB962C8B-B14F-4D97-AF65-F5344CB8AC3E}">
        <p14:creationId xmlns:p14="http://schemas.microsoft.com/office/powerpoint/2010/main" val="176253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F9DA1-1F10-401A-AABC-234C3C8176DA}"/>
              </a:ext>
            </a:extLst>
          </p:cNvPr>
          <p:cNvSpPr>
            <a:spLocks noGrp="1"/>
          </p:cNvSpPr>
          <p:nvPr>
            <p:ph idx="1"/>
          </p:nvPr>
        </p:nvSpPr>
        <p:spPr>
          <a:xfrm>
            <a:off x="838200" y="558800"/>
            <a:ext cx="10515600" cy="5618163"/>
          </a:xfrm>
        </p:spPr>
        <p:txBody>
          <a:bodyPr>
            <a:normAutofit fontScale="85000" lnSpcReduction="20000"/>
          </a:bodyPr>
          <a:lstStyle/>
          <a:p>
            <a:r>
              <a:rPr lang="en-US" b="1" dirty="0"/>
              <a:t>Dataset</a:t>
            </a:r>
            <a:r>
              <a:rPr lang="en-US" dirty="0"/>
              <a:t>: Flowers of 10 different classes organized into train, validation and test folders.</a:t>
            </a:r>
          </a:p>
          <a:p>
            <a:r>
              <a:rPr lang="en-US" dirty="0"/>
              <a:t>Images have been pulled from plants database</a:t>
            </a:r>
          </a:p>
          <a:p>
            <a:pPr marL="0" indent="0">
              <a:buNone/>
            </a:pPr>
            <a:endParaRPr lang="en-US" dirty="0"/>
          </a:p>
          <a:p>
            <a:pPr marL="0" indent="0">
              <a:buNone/>
            </a:pPr>
            <a:r>
              <a:rPr lang="en-US" b="1" dirty="0" err="1"/>
              <a:t>ImageFolder</a:t>
            </a:r>
            <a:r>
              <a:rPr lang="en-US" b="1" dirty="0"/>
              <a:t> and </a:t>
            </a:r>
            <a:r>
              <a:rPr lang="en-US" b="1" dirty="0" err="1"/>
              <a:t>DataLoader</a:t>
            </a:r>
            <a:r>
              <a:rPr lang="en-US" b="1" dirty="0"/>
              <a:t>:</a:t>
            </a:r>
          </a:p>
          <a:p>
            <a:r>
              <a:rPr lang="en-US" dirty="0" err="1"/>
              <a:t>ImageFolder</a:t>
            </a:r>
            <a:r>
              <a:rPr lang="en-US" dirty="0"/>
              <a:t> is a generic data loader where the images are arranged in the following way </a:t>
            </a:r>
          </a:p>
          <a:p>
            <a:pPr marL="457200" lvl="1" indent="0">
              <a:buNone/>
            </a:pPr>
            <a:r>
              <a:rPr lang="en-US" dirty="0" err="1"/>
              <a:t>main_dir</a:t>
            </a:r>
            <a:r>
              <a:rPr lang="en-US" dirty="0"/>
              <a:t>/</a:t>
            </a:r>
          </a:p>
          <a:p>
            <a:pPr marL="457200" lvl="1" indent="0">
              <a:buNone/>
            </a:pPr>
            <a:r>
              <a:rPr lang="en-US" dirty="0"/>
              <a:t>	0/</a:t>
            </a:r>
          </a:p>
          <a:p>
            <a:pPr marL="457200" lvl="1" indent="0">
              <a:buNone/>
            </a:pPr>
            <a:r>
              <a:rPr lang="en-US" dirty="0"/>
              <a:t>		img1.jpg</a:t>
            </a:r>
          </a:p>
          <a:p>
            <a:pPr marL="457200" lvl="1" indent="0">
              <a:buNone/>
            </a:pPr>
            <a:r>
              <a:rPr lang="en-US" dirty="0"/>
              <a:t>		…</a:t>
            </a:r>
          </a:p>
          <a:p>
            <a:pPr marL="457200" lvl="1" indent="0">
              <a:buNone/>
            </a:pPr>
            <a:r>
              <a:rPr lang="en-US" dirty="0"/>
              <a:t>	1/</a:t>
            </a:r>
          </a:p>
          <a:p>
            <a:pPr marL="457200" lvl="1" indent="0">
              <a:buNone/>
            </a:pPr>
            <a:r>
              <a:rPr lang="en-US" dirty="0"/>
              <a:t>		img7.jpg</a:t>
            </a:r>
          </a:p>
          <a:p>
            <a:pPr marL="457200" lvl="1" indent="0">
              <a:buNone/>
            </a:pPr>
            <a:r>
              <a:rPr lang="en-US" dirty="0"/>
              <a:t>		…</a:t>
            </a:r>
          </a:p>
          <a:p>
            <a:pPr marL="457200" lvl="1" indent="0">
              <a:buNone/>
            </a:pPr>
            <a:r>
              <a:rPr lang="en-US" dirty="0"/>
              <a:t>	…</a:t>
            </a:r>
          </a:p>
          <a:p>
            <a:pPr marL="457200" lvl="1" indent="0">
              <a:buNone/>
            </a:pPr>
            <a:r>
              <a:rPr lang="en-US" dirty="0"/>
              <a:t>		…</a:t>
            </a:r>
          </a:p>
          <a:p>
            <a:pPr marL="0" indent="0">
              <a:buNone/>
            </a:pPr>
            <a:r>
              <a:rPr lang="en-US" dirty="0"/>
              <a:t>where 0, 1, … need to be the class labels</a:t>
            </a:r>
          </a:p>
        </p:txBody>
      </p:sp>
    </p:spTree>
    <p:extLst>
      <p:ext uri="{BB962C8B-B14F-4D97-AF65-F5344CB8AC3E}">
        <p14:creationId xmlns:p14="http://schemas.microsoft.com/office/powerpoint/2010/main" val="4094535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35426-9489-429D-8474-77B9DFF4DE43}"/>
              </a:ext>
            </a:extLst>
          </p:cNvPr>
          <p:cNvSpPr>
            <a:spLocks noGrp="1"/>
          </p:cNvSpPr>
          <p:nvPr>
            <p:ph idx="1"/>
          </p:nvPr>
        </p:nvSpPr>
        <p:spPr>
          <a:xfrm>
            <a:off x="838200" y="467360"/>
            <a:ext cx="10515600" cy="5709603"/>
          </a:xfrm>
        </p:spPr>
        <p:txBody>
          <a:bodyPr/>
          <a:lstStyle/>
          <a:p>
            <a:pPr marL="0" indent="0">
              <a:buNone/>
            </a:pPr>
            <a:r>
              <a:rPr lang="en-US" dirty="0" err="1"/>
              <a:t>DataLoader</a:t>
            </a:r>
            <a:r>
              <a:rPr lang="en-US" dirty="0"/>
              <a:t>:</a:t>
            </a:r>
          </a:p>
          <a:p>
            <a:r>
              <a:rPr lang="en-GB" dirty="0"/>
              <a:t>Combines a dataset and a sampler, and provides single- or multi-process iterators over the dataset.</a:t>
            </a:r>
          </a:p>
          <a:p>
            <a:r>
              <a:rPr lang="en-GB" dirty="0" err="1"/>
              <a:t>DataLoader</a:t>
            </a:r>
            <a:r>
              <a:rPr lang="en-GB" dirty="0"/>
              <a:t> can load multiple samples parallelly using </a:t>
            </a:r>
            <a:r>
              <a:rPr lang="en-GB" dirty="0" err="1"/>
              <a:t>torch.multiprocessing</a:t>
            </a:r>
            <a:r>
              <a:rPr lang="en-GB" dirty="0"/>
              <a:t> workers</a:t>
            </a:r>
          </a:p>
          <a:p>
            <a:pPr lvl="1"/>
            <a:r>
              <a:rPr lang="en-GB" dirty="0" err="1"/>
              <a:t>num_workers</a:t>
            </a:r>
            <a:endParaRPr lang="en-GB" dirty="0"/>
          </a:p>
          <a:p>
            <a:pPr marL="457200" lvl="1" indent="0">
              <a:buNone/>
            </a:pPr>
            <a:endParaRPr lang="en-GB" dirty="0"/>
          </a:p>
          <a:p>
            <a:r>
              <a:rPr lang="en-GB" dirty="0"/>
              <a:t>A Custom function defined to load different phases </a:t>
            </a:r>
            <a:r>
              <a:rPr lang="en-US" dirty="0"/>
              <a:t>of data like train, validation and test</a:t>
            </a:r>
            <a:endParaRPr lang="en-IN" dirty="0"/>
          </a:p>
        </p:txBody>
      </p:sp>
    </p:spTree>
    <p:extLst>
      <p:ext uri="{BB962C8B-B14F-4D97-AF65-F5344CB8AC3E}">
        <p14:creationId xmlns:p14="http://schemas.microsoft.com/office/powerpoint/2010/main" val="262806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D734-BA66-4F28-B294-8080D146FF8F}"/>
              </a:ext>
            </a:extLst>
          </p:cNvPr>
          <p:cNvSpPr>
            <a:spLocks noGrp="1"/>
          </p:cNvSpPr>
          <p:nvPr>
            <p:ph type="title"/>
          </p:nvPr>
        </p:nvSpPr>
        <p:spPr>
          <a:xfrm>
            <a:off x="838200" y="365125"/>
            <a:ext cx="10515600" cy="1016635"/>
          </a:xfrm>
        </p:spPr>
        <p:txBody>
          <a:bodyPr/>
          <a:lstStyle/>
          <a:p>
            <a:r>
              <a:rPr lang="en-US" dirty="0"/>
              <a:t>Image Augmentation</a:t>
            </a:r>
            <a:endParaRPr lang="en-IN" dirty="0"/>
          </a:p>
        </p:txBody>
      </p:sp>
      <p:sp>
        <p:nvSpPr>
          <p:cNvPr id="3" name="Content Placeholder 2">
            <a:extLst>
              <a:ext uri="{FF2B5EF4-FFF2-40B4-BE49-F238E27FC236}">
                <a16:creationId xmlns:a16="http://schemas.microsoft.com/office/drawing/2014/main" id="{E281858A-9C91-44D4-87B9-713EF37C1D58}"/>
              </a:ext>
            </a:extLst>
          </p:cNvPr>
          <p:cNvSpPr>
            <a:spLocks noGrp="1"/>
          </p:cNvSpPr>
          <p:nvPr>
            <p:ph idx="1"/>
          </p:nvPr>
        </p:nvSpPr>
        <p:spPr>
          <a:xfrm>
            <a:off x="838200" y="1503680"/>
            <a:ext cx="10515600" cy="4673283"/>
          </a:xfrm>
        </p:spPr>
        <p:txBody>
          <a:bodyPr/>
          <a:lstStyle/>
          <a:p>
            <a:r>
              <a:rPr lang="en-US" dirty="0"/>
              <a:t>Deep networks need large amount of data to achieve good performance.</a:t>
            </a:r>
          </a:p>
          <a:p>
            <a:r>
              <a:rPr lang="en-US" dirty="0"/>
              <a:t>To build powerful image classifier using very little training data, image augmentation is generally required to boost the performance of deep networks.</a:t>
            </a:r>
          </a:p>
          <a:p>
            <a:r>
              <a:rPr lang="en-GB" b="1" dirty="0"/>
              <a:t>Image augmentation</a:t>
            </a:r>
            <a:r>
              <a:rPr lang="en-GB" dirty="0"/>
              <a:t> artificially creates training images through different ways of processing or combination of multiple processing, such as random rotation, shifts, shear and flips, etc.</a:t>
            </a:r>
          </a:p>
          <a:p>
            <a:r>
              <a:rPr lang="en-GB" b="1" dirty="0"/>
              <a:t>‘Transforms’</a:t>
            </a:r>
            <a:r>
              <a:rPr lang="en-GB" dirty="0"/>
              <a:t> are common image augmentation techniques in </a:t>
            </a:r>
            <a:r>
              <a:rPr lang="en-GB" dirty="0" err="1"/>
              <a:t>pytorch</a:t>
            </a:r>
            <a:endParaRPr lang="en-GB" dirty="0"/>
          </a:p>
          <a:p>
            <a:r>
              <a:rPr lang="en-GB" dirty="0"/>
              <a:t>They are chained together using </a:t>
            </a:r>
            <a:r>
              <a:rPr lang="en-GB" b="1" dirty="0"/>
              <a:t>‘Compose’</a:t>
            </a:r>
          </a:p>
          <a:p>
            <a:endParaRPr lang="en-IN" dirty="0"/>
          </a:p>
        </p:txBody>
      </p:sp>
    </p:spTree>
    <p:extLst>
      <p:ext uri="{BB962C8B-B14F-4D97-AF65-F5344CB8AC3E}">
        <p14:creationId xmlns:p14="http://schemas.microsoft.com/office/powerpoint/2010/main" val="419986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71B252-D6EF-4787-92FA-741DBBA5824C}"/>
                  </a:ext>
                </a:extLst>
              </p:cNvPr>
              <p:cNvSpPr>
                <a:spLocks noGrp="1"/>
              </p:cNvSpPr>
              <p:nvPr>
                <p:ph idx="1"/>
              </p:nvPr>
            </p:nvSpPr>
            <p:spPr>
              <a:xfrm>
                <a:off x="838200" y="467360"/>
                <a:ext cx="10515600" cy="5567679"/>
              </a:xfrm>
            </p:spPr>
            <p:txBody>
              <a:bodyPr>
                <a:normAutofit/>
              </a:bodyPr>
              <a:lstStyle/>
              <a:p>
                <a:r>
                  <a:rPr lang="en-US" dirty="0"/>
                  <a:t>Train Transforms:</a:t>
                </a:r>
              </a:p>
              <a:p>
                <a:pPr lvl="1"/>
                <a:r>
                  <a:rPr lang="en-US" dirty="0" err="1"/>
                  <a:t>transforms.Scale</a:t>
                </a:r>
                <a:r>
                  <a:rPr lang="en-US" dirty="0"/>
                  <a:t>(): This is exactly same as the resize operation. Resizes image to the dimensions specified.</a:t>
                </a:r>
              </a:p>
              <a:p>
                <a:pPr lvl="1"/>
                <a:r>
                  <a:rPr lang="en-US" dirty="0" err="1"/>
                  <a:t>transforms.RandomHorizantalFlip</a:t>
                </a:r>
                <a:r>
                  <a:rPr lang="en-US" dirty="0"/>
                  <a:t>(): Randomly flips the image horizontally</a:t>
                </a:r>
              </a:p>
              <a:p>
                <a:pPr lvl="1"/>
                <a:r>
                  <a:rPr lang="en-US" dirty="0" err="1"/>
                  <a:t>transforms.RandomCrop</a:t>
                </a:r>
                <a:r>
                  <a:rPr lang="en-US" dirty="0"/>
                  <a:t>(): Randomly crops the image. Padding can be specified</a:t>
                </a:r>
              </a:p>
              <a:p>
                <a:pPr lvl="1"/>
                <a:r>
                  <a:rPr lang="en-US" dirty="0" err="1"/>
                  <a:t>transforms.ToTensor</a:t>
                </a:r>
                <a:r>
                  <a:rPr lang="en-US" dirty="0"/>
                  <a:t>(): Converts image to a </a:t>
                </a:r>
                <a:r>
                  <a:rPr lang="en-US" dirty="0" err="1"/>
                  <a:t>pytorch</a:t>
                </a:r>
                <a:r>
                  <a:rPr lang="en-US" dirty="0"/>
                  <a:t> usable format </a:t>
                </a:r>
              </a:p>
              <a:p>
                <a:pPr lvl="1"/>
                <a:r>
                  <a:rPr lang="en-US" dirty="0" err="1"/>
                  <a:t>transforms.Normalize</a:t>
                </a:r>
                <a:r>
                  <a:rPr lang="en-US" dirty="0"/>
                  <a:t>(): The values ((0.5,0.5,0.5), (0.5,0.5,0.5)) convert the all pixel into range of -1 to +1. The values specified are mean and </a:t>
                </a:r>
                <a:r>
                  <a:rPr lang="en-US" dirty="0" err="1"/>
                  <a:t>std_dev</a:t>
                </a:r>
                <a:r>
                  <a:rPr lang="en-US" dirty="0"/>
                  <a:t> for each of the channel.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𝑖𝑚𝑎𝑔𝑒</m:t>
                      </m:r>
                      <m:r>
                        <a:rPr lang="en-US" b="0" i="1" smtClean="0">
                          <a:latin typeface="Cambria Math" panose="02040503050406030204" pitchFamily="18" charset="0"/>
                        </a:rPr>
                        <m:t>=(</m:t>
                      </m:r>
                      <m:r>
                        <a:rPr lang="en-US" b="0" i="1" smtClean="0">
                          <a:latin typeface="Cambria Math" panose="02040503050406030204" pitchFamily="18" charset="0"/>
                        </a:rPr>
                        <m:t>𝑖𝑚𝑎𝑔𝑒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m:t>
                      </m:r>
                      <m:r>
                        <a:rPr lang="en-US" b="0" i="1" smtClean="0">
                          <a:latin typeface="Cambria Math" panose="02040503050406030204" pitchFamily="18" charset="0"/>
                        </a:rPr>
                        <m:t>𝑠𝑡𝑑</m:t>
                      </m:r>
                    </m:oMath>
                  </m:oMathPara>
                </a14:m>
                <a:endParaRPr lang="en-US" dirty="0"/>
              </a:p>
              <a:p>
                <a:r>
                  <a:rPr lang="en-GB" dirty="0"/>
                  <a:t>Normalization helps get data within a range and reduces the skewness which helps learn faster and better</a:t>
                </a:r>
                <a:endParaRPr lang="en-US" dirty="0"/>
              </a:p>
            </p:txBody>
          </p:sp>
        </mc:Choice>
        <mc:Fallback xmlns="">
          <p:sp>
            <p:nvSpPr>
              <p:cNvPr id="3" name="Content Placeholder 2">
                <a:extLst>
                  <a:ext uri="{FF2B5EF4-FFF2-40B4-BE49-F238E27FC236}">
                    <a16:creationId xmlns:a16="http://schemas.microsoft.com/office/drawing/2014/main" id="{6A71B252-D6EF-4787-92FA-741DBBA5824C}"/>
                  </a:ext>
                </a:extLst>
              </p:cNvPr>
              <p:cNvSpPr>
                <a:spLocks noGrp="1" noRot="1" noChangeAspect="1" noMove="1" noResize="1" noEditPoints="1" noAdjustHandles="1" noChangeArrowheads="1" noChangeShapeType="1" noTextEdit="1"/>
              </p:cNvSpPr>
              <p:nvPr>
                <p:ph idx="1"/>
              </p:nvPr>
            </p:nvSpPr>
            <p:spPr>
              <a:xfrm>
                <a:off x="838200" y="467360"/>
                <a:ext cx="10515600" cy="5567679"/>
              </a:xfrm>
              <a:blipFill>
                <a:blip r:embed="rId3"/>
                <a:stretch>
                  <a:fillRect l="-1043" t="-1862" r="-522"/>
                </a:stretch>
              </a:blipFill>
            </p:spPr>
            <p:txBody>
              <a:bodyPr/>
              <a:lstStyle/>
              <a:p>
                <a:r>
                  <a:rPr lang="en-IN">
                    <a:noFill/>
                  </a:rPr>
                  <a:t> </a:t>
                </a:r>
              </a:p>
            </p:txBody>
          </p:sp>
        </mc:Fallback>
      </mc:AlternateContent>
    </p:spTree>
    <p:extLst>
      <p:ext uri="{BB962C8B-B14F-4D97-AF65-F5344CB8AC3E}">
        <p14:creationId xmlns:p14="http://schemas.microsoft.com/office/powerpoint/2010/main" val="11962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2D143-613C-4049-B692-1C9B2BDEEAED}"/>
              </a:ext>
            </a:extLst>
          </p:cNvPr>
          <p:cNvSpPr>
            <a:spLocks noGrp="1"/>
          </p:cNvSpPr>
          <p:nvPr>
            <p:ph idx="1"/>
          </p:nvPr>
        </p:nvSpPr>
        <p:spPr>
          <a:xfrm>
            <a:off x="838200" y="325120"/>
            <a:ext cx="10515600" cy="5851843"/>
          </a:xfrm>
        </p:spPr>
        <p:txBody>
          <a:bodyPr/>
          <a:lstStyle/>
          <a:p>
            <a:r>
              <a:rPr lang="en-GB" b="1" dirty="0" err="1"/>
              <a:t>ToTensor</a:t>
            </a:r>
            <a:r>
              <a:rPr lang="en-GB" b="1" dirty="0"/>
              <a:t>() </a:t>
            </a:r>
            <a:r>
              <a:rPr lang="en-GB" dirty="0"/>
              <a:t>and </a:t>
            </a:r>
            <a:r>
              <a:rPr lang="en-GB" b="1" dirty="0"/>
              <a:t>Normalize() </a:t>
            </a:r>
            <a:r>
              <a:rPr lang="en-GB" dirty="0"/>
              <a:t>must be last in the exact order as defined above. </a:t>
            </a:r>
          </a:p>
          <a:p>
            <a:r>
              <a:rPr lang="en-GB" dirty="0"/>
              <a:t>The primary reason for this is that the other transformations are applied on the input which is a PIL image, however, this must be converted to a </a:t>
            </a:r>
            <a:r>
              <a:rPr lang="en-GB" dirty="0" err="1"/>
              <a:t>pytorch</a:t>
            </a:r>
            <a:r>
              <a:rPr lang="en-GB" dirty="0"/>
              <a:t> tensor before applying normalization.</a:t>
            </a:r>
            <a:endParaRPr lang="en-US" dirty="0"/>
          </a:p>
          <a:p>
            <a:r>
              <a:rPr lang="en-US" dirty="0"/>
              <a:t>Validation and Test Transforms can be same or different, however the input size of image to </a:t>
            </a:r>
            <a:r>
              <a:rPr lang="en-US" dirty="0" err="1"/>
              <a:t>ToTensor</a:t>
            </a:r>
            <a:r>
              <a:rPr lang="en-US" dirty="0"/>
              <a:t>() function must be same as train.</a:t>
            </a:r>
            <a:endParaRPr lang="en-IN" dirty="0"/>
          </a:p>
        </p:txBody>
      </p:sp>
    </p:spTree>
    <p:extLst>
      <p:ext uri="{BB962C8B-B14F-4D97-AF65-F5344CB8AC3E}">
        <p14:creationId xmlns:p14="http://schemas.microsoft.com/office/powerpoint/2010/main" val="304538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FD0F-3EB6-47FA-BC17-A8D09FB4BC59}"/>
              </a:ext>
            </a:extLst>
          </p:cNvPr>
          <p:cNvSpPr>
            <a:spLocks noGrp="1"/>
          </p:cNvSpPr>
          <p:nvPr>
            <p:ph type="title"/>
          </p:nvPr>
        </p:nvSpPr>
        <p:spPr>
          <a:xfrm>
            <a:off x="838200" y="365125"/>
            <a:ext cx="10515600" cy="975995"/>
          </a:xfrm>
        </p:spPr>
        <p:txBody>
          <a:bodyPr/>
          <a:lstStyle/>
          <a:p>
            <a:r>
              <a:rPr lang="en-US" dirty="0"/>
              <a:t>Defining the Model structure</a:t>
            </a:r>
            <a:endParaRPr lang="en-IN" dirty="0"/>
          </a:p>
        </p:txBody>
      </p:sp>
      <p:sp>
        <p:nvSpPr>
          <p:cNvPr id="3" name="Content Placeholder 2">
            <a:extLst>
              <a:ext uri="{FF2B5EF4-FFF2-40B4-BE49-F238E27FC236}">
                <a16:creationId xmlns:a16="http://schemas.microsoft.com/office/drawing/2014/main" id="{3325102F-8F51-46DB-8521-C6BCDD32A461}"/>
              </a:ext>
            </a:extLst>
          </p:cNvPr>
          <p:cNvSpPr>
            <a:spLocks noGrp="1"/>
          </p:cNvSpPr>
          <p:nvPr>
            <p:ph idx="1"/>
          </p:nvPr>
        </p:nvSpPr>
        <p:spPr>
          <a:xfrm>
            <a:off x="838200" y="1341120"/>
            <a:ext cx="10515600" cy="4835843"/>
          </a:xfrm>
        </p:spPr>
        <p:txBody>
          <a:bodyPr/>
          <a:lstStyle/>
          <a:p>
            <a:r>
              <a:rPr lang="en-US" dirty="0"/>
              <a:t>Models are defined in </a:t>
            </a:r>
            <a:r>
              <a:rPr lang="en-US" dirty="0" err="1"/>
              <a:t>PyTorch</a:t>
            </a:r>
            <a:r>
              <a:rPr lang="en-US" dirty="0"/>
              <a:t> by custom classes that extend the Module class.</a:t>
            </a:r>
          </a:p>
          <a:p>
            <a:r>
              <a:rPr lang="en-US" dirty="0"/>
              <a:t>I am defining an atomic class consisting of basic components of CNN as listed below</a:t>
            </a:r>
          </a:p>
          <a:p>
            <a:pPr marL="457200" lvl="1" indent="0">
              <a:buNone/>
            </a:pPr>
            <a:r>
              <a:rPr lang="en-US" dirty="0"/>
              <a:t>	convolution </a:t>
            </a:r>
            <a:r>
              <a:rPr lang="en-US" dirty="0">
                <a:sym typeface="Wingdings" panose="05000000000000000000" pitchFamily="2" charset="2"/>
              </a:rPr>
              <a:t> Batch Normalization  </a:t>
            </a:r>
            <a:r>
              <a:rPr lang="en-US" dirty="0" err="1">
                <a:sym typeface="Wingdings" panose="05000000000000000000" pitchFamily="2" charset="2"/>
              </a:rPr>
              <a:t>ReLU</a:t>
            </a:r>
            <a:endParaRPr lang="en-IN" dirty="0">
              <a:sym typeface="Wingdings" panose="05000000000000000000" pitchFamily="2" charset="2"/>
            </a:endParaRPr>
          </a:p>
          <a:p>
            <a:pPr marL="0" indent="0">
              <a:buNone/>
            </a:pPr>
            <a:r>
              <a:rPr lang="en-US" b="1" dirty="0">
                <a:sym typeface="Wingdings" panose="05000000000000000000" pitchFamily="2" charset="2"/>
              </a:rPr>
              <a:t>C</a:t>
            </a:r>
            <a:r>
              <a:rPr lang="en-IN" b="1" dirty="0" err="1">
                <a:sym typeface="Wingdings" panose="05000000000000000000" pitchFamily="2" charset="2"/>
              </a:rPr>
              <a:t>onvolution</a:t>
            </a:r>
            <a:r>
              <a:rPr lang="en-IN" b="1" dirty="0">
                <a:sym typeface="Wingdings" panose="05000000000000000000" pitchFamily="2" charset="2"/>
              </a:rPr>
              <a:t> Layer</a:t>
            </a:r>
          </a:p>
          <a:p>
            <a:pPr marL="0" indent="0">
              <a:buNone/>
            </a:pPr>
            <a:r>
              <a:rPr lang="en-US" b="1" dirty="0">
                <a:sym typeface="Wingdings" panose="05000000000000000000" pitchFamily="2" charset="2"/>
              </a:rPr>
              <a:t>	</a:t>
            </a:r>
            <a:r>
              <a:rPr lang="en-US" dirty="0">
                <a:sym typeface="Wingdings" panose="05000000000000000000" pitchFamily="2" charset="2"/>
              </a:rPr>
              <a:t>nn.Conv2d(</a:t>
            </a:r>
            <a:r>
              <a:rPr lang="en-US" dirty="0" err="1">
                <a:sym typeface="Wingdings" panose="05000000000000000000" pitchFamily="2" charset="2"/>
              </a:rPr>
              <a:t>in_channels</a:t>
            </a:r>
            <a:r>
              <a:rPr lang="en-US" dirty="0">
                <a:sym typeface="Wingdings" panose="05000000000000000000" pitchFamily="2" charset="2"/>
              </a:rPr>
              <a:t>=3, </a:t>
            </a:r>
            <a:r>
              <a:rPr lang="en-US" dirty="0" err="1">
                <a:sym typeface="Wingdings" panose="05000000000000000000" pitchFamily="2" charset="2"/>
              </a:rPr>
              <a:t>out_channels</a:t>
            </a:r>
            <a:r>
              <a:rPr lang="en-US" dirty="0">
                <a:sym typeface="Wingdings" panose="05000000000000000000" pitchFamily="2" charset="2"/>
              </a:rPr>
              <a:t>=16, </a:t>
            </a:r>
            <a:r>
              <a:rPr lang="en-US" dirty="0" err="1">
                <a:sym typeface="Wingdings" panose="05000000000000000000" pitchFamily="2" charset="2"/>
              </a:rPr>
              <a:t>kernel_size</a:t>
            </a:r>
            <a:r>
              <a:rPr lang="en-US" dirty="0">
                <a:sym typeface="Wingdings" panose="05000000000000000000" pitchFamily="2" charset="2"/>
              </a:rPr>
              <a:t>=3, 		stride=1)</a:t>
            </a:r>
          </a:p>
          <a:p>
            <a:pPr marL="0" indent="0">
              <a:buNone/>
            </a:pPr>
            <a:endParaRPr lang="en-US" dirty="0">
              <a:sym typeface="Wingdings" panose="05000000000000000000" pitchFamily="2" charset="2"/>
            </a:endParaRPr>
          </a:p>
          <a:p>
            <a:pPr lvl="1"/>
            <a:r>
              <a:rPr lang="en-US" dirty="0">
                <a:sym typeface="Wingdings" panose="05000000000000000000" pitchFamily="2" charset="2"/>
              </a:rPr>
              <a:t>Given our input (RGB) we specify input channels as 3</a:t>
            </a:r>
          </a:p>
        </p:txBody>
      </p:sp>
    </p:spTree>
    <p:extLst>
      <p:ext uri="{BB962C8B-B14F-4D97-AF65-F5344CB8AC3E}">
        <p14:creationId xmlns:p14="http://schemas.microsoft.com/office/powerpoint/2010/main" val="359797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EB95-9AA2-492F-9367-0273F846FF3B}"/>
              </a:ext>
            </a:extLst>
          </p:cNvPr>
          <p:cNvSpPr>
            <a:spLocks noGrp="1"/>
          </p:cNvSpPr>
          <p:nvPr>
            <p:ph idx="1"/>
          </p:nvPr>
        </p:nvSpPr>
        <p:spPr>
          <a:xfrm>
            <a:off x="838200" y="386080"/>
            <a:ext cx="10515600" cy="5790883"/>
          </a:xfrm>
        </p:spPr>
        <p:txBody>
          <a:bodyPr/>
          <a:lstStyle/>
          <a:p>
            <a:pPr marL="0" indent="0">
              <a:buNone/>
            </a:pPr>
            <a:r>
              <a:rPr lang="en-US" b="1" dirty="0"/>
              <a:t>Batch Normalization</a:t>
            </a:r>
          </a:p>
          <a:p>
            <a:pPr lvl="1"/>
            <a:r>
              <a:rPr lang="en-US" dirty="0"/>
              <a:t>BatchNorm2D() essentially normalizes all inputs to have zero means and unit variance which greatly boosts the accuracy of CNN networks</a:t>
            </a:r>
          </a:p>
          <a:p>
            <a:pPr marL="457200" lvl="1" indent="0">
              <a:buNone/>
            </a:pPr>
            <a:endParaRPr lang="en-US" dirty="0"/>
          </a:p>
          <a:p>
            <a:pPr marL="0" indent="0">
              <a:buNone/>
            </a:pPr>
            <a:r>
              <a:rPr lang="en-US" b="1" dirty="0" err="1"/>
              <a:t>ReLU</a:t>
            </a:r>
            <a:r>
              <a:rPr lang="en-US" b="1" dirty="0"/>
              <a:t> – Activation Function</a:t>
            </a:r>
          </a:p>
          <a:p>
            <a:pPr lvl="1"/>
            <a:r>
              <a:rPr lang="en-US" dirty="0"/>
              <a:t>Thresholds all incoming features to be 0 or greater than zero </a:t>
            </a:r>
            <a:r>
              <a:rPr lang="en-US" dirty="0" err="1"/>
              <a:t>i,e</a:t>
            </a:r>
            <a:r>
              <a:rPr lang="en-US" dirty="0"/>
              <a:t> max(0,input)</a:t>
            </a:r>
          </a:p>
          <a:p>
            <a:pPr marL="457200" lvl="1" indent="0">
              <a:buNone/>
            </a:pPr>
            <a:endParaRPr lang="en-IN" dirty="0"/>
          </a:p>
        </p:txBody>
      </p:sp>
      <p:pic>
        <p:nvPicPr>
          <p:cNvPr id="5" name="Picture 4">
            <a:extLst>
              <a:ext uri="{FF2B5EF4-FFF2-40B4-BE49-F238E27FC236}">
                <a16:creationId xmlns:a16="http://schemas.microsoft.com/office/drawing/2014/main" id="{29E1FDA5-CCEE-4FE0-BA09-7C5AC1FA8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050" y="3143323"/>
            <a:ext cx="4544059" cy="2912037"/>
          </a:xfrm>
          <a:prstGeom prst="rect">
            <a:avLst/>
          </a:prstGeom>
        </p:spPr>
      </p:pic>
    </p:spTree>
    <p:extLst>
      <p:ext uri="{BB962C8B-B14F-4D97-AF65-F5344CB8AC3E}">
        <p14:creationId xmlns:p14="http://schemas.microsoft.com/office/powerpoint/2010/main" val="50506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1D0C-8C06-438C-92B6-FD33355E4D99}"/>
              </a:ext>
            </a:extLst>
          </p:cNvPr>
          <p:cNvSpPr>
            <a:spLocks noGrp="1"/>
          </p:cNvSpPr>
          <p:nvPr>
            <p:ph type="title"/>
          </p:nvPr>
        </p:nvSpPr>
        <p:spPr>
          <a:xfrm>
            <a:off x="838200" y="365125"/>
            <a:ext cx="10515600" cy="975995"/>
          </a:xfrm>
        </p:spPr>
        <p:txBody>
          <a:bodyPr/>
          <a:lstStyle/>
          <a:p>
            <a:r>
              <a:rPr lang="en-US" dirty="0"/>
              <a:t>Other commonly used building blocks</a:t>
            </a:r>
            <a:endParaRPr lang="en-IN" dirty="0"/>
          </a:p>
        </p:txBody>
      </p:sp>
      <p:sp>
        <p:nvSpPr>
          <p:cNvPr id="3" name="Content Placeholder 2">
            <a:extLst>
              <a:ext uri="{FF2B5EF4-FFF2-40B4-BE49-F238E27FC236}">
                <a16:creationId xmlns:a16="http://schemas.microsoft.com/office/drawing/2014/main" id="{9A0A0743-C2F9-43CA-A836-800EA3A9614B}"/>
              </a:ext>
            </a:extLst>
          </p:cNvPr>
          <p:cNvSpPr>
            <a:spLocks noGrp="1"/>
          </p:cNvSpPr>
          <p:nvPr>
            <p:ph idx="1"/>
          </p:nvPr>
        </p:nvSpPr>
        <p:spPr>
          <a:xfrm>
            <a:off x="838200" y="1341120"/>
            <a:ext cx="10515600" cy="4835843"/>
          </a:xfrm>
        </p:spPr>
        <p:txBody>
          <a:bodyPr/>
          <a:lstStyle/>
          <a:p>
            <a:pPr marL="0" indent="0">
              <a:buNone/>
            </a:pPr>
            <a:r>
              <a:rPr lang="en-US" b="1" dirty="0"/>
              <a:t>MaxPool2d</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Linear</a:t>
            </a:r>
          </a:p>
          <a:p>
            <a:r>
              <a:rPr lang="en-GB" dirty="0"/>
              <a:t>The final layer of our network would almost always be the linear layer. It’s a standard, fully connected layer that computes the scores for each of our classes — in this case ten classes.</a:t>
            </a:r>
            <a:endParaRPr lang="en-US" b="1" dirty="0"/>
          </a:p>
          <a:p>
            <a:endParaRPr lang="en-US" b="1" dirty="0"/>
          </a:p>
          <a:p>
            <a:pPr marL="0" indent="0">
              <a:buNone/>
            </a:pPr>
            <a:endParaRPr lang="en-IN" b="1" dirty="0"/>
          </a:p>
        </p:txBody>
      </p:sp>
      <p:pic>
        <p:nvPicPr>
          <p:cNvPr id="5" name="Picture 4">
            <a:extLst>
              <a:ext uri="{FF2B5EF4-FFF2-40B4-BE49-F238E27FC236}">
                <a16:creationId xmlns:a16="http://schemas.microsoft.com/office/drawing/2014/main" id="{BD637176-F85B-4A56-87D6-CAABCED7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75" y="1785937"/>
            <a:ext cx="5498465" cy="2430463"/>
          </a:xfrm>
          <a:prstGeom prst="rect">
            <a:avLst/>
          </a:prstGeom>
        </p:spPr>
      </p:pic>
    </p:spTree>
    <p:extLst>
      <p:ext uri="{BB962C8B-B14F-4D97-AF65-F5344CB8AC3E}">
        <p14:creationId xmlns:p14="http://schemas.microsoft.com/office/powerpoint/2010/main" val="136531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AF73-3010-4C5C-8D81-EC1143AF486E}"/>
              </a:ext>
            </a:extLst>
          </p:cNvPr>
          <p:cNvSpPr>
            <a:spLocks noGrp="1"/>
          </p:cNvSpPr>
          <p:nvPr>
            <p:ph type="title"/>
          </p:nvPr>
        </p:nvSpPr>
        <p:spPr>
          <a:xfrm>
            <a:off x="838200" y="365125"/>
            <a:ext cx="10515600" cy="813435"/>
          </a:xfrm>
        </p:spPr>
        <p:txBody>
          <a:bodyPr/>
          <a:lstStyle/>
          <a:p>
            <a:r>
              <a:rPr lang="en-US" dirty="0"/>
              <a:t>Training the Model</a:t>
            </a:r>
            <a:endParaRPr lang="en-IN" dirty="0"/>
          </a:p>
        </p:txBody>
      </p:sp>
      <p:sp>
        <p:nvSpPr>
          <p:cNvPr id="3" name="Content Placeholder 2">
            <a:extLst>
              <a:ext uri="{FF2B5EF4-FFF2-40B4-BE49-F238E27FC236}">
                <a16:creationId xmlns:a16="http://schemas.microsoft.com/office/drawing/2014/main" id="{47978019-2856-4DCE-BDE2-668389566518}"/>
              </a:ext>
            </a:extLst>
          </p:cNvPr>
          <p:cNvSpPr>
            <a:spLocks noGrp="1"/>
          </p:cNvSpPr>
          <p:nvPr>
            <p:ph idx="1"/>
          </p:nvPr>
        </p:nvSpPr>
        <p:spPr>
          <a:xfrm>
            <a:off x="838200" y="1249680"/>
            <a:ext cx="10515600" cy="4927283"/>
          </a:xfrm>
        </p:spPr>
        <p:txBody>
          <a:bodyPr/>
          <a:lstStyle/>
          <a:p>
            <a:r>
              <a:rPr lang="en-US" dirty="0"/>
              <a:t>Step1: Create the optimizer and loss function</a:t>
            </a:r>
          </a:p>
          <a:p>
            <a:r>
              <a:rPr lang="en-US" dirty="0"/>
              <a:t>Step2: A Custom function to that achieves stepwise annealing</a:t>
            </a:r>
          </a:p>
          <a:p>
            <a:r>
              <a:rPr lang="en-US" dirty="0"/>
              <a:t>Step3: Write functions to save and evaluate the model</a:t>
            </a:r>
          </a:p>
          <a:p>
            <a:r>
              <a:rPr lang="en-US" dirty="0"/>
              <a:t>Step4: Write the training function</a:t>
            </a:r>
          </a:p>
          <a:p>
            <a:pPr lvl="1"/>
            <a:r>
              <a:rPr lang="en-US" dirty="0"/>
              <a:t>Loop over training dataset</a:t>
            </a:r>
          </a:p>
          <a:p>
            <a:pPr lvl="1"/>
            <a:r>
              <a:rPr lang="en-US" dirty="0"/>
              <a:t>Clear all accumulated gradients</a:t>
            </a:r>
          </a:p>
          <a:p>
            <a:pPr lvl="1"/>
            <a:r>
              <a:rPr lang="en-US" dirty="0"/>
              <a:t>Pass predictions and actual labels to loss function</a:t>
            </a:r>
          </a:p>
          <a:p>
            <a:pPr lvl="1"/>
            <a:r>
              <a:rPr lang="en-US" dirty="0" err="1"/>
              <a:t>loss.backward</a:t>
            </a:r>
            <a:r>
              <a:rPr lang="en-US" dirty="0"/>
              <a:t>() to propagate the gradients</a:t>
            </a:r>
          </a:p>
          <a:p>
            <a:pPr lvl="1"/>
            <a:r>
              <a:rPr lang="en-US" dirty="0" err="1"/>
              <a:t>optimizer.step</a:t>
            </a:r>
            <a:r>
              <a:rPr lang="en-US" dirty="0"/>
              <a:t>() to modify our model parameters as per propagated gradients</a:t>
            </a:r>
          </a:p>
          <a:p>
            <a:pPr lvl="1"/>
            <a:r>
              <a:rPr lang="en-US" dirty="0"/>
              <a:t>Compute metrics </a:t>
            </a:r>
            <a:endParaRPr lang="en-IN" dirty="0"/>
          </a:p>
        </p:txBody>
      </p:sp>
    </p:spTree>
    <p:extLst>
      <p:ext uri="{BB962C8B-B14F-4D97-AF65-F5344CB8AC3E}">
        <p14:creationId xmlns:p14="http://schemas.microsoft.com/office/powerpoint/2010/main" val="73211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1B41450-0EC1-4690-8285-B2462428A711}"/>
              </a:ext>
            </a:extLst>
          </p:cNvPr>
          <p:cNvSpPr>
            <a:spLocks noGrp="1"/>
          </p:cNvSpPr>
          <p:nvPr>
            <p:ph idx="1"/>
          </p:nvPr>
        </p:nvSpPr>
        <p:spPr>
          <a:xfrm>
            <a:off x="838200" y="365125"/>
            <a:ext cx="10515600" cy="5811838"/>
          </a:xfrm>
        </p:spPr>
        <p:txBody>
          <a:bodyPr/>
          <a:lstStyle/>
          <a:p>
            <a:r>
              <a:rPr lang="en-US" dirty="0"/>
              <a:t>Best Training Accuracy: 89.46% at epoch 29</a:t>
            </a:r>
          </a:p>
          <a:p>
            <a:r>
              <a:rPr lang="en-US" dirty="0"/>
              <a:t>Best Validation Accuracy: 86.04% at epoch 32</a:t>
            </a:r>
          </a:p>
          <a:p>
            <a:r>
              <a:rPr lang="en-US" dirty="0"/>
              <a:t>Test Accuracy at epoch 32: 81%</a:t>
            </a:r>
          </a:p>
          <a:p>
            <a:r>
              <a:rPr lang="en-US" dirty="0"/>
              <a:t>Best Test Accuracy: 86.5% at epoch 22</a:t>
            </a:r>
            <a:endParaRPr lang="en-IN" dirty="0"/>
          </a:p>
        </p:txBody>
      </p:sp>
      <p:pic>
        <p:nvPicPr>
          <p:cNvPr id="7" name="Picture 6">
            <a:extLst>
              <a:ext uri="{FF2B5EF4-FFF2-40B4-BE49-F238E27FC236}">
                <a16:creationId xmlns:a16="http://schemas.microsoft.com/office/drawing/2014/main" id="{DDC93E1C-0E3F-4171-88B5-8C55F9E1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34479"/>
            <a:ext cx="5004940" cy="3442484"/>
          </a:xfrm>
          <a:prstGeom prst="rect">
            <a:avLst/>
          </a:prstGeom>
        </p:spPr>
      </p:pic>
      <p:pic>
        <p:nvPicPr>
          <p:cNvPr id="9" name="Picture 8">
            <a:extLst>
              <a:ext uri="{FF2B5EF4-FFF2-40B4-BE49-F238E27FC236}">
                <a16:creationId xmlns:a16="http://schemas.microsoft.com/office/drawing/2014/main" id="{29C4D978-DD26-4BF2-A5B6-AFB976E77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958" y="2556638"/>
            <a:ext cx="5182781" cy="3620325"/>
          </a:xfrm>
          <a:prstGeom prst="rect">
            <a:avLst/>
          </a:prstGeom>
        </p:spPr>
      </p:pic>
    </p:spTree>
    <p:extLst>
      <p:ext uri="{BB962C8B-B14F-4D97-AF65-F5344CB8AC3E}">
        <p14:creationId xmlns:p14="http://schemas.microsoft.com/office/powerpoint/2010/main" val="37002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211E-5C79-4403-B083-B8630BA036BE}"/>
              </a:ext>
            </a:extLst>
          </p:cNvPr>
          <p:cNvSpPr>
            <a:spLocks noGrp="1"/>
          </p:cNvSpPr>
          <p:nvPr>
            <p:ph type="title"/>
          </p:nvPr>
        </p:nvSpPr>
        <p:spPr/>
        <p:txBody>
          <a:bodyPr/>
          <a:lstStyle/>
          <a:p>
            <a:r>
              <a:rPr lang="en-US" dirty="0"/>
              <a:t>Introduction to </a:t>
            </a:r>
            <a:r>
              <a:rPr lang="en-US" dirty="0" err="1"/>
              <a:t>PyTorch</a:t>
            </a:r>
            <a:endParaRPr lang="en-IN" dirty="0"/>
          </a:p>
        </p:txBody>
      </p:sp>
      <p:sp>
        <p:nvSpPr>
          <p:cNvPr id="3" name="Content Placeholder 2">
            <a:extLst>
              <a:ext uri="{FF2B5EF4-FFF2-40B4-BE49-F238E27FC236}">
                <a16:creationId xmlns:a16="http://schemas.microsoft.com/office/drawing/2014/main" id="{F4992E37-ABDC-43C7-824C-9E458C5B4EC8}"/>
              </a:ext>
            </a:extLst>
          </p:cNvPr>
          <p:cNvSpPr>
            <a:spLocks noGrp="1"/>
          </p:cNvSpPr>
          <p:nvPr>
            <p:ph idx="1"/>
          </p:nvPr>
        </p:nvSpPr>
        <p:spPr/>
        <p:txBody>
          <a:bodyPr/>
          <a:lstStyle/>
          <a:p>
            <a:r>
              <a:rPr lang="en-US" dirty="0" err="1"/>
              <a:t>PyTorch</a:t>
            </a:r>
            <a:r>
              <a:rPr lang="en-US" dirty="0"/>
              <a:t> is Python-based scientific computing package that is a replacement for NumPy, and uses the power of GPU’s</a:t>
            </a:r>
          </a:p>
          <a:p>
            <a:r>
              <a:rPr lang="en-US" dirty="0"/>
              <a:t>It has strong focus on Object Oriented Programming (OOP) in python</a:t>
            </a:r>
          </a:p>
          <a:p>
            <a:r>
              <a:rPr lang="en-US" b="1" dirty="0"/>
              <a:t>Basics</a:t>
            </a:r>
          </a:p>
          <a:p>
            <a:pPr lvl="1"/>
            <a:r>
              <a:rPr lang="en-US" dirty="0"/>
              <a:t>Tensors: Multi-dimensional matrices that contain elements of single data type</a:t>
            </a:r>
          </a:p>
          <a:p>
            <a:pPr lvl="1"/>
            <a:r>
              <a:rPr lang="en-US" dirty="0"/>
              <a:t>Torch package: </a:t>
            </a:r>
          </a:p>
          <a:p>
            <a:pPr lvl="2"/>
            <a:r>
              <a:rPr lang="en-US" dirty="0" err="1"/>
              <a:t>torch.nn</a:t>
            </a:r>
            <a:r>
              <a:rPr lang="en-US" dirty="0"/>
              <a:t> is a neural network library deeply integrated with </a:t>
            </a:r>
            <a:r>
              <a:rPr lang="en-US" dirty="0" err="1"/>
              <a:t>autograd</a:t>
            </a:r>
            <a:endParaRPr lang="en-US" dirty="0"/>
          </a:p>
          <a:p>
            <a:pPr lvl="2"/>
            <a:r>
              <a:rPr lang="en-US" dirty="0" err="1"/>
              <a:t>torch.autograd</a:t>
            </a:r>
            <a:r>
              <a:rPr lang="en-US" dirty="0"/>
              <a:t> is an automatic differentiation library that supports all differentiable Tensor operations in torch</a:t>
            </a:r>
          </a:p>
          <a:p>
            <a:pPr lvl="2"/>
            <a:r>
              <a:rPr lang="en-US" dirty="0" err="1"/>
              <a:t>torch.optim</a:t>
            </a:r>
            <a:r>
              <a:rPr lang="en-US" dirty="0"/>
              <a:t> is a package that implements various optimization algorithms</a:t>
            </a:r>
            <a:endParaRPr lang="en-IN" dirty="0"/>
          </a:p>
        </p:txBody>
      </p:sp>
    </p:spTree>
    <p:extLst>
      <p:ext uri="{BB962C8B-B14F-4D97-AF65-F5344CB8AC3E}">
        <p14:creationId xmlns:p14="http://schemas.microsoft.com/office/powerpoint/2010/main" val="1755032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B09C-0C14-4DFE-902E-AC0A11F02D55}"/>
              </a:ext>
            </a:extLst>
          </p:cNvPr>
          <p:cNvSpPr>
            <a:spLocks noGrp="1"/>
          </p:cNvSpPr>
          <p:nvPr>
            <p:ph type="title"/>
          </p:nvPr>
        </p:nvSpPr>
        <p:spPr>
          <a:xfrm>
            <a:off x="838200" y="365125"/>
            <a:ext cx="10515600" cy="1006475"/>
          </a:xfrm>
        </p:spPr>
        <p:txBody>
          <a:bodyPr/>
          <a:lstStyle/>
          <a:p>
            <a:r>
              <a:rPr lang="en-US" dirty="0"/>
              <a:t>Transfer Learning</a:t>
            </a:r>
            <a:endParaRPr lang="en-IN" dirty="0"/>
          </a:p>
        </p:txBody>
      </p:sp>
      <p:sp>
        <p:nvSpPr>
          <p:cNvPr id="3" name="Content Placeholder 2">
            <a:extLst>
              <a:ext uri="{FF2B5EF4-FFF2-40B4-BE49-F238E27FC236}">
                <a16:creationId xmlns:a16="http://schemas.microsoft.com/office/drawing/2014/main" id="{2E5942C7-5D2E-46E8-AFD8-8A12804ADD27}"/>
              </a:ext>
            </a:extLst>
          </p:cNvPr>
          <p:cNvSpPr>
            <a:spLocks noGrp="1"/>
          </p:cNvSpPr>
          <p:nvPr>
            <p:ph idx="1"/>
          </p:nvPr>
        </p:nvSpPr>
        <p:spPr>
          <a:xfrm>
            <a:off x="838200" y="1371600"/>
            <a:ext cx="10515600" cy="4805363"/>
          </a:xfrm>
        </p:spPr>
        <p:txBody>
          <a:bodyPr/>
          <a:lstStyle/>
          <a:p>
            <a:r>
              <a:rPr lang="en-US" dirty="0"/>
              <a:t>In practice, it is very difficult to train entire CNN from scratch as it is rare to have dataset of sufficient size.</a:t>
            </a:r>
          </a:p>
          <a:p>
            <a:r>
              <a:rPr lang="en-US" dirty="0"/>
              <a:t>It is common to fetch a pretrain </a:t>
            </a:r>
            <a:r>
              <a:rPr lang="en-US" dirty="0" err="1"/>
              <a:t>ConvNet</a:t>
            </a:r>
            <a:r>
              <a:rPr lang="en-US" dirty="0"/>
              <a:t> on large dataset.</a:t>
            </a:r>
          </a:p>
          <a:p>
            <a:r>
              <a:rPr lang="en-US" dirty="0"/>
              <a:t>The two major Transfer Learning scenarios are as follows</a:t>
            </a:r>
          </a:p>
          <a:p>
            <a:pPr lvl="1"/>
            <a:r>
              <a:rPr lang="en-US" b="1" dirty="0" err="1"/>
              <a:t>ConvNet</a:t>
            </a:r>
            <a:r>
              <a:rPr lang="en-US" b="1" dirty="0"/>
              <a:t> as fixed feature extractor:</a:t>
            </a:r>
            <a:r>
              <a:rPr lang="en-US" dirty="0"/>
              <a:t> </a:t>
            </a:r>
            <a:r>
              <a:rPr lang="en-GB" dirty="0"/>
              <a:t>Take a </a:t>
            </a:r>
            <a:r>
              <a:rPr lang="en-GB" dirty="0" err="1"/>
              <a:t>ConvNet</a:t>
            </a:r>
            <a:r>
              <a:rPr lang="en-GB" dirty="0"/>
              <a:t> pretrained on ImageNet, remove the last fully-connected layer (this layer’s outputs are the 1000 class scores for a different task like ImageNet), then treat the rest of the </a:t>
            </a:r>
            <a:r>
              <a:rPr lang="en-GB" dirty="0" err="1"/>
              <a:t>ConvNet</a:t>
            </a:r>
            <a:r>
              <a:rPr lang="en-GB" dirty="0"/>
              <a:t> as a fixed feature extractor for the new dataset.</a:t>
            </a:r>
          </a:p>
          <a:p>
            <a:pPr lvl="1"/>
            <a:r>
              <a:rPr lang="en-GB" b="1" dirty="0"/>
              <a:t>Fine-tuning the </a:t>
            </a:r>
            <a:r>
              <a:rPr lang="en-GB" b="1" dirty="0" err="1"/>
              <a:t>ConvNet</a:t>
            </a:r>
            <a:r>
              <a:rPr lang="en-GB" b="1" dirty="0"/>
              <a:t>: </a:t>
            </a:r>
            <a:r>
              <a:rPr lang="en-GB" dirty="0"/>
              <a:t>Fine tune the weights of the pretrained network by continuing the backpropagation. It is possible to fine tune whole network or keep some layers fixed and only fine tune some parts of network. However, this is out </a:t>
            </a:r>
            <a:r>
              <a:rPr lang="en-US" dirty="0"/>
              <a:t>of scope for this exercise.</a:t>
            </a:r>
            <a:endParaRPr lang="en-IN" b="1" dirty="0"/>
          </a:p>
        </p:txBody>
      </p:sp>
    </p:spTree>
    <p:extLst>
      <p:ext uri="{BB962C8B-B14F-4D97-AF65-F5344CB8AC3E}">
        <p14:creationId xmlns:p14="http://schemas.microsoft.com/office/powerpoint/2010/main" val="2636587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FEEE-35D2-4F57-8EB4-BEE97C5921B9}"/>
              </a:ext>
            </a:extLst>
          </p:cNvPr>
          <p:cNvSpPr>
            <a:spLocks noGrp="1"/>
          </p:cNvSpPr>
          <p:nvPr>
            <p:ph type="title"/>
          </p:nvPr>
        </p:nvSpPr>
        <p:spPr>
          <a:xfrm>
            <a:off x="838200" y="365125"/>
            <a:ext cx="10515600" cy="904875"/>
          </a:xfrm>
        </p:spPr>
        <p:txBody>
          <a:bodyPr/>
          <a:lstStyle/>
          <a:p>
            <a:r>
              <a:rPr lang="en-US" dirty="0" err="1"/>
              <a:t>ConvNet</a:t>
            </a:r>
            <a:r>
              <a:rPr lang="en-US" dirty="0"/>
              <a:t> Models</a:t>
            </a:r>
            <a:endParaRPr lang="en-IN" dirty="0"/>
          </a:p>
        </p:txBody>
      </p:sp>
      <p:sp>
        <p:nvSpPr>
          <p:cNvPr id="3" name="Content Placeholder 2">
            <a:extLst>
              <a:ext uri="{FF2B5EF4-FFF2-40B4-BE49-F238E27FC236}">
                <a16:creationId xmlns:a16="http://schemas.microsoft.com/office/drawing/2014/main" id="{6B83C1CF-3C75-4AE8-886E-F67EA72F04BF}"/>
              </a:ext>
            </a:extLst>
          </p:cNvPr>
          <p:cNvSpPr>
            <a:spLocks noGrp="1"/>
          </p:cNvSpPr>
          <p:nvPr>
            <p:ph idx="1"/>
          </p:nvPr>
        </p:nvSpPr>
        <p:spPr>
          <a:xfrm>
            <a:off x="838200" y="1270000"/>
            <a:ext cx="10515600" cy="4906963"/>
          </a:xfrm>
        </p:spPr>
        <p:txBody>
          <a:bodyPr/>
          <a:lstStyle/>
          <a:p>
            <a:r>
              <a:rPr lang="en-US" dirty="0"/>
              <a:t>I have tried 5 different </a:t>
            </a:r>
            <a:r>
              <a:rPr lang="en-US" dirty="0" err="1"/>
              <a:t>ConvNet</a:t>
            </a:r>
            <a:r>
              <a:rPr lang="en-US" dirty="0"/>
              <a:t> Models</a:t>
            </a:r>
          </a:p>
          <a:p>
            <a:pPr lvl="1"/>
            <a:r>
              <a:rPr lang="en-US" dirty="0"/>
              <a:t>Resnet18</a:t>
            </a:r>
          </a:p>
          <a:p>
            <a:pPr lvl="1"/>
            <a:r>
              <a:rPr lang="en-US" dirty="0"/>
              <a:t>VGG16</a:t>
            </a:r>
          </a:p>
          <a:p>
            <a:pPr lvl="1"/>
            <a:r>
              <a:rPr lang="en-US" dirty="0" err="1"/>
              <a:t>AlexNet</a:t>
            </a:r>
            <a:endParaRPr lang="en-US" dirty="0"/>
          </a:p>
          <a:p>
            <a:pPr lvl="1"/>
            <a:r>
              <a:rPr lang="en-US" dirty="0" err="1"/>
              <a:t>SqueezeNet</a:t>
            </a:r>
            <a:endParaRPr lang="en-US" dirty="0"/>
          </a:p>
          <a:p>
            <a:pPr lvl="1"/>
            <a:r>
              <a:rPr lang="en-US" dirty="0"/>
              <a:t>Inception V3</a:t>
            </a:r>
            <a:endParaRPr lang="en-IN" dirty="0"/>
          </a:p>
          <a:p>
            <a:r>
              <a:rPr lang="en-US" dirty="0"/>
              <a:t>All models have basic requirement of image input size and has 1000 classes as output classes under the Linear or Fully Connected component of the model</a:t>
            </a:r>
          </a:p>
          <a:p>
            <a:r>
              <a:rPr lang="en-US" dirty="0"/>
              <a:t>Inception V3 gave errors.</a:t>
            </a:r>
          </a:p>
          <a:p>
            <a:endParaRPr lang="en-US" dirty="0"/>
          </a:p>
        </p:txBody>
      </p:sp>
    </p:spTree>
    <p:extLst>
      <p:ext uri="{BB962C8B-B14F-4D97-AF65-F5344CB8AC3E}">
        <p14:creationId xmlns:p14="http://schemas.microsoft.com/office/powerpoint/2010/main" val="2848226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FE6-8924-47C3-A898-6F7CB15B192A}"/>
              </a:ext>
            </a:extLst>
          </p:cNvPr>
          <p:cNvSpPr>
            <a:spLocks noGrp="1"/>
          </p:cNvSpPr>
          <p:nvPr>
            <p:ph type="title"/>
          </p:nvPr>
        </p:nvSpPr>
        <p:spPr>
          <a:xfrm>
            <a:off x="838200" y="365125"/>
            <a:ext cx="10515600" cy="701675"/>
          </a:xfrm>
        </p:spPr>
        <p:txBody>
          <a:bodyPr/>
          <a:lstStyle/>
          <a:p>
            <a:r>
              <a:rPr lang="en-US" dirty="0" err="1"/>
              <a:t>AlexNet</a:t>
            </a:r>
            <a:endParaRPr lang="en-IN" dirty="0"/>
          </a:p>
        </p:txBody>
      </p:sp>
      <p:sp>
        <p:nvSpPr>
          <p:cNvPr id="3" name="Content Placeholder 2">
            <a:extLst>
              <a:ext uri="{FF2B5EF4-FFF2-40B4-BE49-F238E27FC236}">
                <a16:creationId xmlns:a16="http://schemas.microsoft.com/office/drawing/2014/main" id="{0EEEC217-C0DB-48D3-9929-7F6DC44ED84F}"/>
              </a:ext>
            </a:extLst>
          </p:cNvPr>
          <p:cNvSpPr>
            <a:spLocks noGrp="1"/>
          </p:cNvSpPr>
          <p:nvPr>
            <p:ph idx="1"/>
          </p:nvPr>
        </p:nvSpPr>
        <p:spPr>
          <a:xfrm>
            <a:off x="838200" y="1066800"/>
            <a:ext cx="10515600" cy="5110163"/>
          </a:xfrm>
        </p:spPr>
        <p:txBody>
          <a:bodyPr/>
          <a:lstStyle/>
          <a:p>
            <a:r>
              <a:rPr lang="en-US" dirty="0" err="1"/>
              <a:t>AlexNet</a:t>
            </a:r>
            <a:r>
              <a:rPr lang="en-US" dirty="0"/>
              <a:t> is composed of 5 convolutional layers followed by 3 fully connected layers.</a:t>
            </a:r>
          </a:p>
          <a:p>
            <a:r>
              <a:rPr lang="en-US" dirty="0" err="1"/>
              <a:t>AlexNet</a:t>
            </a:r>
            <a:r>
              <a:rPr lang="en-US" dirty="0"/>
              <a:t> user </a:t>
            </a:r>
            <a:r>
              <a:rPr lang="en-US" dirty="0" err="1"/>
              <a:t>ReLU</a:t>
            </a:r>
            <a:r>
              <a:rPr lang="en-US" dirty="0"/>
              <a:t>, instead of sigmoid or tanh, there by solving the vanishing gradient problem.</a:t>
            </a:r>
          </a:p>
          <a:p>
            <a:r>
              <a:rPr lang="en-GB" dirty="0"/>
              <a:t>Another problem that this architecture solved was reducing the </a:t>
            </a:r>
            <a:r>
              <a:rPr lang="en-GB" b="1" dirty="0"/>
              <a:t>over-fitting</a:t>
            </a:r>
            <a:r>
              <a:rPr lang="en-GB" dirty="0"/>
              <a:t> by using a Dropout layer after every FC layer.</a:t>
            </a:r>
          </a:p>
          <a:p>
            <a:endParaRPr lang="en-IN" dirty="0"/>
          </a:p>
        </p:txBody>
      </p:sp>
      <p:pic>
        <p:nvPicPr>
          <p:cNvPr id="5" name="Picture 4">
            <a:extLst>
              <a:ext uri="{FF2B5EF4-FFF2-40B4-BE49-F238E27FC236}">
                <a16:creationId xmlns:a16="http://schemas.microsoft.com/office/drawing/2014/main" id="{F0EBF410-34DA-4471-B0C9-F9DD476CA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4039552"/>
            <a:ext cx="8849359" cy="2009775"/>
          </a:xfrm>
          <a:prstGeom prst="rect">
            <a:avLst/>
          </a:prstGeom>
        </p:spPr>
      </p:pic>
    </p:spTree>
    <p:extLst>
      <p:ext uri="{BB962C8B-B14F-4D97-AF65-F5344CB8AC3E}">
        <p14:creationId xmlns:p14="http://schemas.microsoft.com/office/powerpoint/2010/main" val="26711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63AEB-9F29-4EAF-8059-63646B9C3263}"/>
              </a:ext>
            </a:extLst>
          </p:cNvPr>
          <p:cNvSpPr>
            <a:spLocks noGrp="1"/>
          </p:cNvSpPr>
          <p:nvPr>
            <p:ph type="title"/>
          </p:nvPr>
        </p:nvSpPr>
        <p:spPr>
          <a:xfrm>
            <a:off x="838200" y="365125"/>
            <a:ext cx="10515600" cy="762635"/>
          </a:xfrm>
        </p:spPr>
        <p:txBody>
          <a:bodyPr/>
          <a:lstStyle/>
          <a:p>
            <a:r>
              <a:rPr lang="en-US" dirty="0"/>
              <a:t>VGG16</a:t>
            </a:r>
            <a:endParaRPr lang="en-IN" dirty="0"/>
          </a:p>
        </p:txBody>
      </p:sp>
      <p:sp>
        <p:nvSpPr>
          <p:cNvPr id="3" name="Content Placeholder 2">
            <a:extLst>
              <a:ext uri="{FF2B5EF4-FFF2-40B4-BE49-F238E27FC236}">
                <a16:creationId xmlns:a16="http://schemas.microsoft.com/office/drawing/2014/main" id="{8A68D539-AEA6-4553-A1AB-469B3461795D}"/>
              </a:ext>
            </a:extLst>
          </p:cNvPr>
          <p:cNvSpPr>
            <a:spLocks noGrp="1"/>
          </p:cNvSpPr>
          <p:nvPr>
            <p:ph idx="1"/>
          </p:nvPr>
        </p:nvSpPr>
        <p:spPr>
          <a:xfrm>
            <a:off x="838200" y="1219200"/>
            <a:ext cx="10515600" cy="4957763"/>
          </a:xfrm>
        </p:spPr>
        <p:txBody>
          <a:bodyPr/>
          <a:lstStyle/>
          <a:p>
            <a:r>
              <a:rPr lang="en-GB" dirty="0"/>
              <a:t>The VGG convolutional layers are followed by 3 fully connected layers</a:t>
            </a:r>
          </a:p>
          <a:p>
            <a:r>
              <a:rPr lang="en-GB" dirty="0"/>
              <a:t>The width of the network starts at a small value of 64 and increases by a factor of 2 after every sub-sampling/pooling layer</a:t>
            </a:r>
          </a:p>
          <a:p>
            <a:r>
              <a:rPr lang="en-GB" dirty="0"/>
              <a:t>It achieves the top-5 accuracy of 92.3 % on ImageNet</a:t>
            </a:r>
          </a:p>
          <a:p>
            <a:endParaRPr lang="en-IN" dirty="0"/>
          </a:p>
        </p:txBody>
      </p:sp>
      <p:pic>
        <p:nvPicPr>
          <p:cNvPr id="5" name="Picture 4">
            <a:extLst>
              <a:ext uri="{FF2B5EF4-FFF2-40B4-BE49-F238E27FC236}">
                <a16:creationId xmlns:a16="http://schemas.microsoft.com/office/drawing/2014/main" id="{195E99FD-EE1E-4661-8935-27ED939B1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3323589"/>
            <a:ext cx="8656320" cy="2853373"/>
          </a:xfrm>
          <a:prstGeom prst="rect">
            <a:avLst/>
          </a:prstGeom>
        </p:spPr>
      </p:pic>
    </p:spTree>
    <p:extLst>
      <p:ext uri="{BB962C8B-B14F-4D97-AF65-F5344CB8AC3E}">
        <p14:creationId xmlns:p14="http://schemas.microsoft.com/office/powerpoint/2010/main" val="1291483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A9A7-00E7-4EB8-BA50-29CC44E77B10}"/>
              </a:ext>
            </a:extLst>
          </p:cNvPr>
          <p:cNvSpPr>
            <a:spLocks noGrp="1"/>
          </p:cNvSpPr>
          <p:nvPr>
            <p:ph type="title"/>
          </p:nvPr>
        </p:nvSpPr>
        <p:spPr>
          <a:xfrm>
            <a:off x="838200" y="365125"/>
            <a:ext cx="10515600" cy="772795"/>
          </a:xfrm>
        </p:spPr>
        <p:txBody>
          <a:bodyPr/>
          <a:lstStyle/>
          <a:p>
            <a:r>
              <a:rPr lang="en-US" dirty="0"/>
              <a:t>Residual Networks (</a:t>
            </a:r>
            <a:r>
              <a:rPr lang="en-US" dirty="0" err="1"/>
              <a:t>ResNet</a:t>
            </a:r>
            <a:r>
              <a:rPr lang="en-US" dirty="0"/>
              <a:t>)</a:t>
            </a:r>
            <a:endParaRPr lang="en-IN" dirty="0"/>
          </a:p>
        </p:txBody>
      </p:sp>
      <p:sp>
        <p:nvSpPr>
          <p:cNvPr id="3" name="Content Placeholder 2">
            <a:extLst>
              <a:ext uri="{FF2B5EF4-FFF2-40B4-BE49-F238E27FC236}">
                <a16:creationId xmlns:a16="http://schemas.microsoft.com/office/drawing/2014/main" id="{19AEEEB6-C038-4335-BA1F-A0CFD2347DD0}"/>
              </a:ext>
            </a:extLst>
          </p:cNvPr>
          <p:cNvSpPr>
            <a:spLocks noGrp="1"/>
          </p:cNvSpPr>
          <p:nvPr>
            <p:ph idx="1"/>
          </p:nvPr>
        </p:nvSpPr>
        <p:spPr>
          <a:xfrm>
            <a:off x="838200" y="1229360"/>
            <a:ext cx="10515600" cy="4947603"/>
          </a:xfrm>
        </p:spPr>
        <p:txBody>
          <a:bodyPr/>
          <a:lstStyle/>
          <a:p>
            <a:r>
              <a:rPr lang="en-US" dirty="0"/>
              <a:t>Deeper networks like </a:t>
            </a:r>
            <a:r>
              <a:rPr lang="en-US" dirty="0" err="1"/>
              <a:t>Alexnet</a:t>
            </a:r>
            <a:r>
              <a:rPr lang="en-US" dirty="0"/>
              <a:t> and VGG suffer from vanishing gradient and high training error</a:t>
            </a:r>
          </a:p>
          <a:p>
            <a:r>
              <a:rPr lang="en-GB" dirty="0"/>
              <a:t>Residual networks allow training of such deep networks by constructing the network through modules called residual models</a:t>
            </a:r>
          </a:p>
          <a:p>
            <a:r>
              <a:rPr lang="en-GB" dirty="0"/>
              <a:t>The model just need to learn the features on top of already available input . Since it is learning only on residual, the module is called residual module.</a:t>
            </a:r>
          </a:p>
          <a:p>
            <a:endParaRPr lang="en-IN" dirty="0"/>
          </a:p>
        </p:txBody>
      </p:sp>
      <p:pic>
        <p:nvPicPr>
          <p:cNvPr id="5" name="Picture 4">
            <a:extLst>
              <a:ext uri="{FF2B5EF4-FFF2-40B4-BE49-F238E27FC236}">
                <a16:creationId xmlns:a16="http://schemas.microsoft.com/office/drawing/2014/main" id="{B48CA9EC-6DBA-4889-985E-191169B51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430" y="3980498"/>
            <a:ext cx="3695700" cy="1952625"/>
          </a:xfrm>
          <a:prstGeom prst="rect">
            <a:avLst/>
          </a:prstGeom>
        </p:spPr>
      </p:pic>
    </p:spTree>
    <p:extLst>
      <p:ext uri="{BB962C8B-B14F-4D97-AF65-F5344CB8AC3E}">
        <p14:creationId xmlns:p14="http://schemas.microsoft.com/office/powerpoint/2010/main" val="2884617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135F-5446-49C6-8D3C-4F78F1F59678}"/>
              </a:ext>
            </a:extLst>
          </p:cNvPr>
          <p:cNvSpPr>
            <a:spLocks noGrp="1"/>
          </p:cNvSpPr>
          <p:nvPr>
            <p:ph type="title"/>
          </p:nvPr>
        </p:nvSpPr>
        <p:spPr>
          <a:xfrm>
            <a:off x="838200" y="365125"/>
            <a:ext cx="10515600" cy="945515"/>
          </a:xfrm>
        </p:spPr>
        <p:txBody>
          <a:bodyPr/>
          <a:lstStyle/>
          <a:p>
            <a:r>
              <a:rPr lang="en-US" dirty="0" err="1"/>
              <a:t>SqueezeNet</a:t>
            </a:r>
            <a:endParaRPr lang="en-IN" dirty="0"/>
          </a:p>
        </p:txBody>
      </p:sp>
      <p:sp>
        <p:nvSpPr>
          <p:cNvPr id="3" name="Content Placeholder 2">
            <a:extLst>
              <a:ext uri="{FF2B5EF4-FFF2-40B4-BE49-F238E27FC236}">
                <a16:creationId xmlns:a16="http://schemas.microsoft.com/office/drawing/2014/main" id="{8318E511-97A3-449A-9EFF-41EB442357C5}"/>
              </a:ext>
            </a:extLst>
          </p:cNvPr>
          <p:cNvSpPr>
            <a:spLocks noGrp="1"/>
          </p:cNvSpPr>
          <p:nvPr>
            <p:ph idx="1"/>
          </p:nvPr>
        </p:nvSpPr>
        <p:spPr>
          <a:xfrm>
            <a:off x="838200" y="1391920"/>
            <a:ext cx="10515600" cy="4785043"/>
          </a:xfrm>
        </p:spPr>
        <p:txBody>
          <a:bodyPr/>
          <a:lstStyle/>
          <a:p>
            <a:r>
              <a:rPr lang="en-GB" dirty="0"/>
              <a:t>The building brick of </a:t>
            </a:r>
            <a:r>
              <a:rPr lang="en-GB" dirty="0" err="1"/>
              <a:t>SqueezeNet</a:t>
            </a:r>
            <a:r>
              <a:rPr lang="en-GB" dirty="0"/>
              <a:t> is called fire module, which contains two layers: a squeeze layer and an expand layer. </a:t>
            </a:r>
          </a:p>
          <a:p>
            <a:r>
              <a:rPr lang="en-GB" dirty="0"/>
              <a:t>The squeeze layer and expand layer keep the same feature map size, while the former reduces the depth to a smaller number, the later increases it.</a:t>
            </a:r>
          </a:p>
          <a:p>
            <a:endParaRPr lang="en-IN" dirty="0"/>
          </a:p>
        </p:txBody>
      </p:sp>
      <p:pic>
        <p:nvPicPr>
          <p:cNvPr id="7" name="Picture 6">
            <a:extLst>
              <a:ext uri="{FF2B5EF4-FFF2-40B4-BE49-F238E27FC236}">
                <a16:creationId xmlns:a16="http://schemas.microsoft.com/office/drawing/2014/main" id="{395FF593-8FCD-40B6-8B8C-CBDD84243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060" y="3568700"/>
            <a:ext cx="5101149" cy="3167380"/>
          </a:xfrm>
          <a:prstGeom prst="rect">
            <a:avLst/>
          </a:prstGeom>
        </p:spPr>
      </p:pic>
    </p:spTree>
    <p:extLst>
      <p:ext uri="{BB962C8B-B14F-4D97-AF65-F5344CB8AC3E}">
        <p14:creationId xmlns:p14="http://schemas.microsoft.com/office/powerpoint/2010/main" val="1809289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8EBE-F529-4366-A2B9-006076FDE922}"/>
              </a:ext>
            </a:extLst>
          </p:cNvPr>
          <p:cNvSpPr>
            <a:spLocks noGrp="1"/>
          </p:cNvSpPr>
          <p:nvPr>
            <p:ph type="title"/>
          </p:nvPr>
        </p:nvSpPr>
        <p:spPr>
          <a:xfrm>
            <a:off x="838200" y="314325"/>
            <a:ext cx="10515600" cy="1087755"/>
          </a:xfrm>
        </p:spPr>
        <p:txBody>
          <a:bodyPr/>
          <a:lstStyle/>
          <a:p>
            <a:r>
              <a:rPr lang="en-US" dirty="0"/>
              <a:t>Comparison of different </a:t>
            </a:r>
            <a:r>
              <a:rPr lang="en-US" dirty="0" err="1"/>
              <a:t>ConvNets</a:t>
            </a:r>
            <a:endParaRPr lang="en-IN" dirty="0"/>
          </a:p>
        </p:txBody>
      </p:sp>
      <p:sp>
        <p:nvSpPr>
          <p:cNvPr id="3" name="Content Placeholder 2">
            <a:extLst>
              <a:ext uri="{FF2B5EF4-FFF2-40B4-BE49-F238E27FC236}">
                <a16:creationId xmlns:a16="http://schemas.microsoft.com/office/drawing/2014/main" id="{5E4FB288-2956-46F4-8802-7E3F5640408B}"/>
              </a:ext>
            </a:extLst>
          </p:cNvPr>
          <p:cNvSpPr>
            <a:spLocks noGrp="1"/>
          </p:cNvSpPr>
          <p:nvPr>
            <p:ph idx="1"/>
          </p:nvPr>
        </p:nvSpPr>
        <p:spPr>
          <a:xfrm>
            <a:off x="838200" y="1452880"/>
            <a:ext cx="10515600" cy="4724083"/>
          </a:xfrm>
        </p:spPr>
        <p:txBody>
          <a:bodyPr/>
          <a:lstStyle/>
          <a:p>
            <a:endParaRPr lang="en-IN" dirty="0"/>
          </a:p>
        </p:txBody>
      </p:sp>
    </p:spTree>
    <p:extLst>
      <p:ext uri="{BB962C8B-B14F-4D97-AF65-F5344CB8AC3E}">
        <p14:creationId xmlns:p14="http://schemas.microsoft.com/office/powerpoint/2010/main" val="3952791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A478-05F9-4CCE-9830-CDEC4B2ADBDC}"/>
              </a:ext>
            </a:extLst>
          </p:cNvPr>
          <p:cNvSpPr>
            <a:spLocks noGrp="1"/>
          </p:cNvSpPr>
          <p:nvPr>
            <p:ph type="title"/>
          </p:nvPr>
        </p:nvSpPr>
        <p:spPr>
          <a:xfrm>
            <a:off x="838200" y="365125"/>
            <a:ext cx="10515600" cy="1077595"/>
          </a:xfrm>
        </p:spPr>
        <p:txBody>
          <a:bodyPr/>
          <a:lstStyle/>
          <a:p>
            <a:r>
              <a:rPr lang="en-US" dirty="0"/>
              <a:t>Comparison of </a:t>
            </a:r>
            <a:r>
              <a:rPr lang="en-US" dirty="0" err="1"/>
              <a:t>PyTorch</a:t>
            </a:r>
            <a:r>
              <a:rPr lang="en-US" dirty="0"/>
              <a:t> And TensorFlow</a:t>
            </a:r>
            <a:endParaRPr lang="en-IN" dirty="0"/>
          </a:p>
        </p:txBody>
      </p:sp>
      <p:sp>
        <p:nvSpPr>
          <p:cNvPr id="3" name="Content Placeholder 2">
            <a:extLst>
              <a:ext uri="{FF2B5EF4-FFF2-40B4-BE49-F238E27FC236}">
                <a16:creationId xmlns:a16="http://schemas.microsoft.com/office/drawing/2014/main" id="{27BED44B-E532-4C50-977A-A25758303994}"/>
              </a:ext>
            </a:extLst>
          </p:cNvPr>
          <p:cNvSpPr>
            <a:spLocks noGrp="1"/>
          </p:cNvSpPr>
          <p:nvPr>
            <p:ph idx="1"/>
          </p:nvPr>
        </p:nvSpPr>
        <p:spPr>
          <a:xfrm>
            <a:off x="838200" y="1442720"/>
            <a:ext cx="10515600" cy="4734243"/>
          </a:xfrm>
        </p:spPr>
        <p:txBody>
          <a:bodyPr/>
          <a:lstStyle/>
          <a:p>
            <a:pPr marL="0" indent="0">
              <a:buNone/>
            </a:pPr>
            <a:r>
              <a:rPr lang="en-US" b="1" dirty="0"/>
              <a:t>Difference #1: Dynamic Vs Static graph definition</a:t>
            </a:r>
          </a:p>
          <a:p>
            <a:r>
              <a:rPr lang="en-GB" dirty="0"/>
              <a:t>Both frameworks operate on tensors and view any model as a directed acyclic graph (DAG), but they differ drastically on how you can define them.</a:t>
            </a:r>
          </a:p>
          <a:p>
            <a:r>
              <a:rPr lang="en-GB" dirty="0"/>
              <a:t>In TensorFlow, one has to define graph </a:t>
            </a:r>
            <a:r>
              <a:rPr lang="en-GB" b="1" dirty="0"/>
              <a:t>statically</a:t>
            </a:r>
            <a:r>
              <a:rPr lang="en-GB" dirty="0"/>
              <a:t> before a model can run. All communication with outer world is performed via </a:t>
            </a:r>
            <a:r>
              <a:rPr lang="en-GB" dirty="0" err="1"/>
              <a:t>tf.Session</a:t>
            </a:r>
            <a:r>
              <a:rPr lang="en-GB" dirty="0"/>
              <a:t> and </a:t>
            </a:r>
            <a:r>
              <a:rPr lang="en-GB" dirty="0" err="1"/>
              <a:t>tf.Placeholder</a:t>
            </a:r>
            <a:r>
              <a:rPr lang="en-GB" dirty="0"/>
              <a:t> Such a pain, isn’t it?</a:t>
            </a:r>
          </a:p>
          <a:p>
            <a:r>
              <a:rPr lang="en-GB" dirty="0"/>
              <a:t>In </a:t>
            </a:r>
            <a:r>
              <a:rPr lang="en-GB" dirty="0" err="1"/>
              <a:t>PyTorch</a:t>
            </a:r>
            <a:r>
              <a:rPr lang="en-GB" dirty="0"/>
              <a:t> things are way more imperative and </a:t>
            </a:r>
            <a:r>
              <a:rPr lang="en-GB" b="1" dirty="0"/>
              <a:t>dynamic</a:t>
            </a:r>
            <a:r>
              <a:rPr lang="en-GB" dirty="0"/>
              <a:t>: you can define, change and execute nodes as you go, no special session interfaces or placeholders. </a:t>
            </a:r>
          </a:p>
          <a:p>
            <a:endParaRPr lang="en-US" dirty="0"/>
          </a:p>
          <a:p>
            <a:endParaRPr lang="en-IN" b="1" dirty="0"/>
          </a:p>
        </p:txBody>
      </p:sp>
    </p:spTree>
    <p:extLst>
      <p:ext uri="{BB962C8B-B14F-4D97-AF65-F5344CB8AC3E}">
        <p14:creationId xmlns:p14="http://schemas.microsoft.com/office/powerpoint/2010/main" val="3759910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DC2BD-0C97-4FD4-8C6B-E0FBEAD109A8}"/>
              </a:ext>
            </a:extLst>
          </p:cNvPr>
          <p:cNvSpPr>
            <a:spLocks noGrp="1"/>
          </p:cNvSpPr>
          <p:nvPr>
            <p:ph idx="1"/>
          </p:nvPr>
        </p:nvSpPr>
        <p:spPr>
          <a:xfrm>
            <a:off x="838200" y="477520"/>
            <a:ext cx="10515600" cy="5699443"/>
          </a:xfrm>
        </p:spPr>
        <p:txBody>
          <a:bodyPr/>
          <a:lstStyle/>
          <a:p>
            <a:r>
              <a:rPr lang="en-US" dirty="0"/>
              <a:t>Until the forward function of a variable is called, there exists no node for the variable in the graph.</a:t>
            </a:r>
          </a:p>
          <a:p>
            <a:r>
              <a:rPr lang="en-GB" dirty="0"/>
              <a:t>When you call </a:t>
            </a:r>
            <a:r>
              <a:rPr lang="en-GB" i="1" dirty="0"/>
              <a:t>backward()</a:t>
            </a:r>
            <a:r>
              <a:rPr lang="en-GB" dirty="0"/>
              <a:t>, as the gradients are computed, these buffers are essentially freed, and the graph is destroyed</a:t>
            </a:r>
          </a:p>
          <a:p>
            <a:r>
              <a:rPr lang="en-GB" dirty="0"/>
              <a:t>This is in contrast to the </a:t>
            </a:r>
            <a:r>
              <a:rPr lang="en-GB" b="1" dirty="0"/>
              <a:t>Static Computation Graphs</a:t>
            </a:r>
            <a:r>
              <a:rPr lang="en-GB" dirty="0"/>
              <a:t>, used by TensorFlow where the graph is declared </a:t>
            </a:r>
            <a:r>
              <a:rPr lang="en-GB" b="1" i="1" dirty="0"/>
              <a:t>before</a:t>
            </a:r>
            <a:r>
              <a:rPr lang="en-GB" dirty="0"/>
              <a:t> </a:t>
            </a:r>
            <a:r>
              <a:rPr lang="en-GB" b="1" dirty="0"/>
              <a:t>running</a:t>
            </a:r>
            <a:r>
              <a:rPr lang="en-GB" dirty="0"/>
              <a:t> the program.</a:t>
            </a:r>
          </a:p>
          <a:p>
            <a:r>
              <a:rPr lang="en-GB" dirty="0"/>
              <a:t> The dynamic graph paradigm allows you to </a:t>
            </a:r>
            <a:r>
              <a:rPr lang="en-GB" b="1" dirty="0"/>
              <a:t>make changes</a:t>
            </a:r>
            <a:r>
              <a:rPr lang="en-GB" dirty="0"/>
              <a:t> to your network architecture </a:t>
            </a:r>
            <a:r>
              <a:rPr lang="en-GB" b="1" dirty="0"/>
              <a:t>during</a:t>
            </a:r>
            <a:r>
              <a:rPr lang="en-GB" i="1" dirty="0"/>
              <a:t> </a:t>
            </a:r>
            <a:r>
              <a:rPr lang="en-GB" b="1" dirty="0"/>
              <a:t>runtime</a:t>
            </a:r>
            <a:r>
              <a:rPr lang="en-GB" dirty="0"/>
              <a:t>, as a graph is created only when a piece of code is run. </a:t>
            </a:r>
          </a:p>
          <a:p>
            <a:r>
              <a:rPr lang="en-GB" dirty="0"/>
              <a:t>This means a graph may be redefined during the lifetime for a program. </a:t>
            </a:r>
            <a:endParaRPr lang="en-IN" dirty="0"/>
          </a:p>
        </p:txBody>
      </p:sp>
    </p:spTree>
    <p:extLst>
      <p:ext uri="{BB962C8B-B14F-4D97-AF65-F5344CB8AC3E}">
        <p14:creationId xmlns:p14="http://schemas.microsoft.com/office/powerpoint/2010/main" val="169037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86A88-AB4A-4082-91B5-6DA1252980D9}"/>
              </a:ext>
            </a:extLst>
          </p:cNvPr>
          <p:cNvSpPr>
            <a:spLocks noGrp="1"/>
          </p:cNvSpPr>
          <p:nvPr>
            <p:ph idx="1"/>
          </p:nvPr>
        </p:nvSpPr>
        <p:spPr>
          <a:xfrm>
            <a:off x="838200" y="619760"/>
            <a:ext cx="10515600" cy="5557203"/>
          </a:xfrm>
        </p:spPr>
        <p:txBody>
          <a:bodyPr/>
          <a:lstStyle/>
          <a:p>
            <a:pPr marL="0" indent="0">
              <a:buNone/>
            </a:pPr>
            <a:r>
              <a:rPr lang="en-US" b="1" dirty="0"/>
              <a:t>Difference #2: Data Parallelism</a:t>
            </a:r>
          </a:p>
          <a:p>
            <a:r>
              <a:rPr lang="en-US" dirty="0"/>
              <a:t>TensorFlow allows fine tuning of every operation to be run on specific devices.</a:t>
            </a:r>
          </a:p>
          <a:p>
            <a:r>
              <a:rPr lang="en-US" dirty="0"/>
              <a:t>Nonetheless, achieving parallelism is more manual and requires thought.</a:t>
            </a:r>
          </a:p>
          <a:p>
            <a:r>
              <a:rPr lang="en-US" dirty="0" err="1"/>
              <a:t>PyTorch</a:t>
            </a:r>
            <a:r>
              <a:rPr lang="en-US" dirty="0"/>
              <a:t> allows us to wrap any module using “</a:t>
            </a:r>
            <a:r>
              <a:rPr lang="en-US" dirty="0" err="1"/>
              <a:t>torch.nn.Dataparallel</a:t>
            </a:r>
            <a:r>
              <a:rPr lang="en-US" dirty="0"/>
              <a:t>” and it will parallelized. This is called </a:t>
            </a:r>
            <a:r>
              <a:rPr lang="en-US" b="1" dirty="0"/>
              <a:t>Declarative Data Parallelism</a:t>
            </a:r>
          </a:p>
          <a:p>
            <a:r>
              <a:rPr lang="en-US" dirty="0"/>
              <a:t>This way we can leverage multiple GPU’s with no effort</a:t>
            </a:r>
          </a:p>
          <a:p>
            <a:endParaRPr lang="en-US" dirty="0"/>
          </a:p>
          <a:p>
            <a:endParaRPr lang="en-IN" dirty="0"/>
          </a:p>
        </p:txBody>
      </p:sp>
    </p:spTree>
    <p:extLst>
      <p:ext uri="{BB962C8B-B14F-4D97-AF65-F5344CB8AC3E}">
        <p14:creationId xmlns:p14="http://schemas.microsoft.com/office/powerpoint/2010/main" val="266439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EE8C-704D-44DC-A13A-72F1202488AB}"/>
              </a:ext>
            </a:extLst>
          </p:cNvPr>
          <p:cNvSpPr>
            <a:spLocks noGrp="1"/>
          </p:cNvSpPr>
          <p:nvPr>
            <p:ph type="title"/>
          </p:nvPr>
        </p:nvSpPr>
        <p:spPr/>
        <p:txBody>
          <a:bodyPr/>
          <a:lstStyle/>
          <a:p>
            <a:r>
              <a:rPr lang="en-US" dirty="0" err="1"/>
              <a:t>torch.nn</a:t>
            </a:r>
            <a:r>
              <a:rPr lang="en-US" dirty="0"/>
              <a:t> module</a:t>
            </a:r>
            <a:endParaRPr lang="en-IN" dirty="0"/>
          </a:p>
        </p:txBody>
      </p:sp>
      <p:sp>
        <p:nvSpPr>
          <p:cNvPr id="3" name="Content Placeholder 2">
            <a:extLst>
              <a:ext uri="{FF2B5EF4-FFF2-40B4-BE49-F238E27FC236}">
                <a16:creationId xmlns:a16="http://schemas.microsoft.com/office/drawing/2014/main" id="{BE46BB85-A9B3-44DA-9CF7-5E0EE52FCC8A}"/>
              </a:ext>
            </a:extLst>
          </p:cNvPr>
          <p:cNvSpPr>
            <a:spLocks noGrp="1"/>
          </p:cNvSpPr>
          <p:nvPr>
            <p:ph idx="1"/>
          </p:nvPr>
        </p:nvSpPr>
        <p:spPr/>
        <p:txBody>
          <a:bodyPr/>
          <a:lstStyle/>
          <a:p>
            <a:r>
              <a:rPr lang="en-US" dirty="0"/>
              <a:t>We need to multiply each node/neuron with a weight and also add the bias (y =</a:t>
            </a:r>
            <a:r>
              <a:rPr lang="en-US" dirty="0" err="1"/>
              <a:t>Ax+b</a:t>
            </a:r>
            <a:r>
              <a:rPr lang="en-US" dirty="0"/>
              <a:t>)</a:t>
            </a:r>
          </a:p>
          <a:p>
            <a:r>
              <a:rPr lang="en-US" dirty="0" err="1"/>
              <a:t>torch.nn.Linear</a:t>
            </a:r>
            <a:r>
              <a:rPr lang="en-US" dirty="0"/>
              <a:t> applies linear transformation to the incoming data</a:t>
            </a:r>
          </a:p>
          <a:p>
            <a:r>
              <a:rPr lang="en-US" dirty="0"/>
              <a:t>The base class for all neural network modules is </a:t>
            </a:r>
            <a:r>
              <a:rPr lang="en-US" dirty="0" err="1"/>
              <a:t>torch.nn.Module</a:t>
            </a:r>
            <a:endParaRPr lang="en-US" dirty="0"/>
          </a:p>
          <a:p>
            <a:r>
              <a:rPr lang="en-US" dirty="0"/>
              <a:t>forward(*input) defines the computation performed at every call and all subclasses should override it</a:t>
            </a:r>
          </a:p>
          <a:p>
            <a:pPr marL="0" indent="0">
              <a:buNone/>
            </a:pPr>
            <a:endParaRPr lang="en-IN" dirty="0"/>
          </a:p>
        </p:txBody>
      </p:sp>
    </p:spTree>
    <p:extLst>
      <p:ext uri="{BB962C8B-B14F-4D97-AF65-F5344CB8AC3E}">
        <p14:creationId xmlns:p14="http://schemas.microsoft.com/office/powerpoint/2010/main" val="2143585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AE9DA-3D66-427B-825D-EF7926112F5B}"/>
              </a:ext>
            </a:extLst>
          </p:cNvPr>
          <p:cNvSpPr>
            <a:spLocks noGrp="1"/>
          </p:cNvSpPr>
          <p:nvPr>
            <p:ph idx="1"/>
          </p:nvPr>
        </p:nvSpPr>
        <p:spPr>
          <a:xfrm>
            <a:off x="838200" y="457200"/>
            <a:ext cx="10515600" cy="5719763"/>
          </a:xfrm>
        </p:spPr>
        <p:txBody>
          <a:bodyPr/>
          <a:lstStyle/>
          <a:p>
            <a:pPr marL="0" indent="0">
              <a:buNone/>
            </a:pPr>
            <a:r>
              <a:rPr lang="en-US" b="1" dirty="0"/>
              <a:t>Difference #3: Debugging</a:t>
            </a:r>
          </a:p>
          <a:p>
            <a:r>
              <a:rPr lang="en-US" dirty="0"/>
              <a:t>TensorFlow provides a special tool called “</a:t>
            </a:r>
            <a:r>
              <a:rPr lang="en-US" dirty="0" err="1"/>
              <a:t>tfdbg</a:t>
            </a:r>
            <a:r>
              <a:rPr lang="en-US" dirty="0"/>
              <a:t>” which allows to evaluate TensorFlow expressions at runtime in a specific session scope.</a:t>
            </a:r>
          </a:p>
          <a:p>
            <a:r>
              <a:rPr lang="en-US" dirty="0"/>
              <a:t>However, no tool is provided to debug the python code.</a:t>
            </a:r>
          </a:p>
          <a:p>
            <a:r>
              <a:rPr lang="en-US" dirty="0"/>
              <a:t>However, as computation graph in </a:t>
            </a:r>
            <a:r>
              <a:rPr lang="en-US" dirty="0" err="1"/>
              <a:t>PyTorch</a:t>
            </a:r>
            <a:r>
              <a:rPr lang="en-US" dirty="0"/>
              <a:t> is defined at runtime you can use any of the python debugging tools like </a:t>
            </a:r>
            <a:r>
              <a:rPr lang="en-US" dirty="0" err="1"/>
              <a:t>pdb</a:t>
            </a:r>
            <a:r>
              <a:rPr lang="en-US" dirty="0"/>
              <a:t>, </a:t>
            </a:r>
            <a:r>
              <a:rPr lang="en-US" dirty="0" err="1"/>
              <a:t>ipdb</a:t>
            </a:r>
            <a:r>
              <a:rPr lang="en-US" dirty="0"/>
              <a:t>, PyCharm debugger either.</a:t>
            </a:r>
          </a:p>
          <a:p>
            <a:pPr marL="0" indent="0">
              <a:buNone/>
            </a:pPr>
            <a:endParaRPr lang="en-IN" dirty="0"/>
          </a:p>
        </p:txBody>
      </p:sp>
    </p:spTree>
    <p:extLst>
      <p:ext uri="{BB962C8B-B14F-4D97-AF65-F5344CB8AC3E}">
        <p14:creationId xmlns:p14="http://schemas.microsoft.com/office/powerpoint/2010/main" val="1828502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80A68-C6F0-4E51-9A88-D84BF574EA65}"/>
              </a:ext>
            </a:extLst>
          </p:cNvPr>
          <p:cNvSpPr>
            <a:spLocks noGrp="1"/>
          </p:cNvSpPr>
          <p:nvPr>
            <p:ph idx="1"/>
          </p:nvPr>
        </p:nvSpPr>
        <p:spPr>
          <a:xfrm>
            <a:off x="838200" y="457200"/>
            <a:ext cx="10515600" cy="5719763"/>
          </a:xfrm>
        </p:spPr>
        <p:txBody>
          <a:bodyPr/>
          <a:lstStyle/>
          <a:p>
            <a:pPr marL="0" indent="0">
              <a:buNone/>
            </a:pPr>
            <a:r>
              <a:rPr lang="en-US" b="1" dirty="0"/>
              <a:t>Difference #4: Visualization</a:t>
            </a:r>
          </a:p>
          <a:p>
            <a:r>
              <a:rPr lang="en-US" dirty="0" err="1"/>
              <a:t>TensorBoard</a:t>
            </a:r>
            <a:r>
              <a:rPr lang="en-US" dirty="0"/>
              <a:t>, visualization tool in TensorFlow is very useful when it comes to comparison of different training runs</a:t>
            </a:r>
          </a:p>
          <a:p>
            <a:r>
              <a:rPr lang="en-US" dirty="0" err="1"/>
              <a:t>TensorBoard</a:t>
            </a:r>
            <a:r>
              <a:rPr lang="en-US" dirty="0"/>
              <a:t> can display various summaries which are available at </a:t>
            </a:r>
            <a:r>
              <a:rPr lang="en-US" dirty="0" err="1"/>
              <a:t>tf.Summary</a:t>
            </a:r>
            <a:r>
              <a:rPr lang="en-US" dirty="0"/>
              <a:t> module.</a:t>
            </a:r>
          </a:p>
          <a:p>
            <a:r>
              <a:rPr lang="en-US" dirty="0" err="1"/>
              <a:t>PyTorch</a:t>
            </a:r>
            <a:r>
              <a:rPr lang="en-US" dirty="0"/>
              <a:t> clearly lacks a comprehensive visualization tool. </a:t>
            </a:r>
          </a:p>
          <a:p>
            <a:pPr marL="0" indent="0">
              <a:buNone/>
            </a:pPr>
            <a:endParaRPr lang="en-IN" b="1" dirty="0"/>
          </a:p>
        </p:txBody>
      </p:sp>
    </p:spTree>
    <p:extLst>
      <p:ext uri="{BB962C8B-B14F-4D97-AF65-F5344CB8AC3E}">
        <p14:creationId xmlns:p14="http://schemas.microsoft.com/office/powerpoint/2010/main" val="1447802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BB4C9-C20F-41F7-A5BF-32CD811693C2}"/>
              </a:ext>
            </a:extLst>
          </p:cNvPr>
          <p:cNvSpPr>
            <a:spLocks noGrp="1"/>
          </p:cNvSpPr>
          <p:nvPr>
            <p:ph idx="1"/>
          </p:nvPr>
        </p:nvSpPr>
        <p:spPr>
          <a:xfrm>
            <a:off x="838200" y="436880"/>
            <a:ext cx="10515600" cy="5740083"/>
          </a:xfrm>
        </p:spPr>
        <p:txBody>
          <a:bodyPr/>
          <a:lstStyle/>
          <a:p>
            <a:pPr marL="0" indent="0">
              <a:buNone/>
            </a:pPr>
            <a:r>
              <a:rPr lang="en-US" b="1" dirty="0"/>
              <a:t>Difference #5: Deployment</a:t>
            </a:r>
          </a:p>
          <a:p>
            <a:r>
              <a:rPr lang="en-US" dirty="0"/>
              <a:t>TensorFlow Serving </a:t>
            </a:r>
            <a:r>
              <a:rPr lang="en-US" dirty="0" err="1"/>
              <a:t>i</a:t>
            </a:r>
            <a:r>
              <a:rPr lang="en-GB" dirty="0"/>
              <a:t>s a framework to deploy your models on a specialized </a:t>
            </a:r>
            <a:r>
              <a:rPr lang="en-GB" dirty="0" err="1"/>
              <a:t>gRPC</a:t>
            </a:r>
            <a:r>
              <a:rPr lang="en-GB" dirty="0"/>
              <a:t> server. </a:t>
            </a:r>
          </a:p>
          <a:p>
            <a:r>
              <a:rPr lang="en-GB" dirty="0"/>
              <a:t>When we switch back to </a:t>
            </a:r>
            <a:r>
              <a:rPr lang="en-GB" dirty="0" err="1"/>
              <a:t>PyTorch</a:t>
            </a:r>
            <a:r>
              <a:rPr lang="en-GB" dirty="0"/>
              <a:t> we may use Flask or another alternative to code up a REST API on top of the model.</a:t>
            </a:r>
          </a:p>
          <a:p>
            <a:r>
              <a:rPr lang="en-GB" dirty="0" err="1"/>
              <a:t>Pytorch</a:t>
            </a:r>
            <a:r>
              <a:rPr lang="en-GB" dirty="0"/>
              <a:t> 1.0 is coming with JIT compilation and ONYX integration which would make production deployment much more simpler</a:t>
            </a:r>
            <a:endParaRPr lang="en-IN" dirty="0"/>
          </a:p>
        </p:txBody>
      </p:sp>
    </p:spTree>
    <p:extLst>
      <p:ext uri="{BB962C8B-B14F-4D97-AF65-F5344CB8AC3E}">
        <p14:creationId xmlns:p14="http://schemas.microsoft.com/office/powerpoint/2010/main" val="803206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2466-28C9-414B-A68F-58D29B07322B}"/>
              </a:ext>
            </a:extLst>
          </p:cNvPr>
          <p:cNvSpPr>
            <a:spLocks noGrp="1"/>
          </p:cNvSpPr>
          <p:nvPr>
            <p:ph type="title" idx="4294967295"/>
          </p:nvPr>
        </p:nvSpPr>
        <p:spPr>
          <a:xfrm>
            <a:off x="0" y="365125"/>
            <a:ext cx="10515600" cy="823913"/>
          </a:xfrm>
        </p:spPr>
        <p:txBody>
          <a:bodyPr/>
          <a:lstStyle/>
          <a:p>
            <a:pPr algn="ctr"/>
            <a:r>
              <a:rPr lang="en-US" dirty="0"/>
              <a:t>Comparison Table</a:t>
            </a:r>
            <a:endParaRPr lang="en-IN" dirty="0"/>
          </a:p>
        </p:txBody>
      </p:sp>
      <p:graphicFrame>
        <p:nvGraphicFramePr>
          <p:cNvPr id="15" name="Table 14">
            <a:extLst>
              <a:ext uri="{FF2B5EF4-FFF2-40B4-BE49-F238E27FC236}">
                <a16:creationId xmlns:a16="http://schemas.microsoft.com/office/drawing/2014/main" id="{D42562B1-6BC7-425D-85ED-31201C5120F7}"/>
              </a:ext>
            </a:extLst>
          </p:cNvPr>
          <p:cNvGraphicFramePr>
            <a:graphicFrameLocks noGrp="1"/>
          </p:cNvGraphicFramePr>
          <p:nvPr>
            <p:extLst>
              <p:ext uri="{D42A27DB-BD31-4B8C-83A1-F6EECF244321}">
                <p14:modId xmlns:p14="http://schemas.microsoft.com/office/powerpoint/2010/main" val="722040877"/>
              </p:ext>
            </p:extLst>
          </p:nvPr>
        </p:nvGraphicFramePr>
        <p:xfrm>
          <a:off x="1209040" y="1816894"/>
          <a:ext cx="9042399" cy="3964146"/>
        </p:xfrm>
        <a:graphic>
          <a:graphicData uri="http://schemas.openxmlformats.org/drawingml/2006/table">
            <a:tbl>
              <a:tblPr firstRow="1" bandRow="1">
                <a:tableStyleId>{7DF18680-E054-41AD-8BC1-D1AEF772440D}</a:tableStyleId>
              </a:tblPr>
              <a:tblGrid>
                <a:gridCol w="3014133">
                  <a:extLst>
                    <a:ext uri="{9D8B030D-6E8A-4147-A177-3AD203B41FA5}">
                      <a16:colId xmlns:a16="http://schemas.microsoft.com/office/drawing/2014/main" val="3418305744"/>
                    </a:ext>
                  </a:extLst>
                </a:gridCol>
                <a:gridCol w="3014133">
                  <a:extLst>
                    <a:ext uri="{9D8B030D-6E8A-4147-A177-3AD203B41FA5}">
                      <a16:colId xmlns:a16="http://schemas.microsoft.com/office/drawing/2014/main" val="1606359101"/>
                    </a:ext>
                  </a:extLst>
                </a:gridCol>
                <a:gridCol w="3014133">
                  <a:extLst>
                    <a:ext uri="{9D8B030D-6E8A-4147-A177-3AD203B41FA5}">
                      <a16:colId xmlns:a16="http://schemas.microsoft.com/office/drawing/2014/main" val="665390823"/>
                    </a:ext>
                  </a:extLst>
                </a:gridCol>
              </a:tblGrid>
              <a:tr h="660691">
                <a:tc>
                  <a:txBody>
                    <a:bodyPr/>
                    <a:lstStyle/>
                    <a:p>
                      <a:endParaRPr lang="en-IN" dirty="0"/>
                    </a:p>
                  </a:txBody>
                  <a:tcPr/>
                </a:tc>
                <a:tc>
                  <a:txBody>
                    <a:bodyPr/>
                    <a:lstStyle/>
                    <a:p>
                      <a:pPr algn="ctr"/>
                      <a:r>
                        <a:rPr lang="en-US" sz="2400" dirty="0" err="1"/>
                        <a:t>PyTorch</a:t>
                      </a:r>
                      <a:endParaRPr lang="en-IN" sz="2400" dirty="0"/>
                    </a:p>
                  </a:txBody>
                  <a:tcPr/>
                </a:tc>
                <a:tc>
                  <a:txBody>
                    <a:bodyPr/>
                    <a:lstStyle/>
                    <a:p>
                      <a:pPr algn="ctr"/>
                      <a:r>
                        <a:rPr lang="en-US" sz="2400" dirty="0"/>
                        <a:t>TensorFlow</a:t>
                      </a:r>
                      <a:endParaRPr lang="en-IN" sz="2400" dirty="0"/>
                    </a:p>
                  </a:txBody>
                  <a:tcPr/>
                </a:tc>
                <a:extLst>
                  <a:ext uri="{0D108BD9-81ED-4DB2-BD59-A6C34878D82A}">
                    <a16:rowId xmlns:a16="http://schemas.microsoft.com/office/drawing/2014/main" val="3000112594"/>
                  </a:ext>
                </a:extLst>
              </a:tr>
              <a:tr h="660691">
                <a:tc>
                  <a:txBody>
                    <a:bodyPr/>
                    <a:lstStyle/>
                    <a:p>
                      <a:pPr algn="ctr"/>
                      <a:r>
                        <a:rPr lang="en-US" sz="2400" dirty="0"/>
                        <a:t>Computation Graph</a:t>
                      </a:r>
                      <a:endParaRPr lang="en-IN" sz="240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91085398"/>
                  </a:ext>
                </a:extLst>
              </a:tr>
              <a:tr h="660691">
                <a:tc>
                  <a:txBody>
                    <a:bodyPr/>
                    <a:lstStyle/>
                    <a:p>
                      <a:pPr algn="ctr"/>
                      <a:r>
                        <a:rPr lang="en-US" sz="2400" dirty="0"/>
                        <a:t>Data Parallelism</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10670109"/>
                  </a:ext>
                </a:extLst>
              </a:tr>
              <a:tr h="660691">
                <a:tc>
                  <a:txBody>
                    <a:bodyPr/>
                    <a:lstStyle/>
                    <a:p>
                      <a:pPr algn="ctr"/>
                      <a:r>
                        <a:rPr lang="en-US" sz="2400" dirty="0"/>
                        <a:t>Debugging</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48848905"/>
                  </a:ext>
                </a:extLst>
              </a:tr>
              <a:tr h="660691">
                <a:tc>
                  <a:txBody>
                    <a:bodyPr/>
                    <a:lstStyle/>
                    <a:p>
                      <a:pPr algn="ctr"/>
                      <a:r>
                        <a:rPr lang="en-US" sz="2400" dirty="0"/>
                        <a:t>Visualization</a:t>
                      </a:r>
                      <a:endParaRPr lang="en-IN" sz="2400"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7369253"/>
                  </a:ext>
                </a:extLst>
              </a:tr>
              <a:tr h="660691">
                <a:tc>
                  <a:txBody>
                    <a:bodyPr/>
                    <a:lstStyle/>
                    <a:p>
                      <a:pPr algn="ctr"/>
                      <a:r>
                        <a:rPr lang="en-US" sz="2400" dirty="0"/>
                        <a:t>Deployment</a:t>
                      </a:r>
                      <a:endParaRPr lang="en-IN" sz="2400"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59954104"/>
                  </a:ext>
                </a:extLst>
              </a:tr>
            </a:tbl>
          </a:graphicData>
        </a:graphic>
      </p:graphicFrame>
      <p:pic>
        <p:nvPicPr>
          <p:cNvPr id="16" name="Content Placeholder 11" descr="Smiling Face with No Fill">
            <a:extLst>
              <a:ext uri="{FF2B5EF4-FFF2-40B4-BE49-F238E27FC236}">
                <a16:creationId xmlns:a16="http://schemas.microsoft.com/office/drawing/2014/main" id="{B8209D95-66CC-4294-AB3F-17BD76A53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2484993"/>
            <a:ext cx="670560" cy="628174"/>
          </a:xfrm>
          <a:prstGeom prst="rect">
            <a:avLst/>
          </a:prstGeom>
        </p:spPr>
      </p:pic>
      <p:pic>
        <p:nvPicPr>
          <p:cNvPr id="18" name="Graphic 17" descr="Sad Face with No Fill">
            <a:extLst>
              <a:ext uri="{FF2B5EF4-FFF2-40B4-BE49-F238E27FC236}">
                <a16:creationId xmlns:a16="http://schemas.microsoft.com/office/drawing/2014/main" id="{022ED6D2-30F1-44B0-96DB-A72A3B29A6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2442607"/>
            <a:ext cx="670560" cy="670560"/>
          </a:xfrm>
          <a:prstGeom prst="rect">
            <a:avLst/>
          </a:prstGeom>
        </p:spPr>
      </p:pic>
      <p:pic>
        <p:nvPicPr>
          <p:cNvPr id="19" name="Content Placeholder 11" descr="Smiling Face with No Fill">
            <a:extLst>
              <a:ext uri="{FF2B5EF4-FFF2-40B4-BE49-F238E27FC236}">
                <a16:creationId xmlns:a16="http://schemas.microsoft.com/office/drawing/2014/main" id="{8010F8CF-2B03-4AB6-8964-2AB17FBE2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153092"/>
            <a:ext cx="670560" cy="628174"/>
          </a:xfrm>
          <a:prstGeom prst="rect">
            <a:avLst/>
          </a:prstGeom>
        </p:spPr>
      </p:pic>
      <p:pic>
        <p:nvPicPr>
          <p:cNvPr id="20" name="Content Placeholder 11" descr="Smiling Face with No Fill">
            <a:extLst>
              <a:ext uri="{FF2B5EF4-FFF2-40B4-BE49-F238E27FC236}">
                <a16:creationId xmlns:a16="http://schemas.microsoft.com/office/drawing/2014/main" id="{2FC79F3A-2F11-4476-962D-D45668D9E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2719" y="3781266"/>
            <a:ext cx="670560" cy="628174"/>
          </a:xfrm>
          <a:prstGeom prst="rect">
            <a:avLst/>
          </a:prstGeom>
        </p:spPr>
      </p:pic>
      <p:pic>
        <p:nvPicPr>
          <p:cNvPr id="21" name="Graphic 20" descr="Sad Face with No Fill">
            <a:extLst>
              <a:ext uri="{FF2B5EF4-FFF2-40B4-BE49-F238E27FC236}">
                <a16:creationId xmlns:a16="http://schemas.microsoft.com/office/drawing/2014/main" id="{152ADD26-13C1-4F67-93E7-AE07193704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153092"/>
            <a:ext cx="670560" cy="670560"/>
          </a:xfrm>
          <a:prstGeom prst="rect">
            <a:avLst/>
          </a:prstGeom>
        </p:spPr>
      </p:pic>
      <p:pic>
        <p:nvPicPr>
          <p:cNvPr id="22" name="Graphic 21" descr="Sad Face with No Fill">
            <a:extLst>
              <a:ext uri="{FF2B5EF4-FFF2-40B4-BE49-F238E27FC236}">
                <a16:creationId xmlns:a16="http://schemas.microsoft.com/office/drawing/2014/main" id="{F9B905A6-401E-481F-A6F6-9F909E283F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85200" y="3781266"/>
            <a:ext cx="670560" cy="670560"/>
          </a:xfrm>
          <a:prstGeom prst="rect">
            <a:avLst/>
          </a:prstGeom>
        </p:spPr>
      </p:pic>
      <p:pic>
        <p:nvPicPr>
          <p:cNvPr id="23" name="Graphic 22" descr="Sad Face with No Fill">
            <a:extLst>
              <a:ext uri="{FF2B5EF4-FFF2-40B4-BE49-F238E27FC236}">
                <a16:creationId xmlns:a16="http://schemas.microsoft.com/office/drawing/2014/main" id="{4955CEB2-9E08-4ABE-9977-0B48A07D16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4490720"/>
            <a:ext cx="670560" cy="670560"/>
          </a:xfrm>
          <a:prstGeom prst="rect">
            <a:avLst/>
          </a:prstGeom>
        </p:spPr>
      </p:pic>
      <p:pic>
        <p:nvPicPr>
          <p:cNvPr id="24" name="Graphic 23" descr="Sad Face with No Fill">
            <a:extLst>
              <a:ext uri="{FF2B5EF4-FFF2-40B4-BE49-F238E27FC236}">
                <a16:creationId xmlns:a16="http://schemas.microsoft.com/office/drawing/2014/main" id="{6B261B2B-8883-468D-B7C2-167C0F1A90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2719" y="5130443"/>
            <a:ext cx="670560" cy="670560"/>
          </a:xfrm>
          <a:prstGeom prst="rect">
            <a:avLst/>
          </a:prstGeom>
        </p:spPr>
      </p:pic>
      <p:pic>
        <p:nvPicPr>
          <p:cNvPr id="25" name="Content Placeholder 11" descr="Smiling Face with No Fill">
            <a:extLst>
              <a:ext uri="{FF2B5EF4-FFF2-40B4-BE49-F238E27FC236}">
                <a16:creationId xmlns:a16="http://schemas.microsoft.com/office/drawing/2014/main" id="{F073D00A-84A9-460E-9E65-A96F3B476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200" y="4502626"/>
            <a:ext cx="670560" cy="628174"/>
          </a:xfrm>
          <a:prstGeom prst="rect">
            <a:avLst/>
          </a:prstGeom>
        </p:spPr>
      </p:pic>
      <p:pic>
        <p:nvPicPr>
          <p:cNvPr id="26" name="Content Placeholder 11" descr="Smiling Face with No Fill">
            <a:extLst>
              <a:ext uri="{FF2B5EF4-FFF2-40B4-BE49-F238E27FC236}">
                <a16:creationId xmlns:a16="http://schemas.microsoft.com/office/drawing/2014/main" id="{3842DE12-A002-442A-8511-BB7FC6CDE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95359" y="5141833"/>
            <a:ext cx="670560" cy="628174"/>
          </a:xfrm>
          <a:prstGeom prst="rect">
            <a:avLst/>
          </a:prstGeom>
        </p:spPr>
      </p:pic>
    </p:spTree>
    <p:extLst>
      <p:ext uri="{BB962C8B-B14F-4D97-AF65-F5344CB8AC3E}">
        <p14:creationId xmlns:p14="http://schemas.microsoft.com/office/powerpoint/2010/main" val="3262405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530A-245C-4406-A1A3-3E08F661F1BB}"/>
              </a:ext>
            </a:extLst>
          </p:cNvPr>
          <p:cNvSpPr>
            <a:spLocks noGrp="1"/>
          </p:cNvSpPr>
          <p:nvPr>
            <p:ph type="title"/>
          </p:nvPr>
        </p:nvSpPr>
        <p:spPr>
          <a:xfrm>
            <a:off x="838200" y="365125"/>
            <a:ext cx="10515600" cy="894715"/>
          </a:xfrm>
        </p:spPr>
        <p:txBody>
          <a:bodyPr/>
          <a:lstStyle/>
          <a:p>
            <a:r>
              <a:rPr lang="en-US" dirty="0"/>
              <a:t>Things Learnt</a:t>
            </a:r>
            <a:endParaRPr lang="en-IN" dirty="0"/>
          </a:p>
        </p:txBody>
      </p:sp>
      <p:sp>
        <p:nvSpPr>
          <p:cNvPr id="3" name="Content Placeholder 2">
            <a:extLst>
              <a:ext uri="{FF2B5EF4-FFF2-40B4-BE49-F238E27FC236}">
                <a16:creationId xmlns:a16="http://schemas.microsoft.com/office/drawing/2014/main" id="{6E3BCD25-17FE-4B5B-B33C-DD78B859E729}"/>
              </a:ext>
            </a:extLst>
          </p:cNvPr>
          <p:cNvSpPr>
            <a:spLocks noGrp="1"/>
          </p:cNvSpPr>
          <p:nvPr>
            <p:ph idx="1"/>
          </p:nvPr>
        </p:nvSpPr>
        <p:spPr>
          <a:xfrm>
            <a:off x="838200" y="1330960"/>
            <a:ext cx="10515600" cy="4846003"/>
          </a:xfrm>
        </p:spPr>
        <p:txBody>
          <a:bodyPr>
            <a:normAutofit/>
          </a:bodyPr>
          <a:lstStyle/>
          <a:p>
            <a:r>
              <a:rPr lang="en-US" dirty="0" err="1"/>
              <a:t>PyTorch</a:t>
            </a:r>
            <a:endParaRPr lang="en-US" dirty="0"/>
          </a:p>
          <a:p>
            <a:pPr lvl="1"/>
            <a:r>
              <a:rPr lang="en-US" dirty="0"/>
              <a:t>Understand the building blocks and define a network making use of them.</a:t>
            </a:r>
          </a:p>
          <a:p>
            <a:pPr lvl="1"/>
            <a:r>
              <a:rPr lang="en-US" dirty="0"/>
              <a:t>Understand backpropagation in the computation graphs</a:t>
            </a:r>
          </a:p>
          <a:p>
            <a:pPr lvl="1"/>
            <a:r>
              <a:rPr lang="en-US" dirty="0"/>
              <a:t>Steps involved in training a neural network</a:t>
            </a:r>
          </a:p>
          <a:p>
            <a:pPr lvl="1"/>
            <a:r>
              <a:rPr lang="en-US" dirty="0"/>
              <a:t>Bit of understanding the error stack trace</a:t>
            </a:r>
          </a:p>
          <a:p>
            <a:r>
              <a:rPr lang="en-US" dirty="0"/>
              <a:t>Learning Rate and it’s importance</a:t>
            </a:r>
          </a:p>
          <a:p>
            <a:pPr lvl="1"/>
            <a:r>
              <a:rPr lang="en-US" dirty="0"/>
              <a:t>Tweaking learning rate to reach best of many local minima inspired me.</a:t>
            </a:r>
          </a:p>
          <a:p>
            <a:pPr lvl="1"/>
            <a:r>
              <a:rPr lang="en-US" dirty="0"/>
              <a:t>Try and implement SGDR in future exercises</a:t>
            </a:r>
          </a:p>
          <a:p>
            <a:r>
              <a:rPr lang="en-US" dirty="0"/>
              <a:t>Little understanding of various </a:t>
            </a:r>
            <a:r>
              <a:rPr lang="en-US" dirty="0" err="1"/>
              <a:t>ConvNets</a:t>
            </a:r>
            <a:endParaRPr lang="en-US" dirty="0"/>
          </a:p>
          <a:p>
            <a:r>
              <a:rPr lang="en-US" dirty="0"/>
              <a:t>OOPS concepts in python</a:t>
            </a:r>
          </a:p>
          <a:p>
            <a:pPr lvl="1"/>
            <a:endParaRPr lang="en-IN" dirty="0"/>
          </a:p>
        </p:txBody>
      </p:sp>
    </p:spTree>
    <p:extLst>
      <p:ext uri="{BB962C8B-B14F-4D97-AF65-F5344CB8AC3E}">
        <p14:creationId xmlns:p14="http://schemas.microsoft.com/office/powerpoint/2010/main" val="3812469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3EEB9-FA0B-4715-9C35-4F80BC53DF5F}"/>
              </a:ext>
            </a:extLst>
          </p:cNvPr>
          <p:cNvSpPr>
            <a:spLocks noGrp="1"/>
          </p:cNvSpPr>
          <p:nvPr>
            <p:ph idx="1"/>
          </p:nvPr>
        </p:nvSpPr>
        <p:spPr>
          <a:xfrm>
            <a:off x="838200" y="457200"/>
            <a:ext cx="10515600" cy="57197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 &amp; A</a:t>
            </a:r>
            <a:endParaRPr lang="en-IN" dirty="0"/>
          </a:p>
        </p:txBody>
      </p:sp>
    </p:spTree>
    <p:extLst>
      <p:ext uri="{BB962C8B-B14F-4D97-AF65-F5344CB8AC3E}">
        <p14:creationId xmlns:p14="http://schemas.microsoft.com/office/powerpoint/2010/main" val="2610047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934CA-D9F1-4ABB-80C1-205A3588C5FD}"/>
              </a:ext>
            </a:extLst>
          </p:cNvPr>
          <p:cNvSpPr>
            <a:spLocks noGrp="1"/>
          </p:cNvSpPr>
          <p:nvPr>
            <p:ph idx="1"/>
          </p:nvPr>
        </p:nvSpPr>
        <p:spPr>
          <a:xfrm>
            <a:off x="838200" y="426720"/>
            <a:ext cx="10515600" cy="575024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endParaRPr lang="en-IN" dirty="0"/>
          </a:p>
        </p:txBody>
      </p:sp>
    </p:spTree>
    <p:extLst>
      <p:ext uri="{BB962C8B-B14F-4D97-AF65-F5344CB8AC3E}">
        <p14:creationId xmlns:p14="http://schemas.microsoft.com/office/powerpoint/2010/main" val="70990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E88D-31D9-42AA-9DFE-65509FBAC174}"/>
              </a:ext>
            </a:extLst>
          </p:cNvPr>
          <p:cNvSpPr>
            <a:spLocks noGrp="1"/>
          </p:cNvSpPr>
          <p:nvPr>
            <p:ph type="title"/>
          </p:nvPr>
        </p:nvSpPr>
        <p:spPr/>
        <p:txBody>
          <a:bodyPr/>
          <a:lstStyle/>
          <a:p>
            <a:r>
              <a:rPr lang="en-US" dirty="0" err="1"/>
              <a:t>torch.autograd</a:t>
            </a:r>
            <a:r>
              <a:rPr lang="en-US" dirty="0"/>
              <a:t> module</a:t>
            </a:r>
            <a:endParaRPr lang="en-IN" dirty="0"/>
          </a:p>
        </p:txBody>
      </p:sp>
      <p:sp>
        <p:nvSpPr>
          <p:cNvPr id="3" name="Content Placeholder 2">
            <a:extLst>
              <a:ext uri="{FF2B5EF4-FFF2-40B4-BE49-F238E27FC236}">
                <a16:creationId xmlns:a16="http://schemas.microsoft.com/office/drawing/2014/main" id="{E1DF9682-B72B-4889-996D-3C88E0894EF0}"/>
              </a:ext>
            </a:extLst>
          </p:cNvPr>
          <p:cNvSpPr>
            <a:spLocks noGrp="1"/>
          </p:cNvSpPr>
          <p:nvPr>
            <p:ph idx="1"/>
          </p:nvPr>
        </p:nvSpPr>
        <p:spPr/>
        <p:txBody>
          <a:bodyPr/>
          <a:lstStyle/>
          <a:p>
            <a:r>
              <a:rPr lang="en-US" dirty="0"/>
              <a:t>The way neural network learns is by updating weight values.</a:t>
            </a:r>
          </a:p>
          <a:p>
            <a:r>
              <a:rPr lang="en-US" dirty="0" err="1"/>
              <a:t>torch.autograd.Variable</a:t>
            </a:r>
            <a:r>
              <a:rPr lang="en-US" dirty="0"/>
              <a:t> helps in keeping track of the weights.</a:t>
            </a:r>
          </a:p>
          <a:p>
            <a:r>
              <a:rPr lang="en-US" dirty="0"/>
              <a:t>A </a:t>
            </a:r>
            <a:r>
              <a:rPr lang="en-US" b="1" dirty="0"/>
              <a:t>Variable</a:t>
            </a:r>
            <a:r>
              <a:rPr lang="en-US" dirty="0"/>
              <a:t> is a thin wrapper around a Tensor object that holds the gradient and a reference to the </a:t>
            </a:r>
            <a:r>
              <a:rPr lang="en-US" b="1" dirty="0"/>
              <a:t>Function</a:t>
            </a:r>
            <a:r>
              <a:rPr lang="en-US" dirty="0"/>
              <a:t> created it.</a:t>
            </a:r>
          </a:p>
          <a:p>
            <a:endParaRPr lang="en-IN" dirty="0"/>
          </a:p>
        </p:txBody>
      </p:sp>
      <p:pic>
        <p:nvPicPr>
          <p:cNvPr id="5" name="Picture 4">
            <a:extLst>
              <a:ext uri="{FF2B5EF4-FFF2-40B4-BE49-F238E27FC236}">
                <a16:creationId xmlns:a16="http://schemas.microsoft.com/office/drawing/2014/main" id="{494589A9-8787-431E-89C5-508651DC6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520" y="4001294"/>
            <a:ext cx="3202585" cy="2175669"/>
          </a:xfrm>
          <a:prstGeom prst="rect">
            <a:avLst/>
          </a:prstGeom>
        </p:spPr>
      </p:pic>
    </p:spTree>
    <p:extLst>
      <p:ext uri="{BB962C8B-B14F-4D97-AF65-F5344CB8AC3E}">
        <p14:creationId xmlns:p14="http://schemas.microsoft.com/office/powerpoint/2010/main" val="211096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BBCC-12AB-4953-AA06-8B6BF2BA7884}"/>
              </a:ext>
            </a:extLst>
          </p:cNvPr>
          <p:cNvSpPr>
            <a:spLocks noGrp="1"/>
          </p:cNvSpPr>
          <p:nvPr>
            <p:ph type="title"/>
          </p:nvPr>
        </p:nvSpPr>
        <p:spPr>
          <a:xfrm>
            <a:off x="838200" y="365125"/>
            <a:ext cx="10515600" cy="638727"/>
          </a:xfrm>
        </p:spPr>
        <p:txBody>
          <a:bodyPr>
            <a:normAutofit fontScale="90000"/>
          </a:bodyPr>
          <a:lstStyle/>
          <a:p>
            <a:r>
              <a:rPr lang="en-US" dirty="0"/>
              <a:t>Variable and Function – A Detailed View</a:t>
            </a:r>
            <a:endParaRPr lang="en-IN" dirty="0"/>
          </a:p>
        </p:txBody>
      </p:sp>
      <p:sp>
        <p:nvSpPr>
          <p:cNvPr id="7" name="Content Placeholder 6">
            <a:extLst>
              <a:ext uri="{FF2B5EF4-FFF2-40B4-BE49-F238E27FC236}">
                <a16:creationId xmlns:a16="http://schemas.microsoft.com/office/drawing/2014/main" id="{76CA2ED2-F870-4C3C-9920-64EE4B1C1438}"/>
              </a:ext>
            </a:extLst>
          </p:cNvPr>
          <p:cNvSpPr>
            <a:spLocks noGrp="1"/>
          </p:cNvSpPr>
          <p:nvPr>
            <p:ph idx="1"/>
          </p:nvPr>
        </p:nvSpPr>
        <p:spPr>
          <a:xfrm>
            <a:off x="838200" y="1192696"/>
            <a:ext cx="10515600" cy="5496339"/>
          </a:xfrm>
        </p:spPr>
        <p:txBody>
          <a:bodyPr/>
          <a:lstStyle/>
          <a:p>
            <a:r>
              <a:rPr lang="en-US" dirty="0"/>
              <a:t>Consider the below operation	</a:t>
            </a:r>
          </a:p>
          <a:p>
            <a:pPr marL="914400" lvl="2" indent="0">
              <a:buNone/>
            </a:pPr>
            <a:r>
              <a:rPr lang="en-US" dirty="0"/>
              <a:t>	c = a + b</a:t>
            </a:r>
          </a:p>
          <a:p>
            <a:r>
              <a:rPr lang="en-US" dirty="0"/>
              <a:t>c is a new variable and it’s </a:t>
            </a:r>
            <a:r>
              <a:rPr lang="en-US" dirty="0" err="1"/>
              <a:t>grad_fn</a:t>
            </a:r>
            <a:r>
              <a:rPr lang="en-US" dirty="0"/>
              <a:t> is something called ‘</a:t>
            </a:r>
            <a:r>
              <a:rPr lang="en-US" i="1" dirty="0" err="1"/>
              <a:t>AddBackward</a:t>
            </a:r>
            <a:r>
              <a:rPr lang="en-US" i="1" dirty="0"/>
              <a:t>’</a:t>
            </a:r>
          </a:p>
          <a:p>
            <a:r>
              <a:rPr lang="en-US" dirty="0" err="1"/>
              <a:t>PyTorch</a:t>
            </a:r>
            <a:r>
              <a:rPr lang="en-US" dirty="0"/>
              <a:t> abstracts the need to write two separate functions into two members of single class called </a:t>
            </a:r>
            <a:r>
              <a:rPr lang="en-US" dirty="0" err="1"/>
              <a:t>torch.autograd.Function</a:t>
            </a:r>
            <a:endParaRPr lang="en-US" dirty="0"/>
          </a:p>
          <a:p>
            <a:endParaRPr lang="en-US" dirty="0"/>
          </a:p>
        </p:txBody>
      </p:sp>
      <p:pic>
        <p:nvPicPr>
          <p:cNvPr id="11" name="Picture 10">
            <a:extLst>
              <a:ext uri="{FF2B5EF4-FFF2-40B4-BE49-F238E27FC236}">
                <a16:creationId xmlns:a16="http://schemas.microsoft.com/office/drawing/2014/main" id="{44A07E18-D6D2-4756-9C9F-24FD7807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365" y="3635375"/>
            <a:ext cx="7315200" cy="2857500"/>
          </a:xfrm>
          <a:prstGeom prst="rect">
            <a:avLst/>
          </a:prstGeom>
        </p:spPr>
      </p:pic>
    </p:spTree>
    <p:extLst>
      <p:ext uri="{BB962C8B-B14F-4D97-AF65-F5344CB8AC3E}">
        <p14:creationId xmlns:p14="http://schemas.microsoft.com/office/powerpoint/2010/main" val="39796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6C14-D9A0-40FD-88ED-C8A5BB0F61D4}"/>
              </a:ext>
            </a:extLst>
          </p:cNvPr>
          <p:cNvSpPr>
            <a:spLocks noGrp="1"/>
          </p:cNvSpPr>
          <p:nvPr>
            <p:ph type="title"/>
          </p:nvPr>
        </p:nvSpPr>
        <p:spPr>
          <a:xfrm>
            <a:off x="838200" y="365125"/>
            <a:ext cx="10515600" cy="668545"/>
          </a:xfrm>
        </p:spPr>
        <p:txBody>
          <a:bodyPr>
            <a:normAutofit fontScale="90000"/>
          </a:bodyPr>
          <a:lstStyle/>
          <a:p>
            <a:r>
              <a:rPr lang="en-US" dirty="0"/>
              <a:t>Computation Graphs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AA7EDB-4F9C-4D79-996D-B87E16DC9BFD}"/>
                  </a:ext>
                </a:extLst>
              </p:cNvPr>
              <p:cNvSpPr>
                <a:spLocks noGrp="1"/>
              </p:cNvSpPr>
              <p:nvPr>
                <p:ph idx="1"/>
              </p:nvPr>
            </p:nvSpPr>
            <p:spPr>
              <a:xfrm>
                <a:off x="838200" y="1252330"/>
                <a:ext cx="10515600" cy="4924633"/>
              </a:xfrm>
            </p:spPr>
            <p:txBody>
              <a:bodyPr>
                <a:normAutofit fontScale="92500" lnSpcReduction="10000"/>
              </a:bodyPr>
              <a:lstStyle/>
              <a:p>
                <a:r>
                  <a:rPr lang="en-US" dirty="0"/>
                  <a:t>Computation graphs lie at the heart of modern deep learning networks.</a:t>
                </a:r>
              </a:p>
              <a:p>
                <a:r>
                  <a:rPr lang="en-US" dirty="0"/>
                  <a:t>Computation graph is a simple data structure that allows us to efficiently apply chain rule to compute gradients</a:t>
                </a:r>
              </a:p>
              <a:p>
                <a:pPr marL="0" indent="0">
                  <a:buNone/>
                </a:pPr>
                <a:endParaRPr lang="en-US" dirty="0"/>
              </a:p>
              <a:p>
                <a:r>
                  <a:rPr lang="en-US" dirty="0"/>
                  <a:t>Example: Suppose our model is described like below</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2 ∗ </m:t>
                      </m:r>
                      <m:r>
                        <a:rPr lang="en-US" b="0" i="1" smtClean="0">
                          <a:latin typeface="Cambria Math" panose="02040503050406030204" pitchFamily="18" charset="0"/>
                        </a:rPr>
                        <m:t>𝑎</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3 ∗ </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4 ∗ </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m:oMathPara>
                </a14:m>
                <a:endParaRPr lang="en-US" b="0" dirty="0"/>
              </a:p>
              <a:p>
                <a:pPr marL="0" indent="0">
                  <a:buNone/>
                </a:pPr>
                <a:endParaRPr lang="en-US" b="0" dirty="0"/>
              </a:p>
              <a:p>
                <a:pPr marL="0" indent="0">
                  <a:buNone/>
                </a:pPr>
                <a:r>
                  <a:rPr lang="en-US" dirty="0"/>
                  <a:t>			</a:t>
                </a:r>
                <a:endParaRPr lang="en-IN" dirty="0"/>
              </a:p>
            </p:txBody>
          </p:sp>
        </mc:Choice>
        <mc:Fallback xmlns="">
          <p:sp>
            <p:nvSpPr>
              <p:cNvPr id="3" name="Content Placeholder 2">
                <a:extLst>
                  <a:ext uri="{FF2B5EF4-FFF2-40B4-BE49-F238E27FC236}">
                    <a16:creationId xmlns:a16="http://schemas.microsoft.com/office/drawing/2014/main" id="{39AA7EDB-4F9C-4D79-996D-B87E16DC9BFD}"/>
                  </a:ext>
                </a:extLst>
              </p:cNvPr>
              <p:cNvSpPr>
                <a:spLocks noGrp="1" noRot="1" noChangeAspect="1" noMove="1" noResize="1" noEditPoints="1" noAdjustHandles="1" noChangeArrowheads="1" noChangeShapeType="1" noTextEdit="1"/>
              </p:cNvSpPr>
              <p:nvPr>
                <p:ph idx="1"/>
              </p:nvPr>
            </p:nvSpPr>
            <p:spPr>
              <a:xfrm>
                <a:off x="838200" y="1252330"/>
                <a:ext cx="10515600" cy="4924633"/>
              </a:xfrm>
              <a:blipFill>
                <a:blip r:embed="rId2"/>
                <a:stretch>
                  <a:fillRect l="-928" t="-2475"/>
                </a:stretch>
              </a:blipFill>
            </p:spPr>
            <p:txBody>
              <a:bodyPr/>
              <a:lstStyle/>
              <a:p>
                <a:r>
                  <a:rPr lang="en-IN">
                    <a:noFill/>
                  </a:rPr>
                  <a:t> </a:t>
                </a:r>
              </a:p>
            </p:txBody>
          </p:sp>
        </mc:Fallback>
      </mc:AlternateContent>
    </p:spTree>
    <p:extLst>
      <p:ext uri="{BB962C8B-B14F-4D97-AF65-F5344CB8AC3E}">
        <p14:creationId xmlns:p14="http://schemas.microsoft.com/office/powerpoint/2010/main" val="373854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lstStyle/>
          <a:p>
            <a:r>
              <a:rPr lang="en-US" dirty="0"/>
              <a:t>Computation Graph – Forward pass</a:t>
            </a:r>
            <a:endParaRPr lang="en-IN" dirty="0"/>
          </a:p>
        </p:txBody>
      </p:sp>
      <p:pic>
        <p:nvPicPr>
          <p:cNvPr id="5" name="Content Placeholder 4">
            <a:extLst>
              <a:ext uri="{FF2B5EF4-FFF2-40B4-BE49-F238E27FC236}">
                <a16:creationId xmlns:a16="http://schemas.microsoft.com/office/drawing/2014/main" id="{7D206669-2438-4C29-8141-876F9174D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1" y="1521239"/>
            <a:ext cx="8082969" cy="4894263"/>
          </a:xfrm>
        </p:spPr>
      </p:pic>
    </p:spTree>
    <p:extLst>
      <p:ext uri="{BB962C8B-B14F-4D97-AF65-F5344CB8AC3E}">
        <p14:creationId xmlns:p14="http://schemas.microsoft.com/office/powerpoint/2010/main" val="173965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36E7-38DB-449A-9F78-172AE0DEEABD}"/>
              </a:ext>
            </a:extLst>
          </p:cNvPr>
          <p:cNvSpPr>
            <a:spLocks noGrp="1"/>
          </p:cNvSpPr>
          <p:nvPr>
            <p:ph type="title"/>
          </p:nvPr>
        </p:nvSpPr>
        <p:spPr>
          <a:xfrm>
            <a:off x="838200" y="365125"/>
            <a:ext cx="10515600" cy="917023"/>
          </a:xfrm>
        </p:spPr>
        <p:txBody>
          <a:bodyPr>
            <a:normAutofit fontScale="90000"/>
          </a:bodyPr>
          <a:lstStyle/>
          <a:p>
            <a:r>
              <a:rPr lang="en-US" dirty="0"/>
              <a:t>Computation Graph – Backward pass &amp; Chain rule</a:t>
            </a:r>
            <a:endParaRPr lang="en-IN" dirty="0"/>
          </a:p>
        </p:txBody>
      </p:sp>
      <p:pic>
        <p:nvPicPr>
          <p:cNvPr id="7" name="Content Placeholder 6">
            <a:extLst>
              <a:ext uri="{FF2B5EF4-FFF2-40B4-BE49-F238E27FC236}">
                <a16:creationId xmlns:a16="http://schemas.microsoft.com/office/drawing/2014/main" id="{840E32A1-6D96-48A9-9858-91C4F9DFA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191" y="1351722"/>
            <a:ext cx="8438322" cy="4825241"/>
          </a:xfrm>
        </p:spPr>
      </p:pic>
    </p:spTree>
    <p:extLst>
      <p:ext uri="{BB962C8B-B14F-4D97-AF65-F5344CB8AC3E}">
        <p14:creationId xmlns:p14="http://schemas.microsoft.com/office/powerpoint/2010/main" val="118364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1050</TotalTime>
  <Words>2062</Words>
  <Application>Microsoft Office PowerPoint</Application>
  <PresentationFormat>Widescreen</PresentationFormat>
  <Paragraphs>248</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Office Theme</vt:lpstr>
      <vt:lpstr>Image Classification Using Transfer Learning With PyTorch</vt:lpstr>
      <vt:lpstr>Agenda</vt:lpstr>
      <vt:lpstr>Introduction to PyTorch</vt:lpstr>
      <vt:lpstr>torch.nn module</vt:lpstr>
      <vt:lpstr>torch.autograd module</vt:lpstr>
      <vt:lpstr>Variable and Function – A Detailed View</vt:lpstr>
      <vt:lpstr>Computation Graphs</vt:lpstr>
      <vt:lpstr>Computation Graph – Forward pass</vt:lpstr>
      <vt:lpstr>Computation Graph – Backward pass &amp; Chain rule</vt:lpstr>
      <vt:lpstr>PowerPoint Presentation</vt:lpstr>
      <vt:lpstr>Actual Computation graph</vt:lpstr>
      <vt:lpstr>PowerPoint Presentation</vt:lpstr>
      <vt:lpstr>‘Learning’s from fast.ai lectures</vt:lpstr>
      <vt:lpstr>Source: Andrew Ng’s course on Coursera</vt:lpstr>
      <vt:lpstr>PowerPoint Presentation</vt:lpstr>
      <vt:lpstr>PowerPoint Presentation</vt:lpstr>
      <vt:lpstr>Approaches to obtain decent learning rate - Snapshot</vt:lpstr>
      <vt:lpstr>PowerPoint Presentation</vt:lpstr>
      <vt:lpstr>Image Classification Using Custom Network</vt:lpstr>
      <vt:lpstr>PowerPoint Presentation</vt:lpstr>
      <vt:lpstr>PowerPoint Presentation</vt:lpstr>
      <vt:lpstr>Image Augmentation</vt:lpstr>
      <vt:lpstr>PowerPoint Presentation</vt:lpstr>
      <vt:lpstr>PowerPoint Presentation</vt:lpstr>
      <vt:lpstr>Defining the Model structure</vt:lpstr>
      <vt:lpstr>PowerPoint Presentation</vt:lpstr>
      <vt:lpstr>Other commonly used building blocks</vt:lpstr>
      <vt:lpstr>Training the Model</vt:lpstr>
      <vt:lpstr>PowerPoint Presentation</vt:lpstr>
      <vt:lpstr>Transfer Learning</vt:lpstr>
      <vt:lpstr>ConvNet Models</vt:lpstr>
      <vt:lpstr>AlexNet</vt:lpstr>
      <vt:lpstr>VGG16</vt:lpstr>
      <vt:lpstr>Residual Networks (ResNet)</vt:lpstr>
      <vt:lpstr>SqueezeNet</vt:lpstr>
      <vt:lpstr>Comparison of different ConvNets</vt:lpstr>
      <vt:lpstr>Comparison of PyTorch And TensorFlow</vt:lpstr>
      <vt:lpstr>PowerPoint Presentation</vt:lpstr>
      <vt:lpstr>PowerPoint Presentation</vt:lpstr>
      <vt:lpstr>PowerPoint Presentation</vt:lpstr>
      <vt:lpstr>PowerPoint Presentation</vt:lpstr>
      <vt:lpstr>PowerPoint Presentation</vt:lpstr>
      <vt:lpstr>Comparison Table</vt:lpstr>
      <vt:lpstr>Things Learnt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Transfer Learning With PyTorch</dc:title>
  <dc:creator>Chaitanya Kanth Vadlapudi (Hubble)</dc:creator>
  <cp:lastModifiedBy>Chaitanya Kanth Vadlapudi (Hubble)</cp:lastModifiedBy>
  <cp:revision>195</cp:revision>
  <dcterms:created xsi:type="dcterms:W3CDTF">2018-10-19T01:13:45Z</dcterms:created>
  <dcterms:modified xsi:type="dcterms:W3CDTF">2018-10-20T08:09:24Z</dcterms:modified>
</cp:coreProperties>
</file>