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3"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257"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3B5D-4F2E-46E0-B567-1E9AE1D0A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C000C8-9B8C-4B0F-A692-497A7F83E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BF0BD5-A75C-49B5-A44E-C67C647466E6}"/>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A4C14B83-4C8F-44F9-91D6-D982978BC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0692-D58A-4A31-AE09-4E80FBE146CE}"/>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389460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06D8-A170-4134-94C7-4720E5DD44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D5451-7274-454A-A8B8-5553EC832C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BA4A0-A335-457C-8C8B-35435CB55C0A}"/>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F49C8745-37F8-4932-88C8-8EA679915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0C5F9-9DE8-478C-97BD-5D8575DFAD56}"/>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417540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49027-0547-4AFD-9E1B-7AF873CAC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B08A1-7C7E-4182-A675-758DAFED9B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B827D-E011-492D-841B-5E41D148F0EF}"/>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1A617F1C-B841-4E9A-B81A-205B4B393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2DCAA-98E5-4789-B7EB-ADD3AF4EC3B0}"/>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35179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D46F-F7C6-4389-94C2-94F7C63ED9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E0DBB-5031-46A6-9F4B-D466F59A8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3E452-1493-4D7C-A449-CCAC77F044BB}"/>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A6AE4196-9DF5-4D60-895E-7459FEDBA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42E06-E96E-4FF8-B15D-1F4CAFBA8017}"/>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352636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D1E6-885F-4AF4-93B5-0829B4385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CDB6B2-F750-45C5-9FD2-96E070F81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1801B6-CA06-4447-8C03-1DB383DB960F}"/>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80DB8508-BDE6-4C24-8A4E-D509C7C74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A2FE2-1824-4B53-955C-917577431A39}"/>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317283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D327-54CA-4F03-AA15-7F1F3E72D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F1D026-62F5-4903-924F-3E039EAB2B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BB8285-F7EB-4D6F-9BAB-C3390E9379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5B59D7-3840-48D4-ADE3-F7EF85AB2DB6}"/>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6" name="Footer Placeholder 5">
            <a:extLst>
              <a:ext uri="{FF2B5EF4-FFF2-40B4-BE49-F238E27FC236}">
                <a16:creationId xmlns:a16="http://schemas.microsoft.com/office/drawing/2014/main" id="{A8722E79-3E16-4390-8D7D-C771378A0F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B2A03-4001-4A5E-9834-9854B35F6B93}"/>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419712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01C7-ECAC-49B6-95B3-FFFC6A422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AC079-1EEC-4788-A16E-D291A4B44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1E504C-6E94-46EA-9201-EEC64227F3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C64E13-11A9-4D5D-B9DD-784D2CD29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F97944-C616-489D-968F-6CCCBA0840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044402-11F9-4D69-808A-EFDEADC7C715}"/>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8" name="Footer Placeholder 7">
            <a:extLst>
              <a:ext uri="{FF2B5EF4-FFF2-40B4-BE49-F238E27FC236}">
                <a16:creationId xmlns:a16="http://schemas.microsoft.com/office/drawing/2014/main" id="{A951B4A1-F1AA-478A-84C1-53010E7052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60E26B-3D57-4E45-9820-669613A64B15}"/>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28190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80DF-8A85-4A50-A494-FC560207E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0D71A9-D303-465D-9B4D-D0D15B9CEDF0}"/>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4" name="Footer Placeholder 3">
            <a:extLst>
              <a:ext uri="{FF2B5EF4-FFF2-40B4-BE49-F238E27FC236}">
                <a16:creationId xmlns:a16="http://schemas.microsoft.com/office/drawing/2014/main" id="{D9F5A2D2-18AE-4496-9316-FC5C4D8DA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B26F7E-FAEC-4219-8552-873C852A8E58}"/>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191230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25F14-EF16-46C7-8492-79A23961116D}"/>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3" name="Footer Placeholder 2">
            <a:extLst>
              <a:ext uri="{FF2B5EF4-FFF2-40B4-BE49-F238E27FC236}">
                <a16:creationId xmlns:a16="http://schemas.microsoft.com/office/drawing/2014/main" id="{E62A5543-57E8-4308-8C6C-467A4D0119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5C7B84-C573-47DE-A925-D3058CC145CE}"/>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180541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D02E-6C6A-44BC-A807-6F76E5CA8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89D15E-984F-4787-AD98-782BED714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DB959-2D63-4446-81E5-C65E89786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BCC7F0-D16D-4230-A7FA-1409505132B1}"/>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6" name="Footer Placeholder 5">
            <a:extLst>
              <a:ext uri="{FF2B5EF4-FFF2-40B4-BE49-F238E27FC236}">
                <a16:creationId xmlns:a16="http://schemas.microsoft.com/office/drawing/2014/main" id="{099B2AD3-1B04-44B8-94A1-359B099871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1C196-59B4-41A1-8A45-7262EDEE7FBC}"/>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144028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971C-F193-4CBD-B966-1DDDA6F5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6D521-EBEF-41DE-9F5F-4DF76B086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ECDE9E-697A-40E4-B773-6D1A64778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90C930-EE13-40E6-8830-E54F55F1B317}"/>
              </a:ext>
            </a:extLst>
          </p:cNvPr>
          <p:cNvSpPr>
            <a:spLocks noGrp="1"/>
          </p:cNvSpPr>
          <p:nvPr>
            <p:ph type="dt" sz="half" idx="10"/>
          </p:nvPr>
        </p:nvSpPr>
        <p:spPr/>
        <p:txBody>
          <a:bodyPr/>
          <a:lstStyle/>
          <a:p>
            <a:fld id="{BF91399B-A04A-4771-B32B-5A016DECC893}" type="datetimeFigureOut">
              <a:rPr lang="en-IN" smtClean="0"/>
              <a:t>21-09-2018</a:t>
            </a:fld>
            <a:endParaRPr lang="en-IN"/>
          </a:p>
        </p:txBody>
      </p:sp>
      <p:sp>
        <p:nvSpPr>
          <p:cNvPr id="6" name="Footer Placeholder 5">
            <a:extLst>
              <a:ext uri="{FF2B5EF4-FFF2-40B4-BE49-F238E27FC236}">
                <a16:creationId xmlns:a16="http://schemas.microsoft.com/office/drawing/2014/main" id="{3A68D3F2-591F-42E7-9E0F-CD43EFAB7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42CC5-7EEC-4B8F-9100-2EA1EB92E1A7}"/>
              </a:ext>
            </a:extLst>
          </p:cNvPr>
          <p:cNvSpPr>
            <a:spLocks noGrp="1"/>
          </p:cNvSpPr>
          <p:nvPr>
            <p:ph type="sldNum" sz="quarter" idx="12"/>
          </p:nvPr>
        </p:nvSpPr>
        <p:spPr/>
        <p:txBody>
          <a:bodyPr/>
          <a:lstStyle/>
          <a:p>
            <a:fld id="{DD2CFD8A-31A2-4CE8-B78C-DECDF92BA1B0}" type="slidenum">
              <a:rPr lang="en-IN" smtClean="0"/>
              <a:t>‹#›</a:t>
            </a:fld>
            <a:endParaRPr lang="en-IN"/>
          </a:p>
        </p:txBody>
      </p:sp>
    </p:spTree>
    <p:extLst>
      <p:ext uri="{BB962C8B-B14F-4D97-AF65-F5344CB8AC3E}">
        <p14:creationId xmlns:p14="http://schemas.microsoft.com/office/powerpoint/2010/main" val="425532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410E2-3B1E-4CCF-9FA5-E703D185A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DE00B1-B3B2-4F05-B5FB-3F160E55F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42BAF-6DED-410F-896B-06ACBB26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1399B-A04A-4771-B32B-5A016DECC893}" type="datetimeFigureOut">
              <a:rPr lang="en-IN" smtClean="0"/>
              <a:t>21-09-2018</a:t>
            </a:fld>
            <a:endParaRPr lang="en-IN"/>
          </a:p>
        </p:txBody>
      </p:sp>
      <p:sp>
        <p:nvSpPr>
          <p:cNvPr id="5" name="Footer Placeholder 4">
            <a:extLst>
              <a:ext uri="{FF2B5EF4-FFF2-40B4-BE49-F238E27FC236}">
                <a16:creationId xmlns:a16="http://schemas.microsoft.com/office/drawing/2014/main" id="{4468DF30-C9E8-4A4F-8ADB-4A73D6405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525DDA-68BC-44A8-9FBD-4035F77AA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CFD8A-31A2-4CE8-B78C-DECDF92BA1B0}" type="slidenum">
              <a:rPr lang="en-IN" smtClean="0"/>
              <a:t>‹#›</a:t>
            </a:fld>
            <a:endParaRPr lang="en-IN"/>
          </a:p>
        </p:txBody>
      </p:sp>
    </p:spTree>
    <p:extLst>
      <p:ext uri="{BB962C8B-B14F-4D97-AF65-F5344CB8AC3E}">
        <p14:creationId xmlns:p14="http://schemas.microsoft.com/office/powerpoint/2010/main" val="317468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0257-B850-4D54-B6A9-7BB95A185D5E}"/>
              </a:ext>
            </a:extLst>
          </p:cNvPr>
          <p:cNvSpPr>
            <a:spLocks noGrp="1"/>
          </p:cNvSpPr>
          <p:nvPr>
            <p:ph type="ctrTitle"/>
          </p:nvPr>
        </p:nvSpPr>
        <p:spPr>
          <a:xfrm>
            <a:off x="1524000" y="436881"/>
            <a:ext cx="9144000" cy="1808480"/>
          </a:xfrm>
        </p:spPr>
        <p:txBody>
          <a:bodyPr>
            <a:normAutofit/>
          </a:bodyPr>
          <a:lstStyle/>
          <a:p>
            <a:r>
              <a:rPr lang="en-US" dirty="0"/>
              <a:t>Predicting Maintenance Opportunity of Machines</a:t>
            </a:r>
            <a:endParaRPr lang="en-IN" dirty="0"/>
          </a:p>
        </p:txBody>
      </p:sp>
      <p:sp>
        <p:nvSpPr>
          <p:cNvPr id="3" name="Subtitle 2">
            <a:extLst>
              <a:ext uri="{FF2B5EF4-FFF2-40B4-BE49-F238E27FC236}">
                <a16:creationId xmlns:a16="http://schemas.microsoft.com/office/drawing/2014/main" id="{1DF8FCD3-05AB-4919-A943-5141CFCDE948}"/>
              </a:ext>
            </a:extLst>
          </p:cNvPr>
          <p:cNvSpPr>
            <a:spLocks noGrp="1"/>
          </p:cNvSpPr>
          <p:nvPr>
            <p:ph type="subTitle" idx="1"/>
          </p:nvPr>
        </p:nvSpPr>
        <p:spPr>
          <a:xfrm>
            <a:off x="1524000" y="3632518"/>
            <a:ext cx="9144000" cy="1655762"/>
          </a:xfrm>
        </p:spPr>
        <p:txBody>
          <a:bodyPr/>
          <a:lstStyle/>
          <a:p>
            <a:r>
              <a:rPr lang="en-US" dirty="0"/>
              <a:t>PHD - Batch 42</a:t>
            </a:r>
          </a:p>
          <a:p>
            <a:r>
              <a:rPr lang="en-US" dirty="0"/>
              <a:t>Chaitanya Kanth Vadlapudi</a:t>
            </a:r>
            <a:endParaRPr lang="en-IN" dirty="0"/>
          </a:p>
        </p:txBody>
      </p:sp>
    </p:spTree>
    <p:extLst>
      <p:ext uri="{BB962C8B-B14F-4D97-AF65-F5344CB8AC3E}">
        <p14:creationId xmlns:p14="http://schemas.microsoft.com/office/powerpoint/2010/main" val="19518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0EAE-2E04-4997-A3B3-09CCC6D2E1A5}"/>
              </a:ext>
            </a:extLst>
          </p:cNvPr>
          <p:cNvSpPr>
            <a:spLocks noGrp="1"/>
          </p:cNvSpPr>
          <p:nvPr>
            <p:ph type="title"/>
          </p:nvPr>
        </p:nvSpPr>
        <p:spPr/>
        <p:txBody>
          <a:bodyPr/>
          <a:lstStyle/>
          <a:p>
            <a:r>
              <a:rPr lang="en-US" dirty="0"/>
              <a:t>Complaints Log data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9D2FD436-E419-4D9D-98EE-594671342A22}"/>
              </a:ext>
            </a:extLst>
          </p:cNvPr>
          <p:cNvSpPr>
            <a:spLocks noGrp="1"/>
          </p:cNvSpPr>
          <p:nvPr>
            <p:ph idx="1"/>
          </p:nvPr>
        </p:nvSpPr>
        <p:spPr>
          <a:xfrm>
            <a:off x="838200" y="1967865"/>
            <a:ext cx="10515600" cy="4351338"/>
          </a:xfrm>
        </p:spPr>
        <p:txBody>
          <a:bodyPr/>
          <a:lstStyle/>
          <a:p>
            <a:r>
              <a:rPr lang="en-US" dirty="0"/>
              <a:t>The previously mentioned features provides information about the question “How frequent?” and “Any relation between errors occurring?”</a:t>
            </a:r>
          </a:p>
          <a:p>
            <a:r>
              <a:rPr lang="en-US" dirty="0"/>
              <a:t>Now that we have time lapse between the errors and across the errors, we need to address the recency issue either</a:t>
            </a:r>
          </a:p>
          <a:p>
            <a:r>
              <a:rPr lang="en-US" dirty="0"/>
              <a:t>I  have extracted two important categorical features that would help us in addressing recency issue</a:t>
            </a:r>
          </a:p>
          <a:p>
            <a:pPr marL="914400" lvl="1" indent="-457200">
              <a:buFont typeface="+mj-lt"/>
              <a:buAutoNum type="alphaLcParenR"/>
            </a:pPr>
            <a:r>
              <a:rPr lang="en-US" dirty="0"/>
              <a:t>Most recent error a machine </a:t>
            </a:r>
            <a:r>
              <a:rPr lang="en-US" dirty="0" err="1"/>
              <a:t>a.k.a</a:t>
            </a:r>
            <a:r>
              <a:rPr lang="en-US" dirty="0"/>
              <a:t> </a:t>
            </a:r>
            <a:r>
              <a:rPr lang="en-IN" b="1" dirty="0" err="1"/>
              <a:t>RecentError</a:t>
            </a:r>
            <a:endParaRPr lang="en-IN" b="1" dirty="0"/>
          </a:p>
          <a:p>
            <a:pPr marL="914400" lvl="1" indent="-457200">
              <a:buFont typeface="+mj-lt"/>
              <a:buAutoNum type="alphaLcParenR"/>
            </a:pPr>
            <a:r>
              <a:rPr lang="en-IN" dirty="0"/>
              <a:t>Frequent error </a:t>
            </a:r>
            <a:r>
              <a:rPr lang="en-IN" dirty="0" err="1"/>
              <a:t>a.k.a</a:t>
            </a:r>
            <a:r>
              <a:rPr lang="en-IN" dirty="0"/>
              <a:t> </a:t>
            </a:r>
            <a:r>
              <a:rPr lang="en-IN" b="1" dirty="0" err="1"/>
              <a:t>MostOccuredError</a:t>
            </a:r>
            <a:endParaRPr lang="en-US" dirty="0"/>
          </a:p>
          <a:p>
            <a:pPr marL="457200" lvl="1" indent="0">
              <a:buNone/>
            </a:pPr>
            <a:endParaRPr lang="en-IN" dirty="0"/>
          </a:p>
        </p:txBody>
      </p:sp>
    </p:spTree>
    <p:extLst>
      <p:ext uri="{BB962C8B-B14F-4D97-AF65-F5344CB8AC3E}">
        <p14:creationId xmlns:p14="http://schemas.microsoft.com/office/powerpoint/2010/main" val="29462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C565-81BB-4E20-B19D-332E8BB0CB02}"/>
              </a:ext>
            </a:extLst>
          </p:cNvPr>
          <p:cNvSpPr>
            <a:spLocks noGrp="1"/>
          </p:cNvSpPr>
          <p:nvPr>
            <p:ph type="title"/>
          </p:nvPr>
        </p:nvSpPr>
        <p:spPr/>
        <p:txBody>
          <a:bodyPr/>
          <a:lstStyle/>
          <a:p>
            <a:r>
              <a:rPr lang="en-US" dirty="0"/>
              <a:t>Component Service Log Data source</a:t>
            </a:r>
            <a:endParaRPr lang="en-IN" dirty="0"/>
          </a:p>
        </p:txBody>
      </p:sp>
      <p:sp>
        <p:nvSpPr>
          <p:cNvPr id="3" name="Content Placeholder 2">
            <a:extLst>
              <a:ext uri="{FF2B5EF4-FFF2-40B4-BE49-F238E27FC236}">
                <a16:creationId xmlns:a16="http://schemas.microsoft.com/office/drawing/2014/main" id="{16C9CD82-4407-4BC2-846A-703CD950E127}"/>
              </a:ext>
            </a:extLst>
          </p:cNvPr>
          <p:cNvSpPr>
            <a:spLocks noGrp="1"/>
          </p:cNvSpPr>
          <p:nvPr>
            <p:ph idx="1"/>
          </p:nvPr>
        </p:nvSpPr>
        <p:spPr/>
        <p:txBody>
          <a:bodyPr/>
          <a:lstStyle/>
          <a:p>
            <a:r>
              <a:rPr lang="en-US" dirty="0"/>
              <a:t>I have considered only service type “</a:t>
            </a:r>
            <a:r>
              <a:rPr lang="en-US" dirty="0" err="1"/>
              <a:t>ComponentRepair</a:t>
            </a:r>
            <a:r>
              <a:rPr lang="en-US" dirty="0"/>
              <a:t>” from this data source.</a:t>
            </a:r>
          </a:p>
          <a:p>
            <a:r>
              <a:rPr lang="en-US" dirty="0"/>
              <a:t>The other service type “</a:t>
            </a:r>
            <a:r>
              <a:rPr lang="en-IN" dirty="0" err="1"/>
              <a:t>ScheduledService</a:t>
            </a:r>
            <a:r>
              <a:rPr lang="en-US" dirty="0"/>
              <a:t>” is very sparsely distributed and doesn’t have information for most of the machines.</a:t>
            </a:r>
          </a:p>
          <a:p>
            <a:r>
              <a:rPr lang="en-US" dirty="0"/>
              <a:t>I have calculated two numerical features </a:t>
            </a:r>
          </a:p>
          <a:p>
            <a:pPr lvl="1"/>
            <a:r>
              <a:rPr lang="en-US" dirty="0"/>
              <a:t>Number of days between same component getting repaired </a:t>
            </a:r>
            <a:r>
              <a:rPr lang="en-US" dirty="0" err="1"/>
              <a:t>a.k.a</a:t>
            </a:r>
            <a:r>
              <a:rPr lang="en-US" dirty="0"/>
              <a:t> </a:t>
            </a:r>
            <a:r>
              <a:rPr lang="en-IN" b="1" dirty="0" err="1"/>
              <a:t>Comp_Timelapse_same_repair</a:t>
            </a:r>
            <a:endParaRPr lang="en-US" dirty="0"/>
          </a:p>
          <a:p>
            <a:pPr lvl="1"/>
            <a:r>
              <a:rPr lang="en-US" dirty="0"/>
              <a:t>Number of days between different components getting repaired </a:t>
            </a:r>
            <a:r>
              <a:rPr lang="en-US" dirty="0" err="1"/>
              <a:t>a.k.a</a:t>
            </a:r>
            <a:r>
              <a:rPr lang="en-US" dirty="0"/>
              <a:t> </a:t>
            </a:r>
            <a:r>
              <a:rPr lang="en-IN" b="1" dirty="0" err="1"/>
              <a:t>Comp_Timelapse_diff_repair</a:t>
            </a:r>
            <a:endParaRPr lang="en-IN" dirty="0"/>
          </a:p>
          <a:p>
            <a:pPr marL="457200" lvl="1" indent="0">
              <a:buNone/>
            </a:pPr>
            <a:endParaRPr lang="en-US" dirty="0"/>
          </a:p>
        </p:txBody>
      </p:sp>
    </p:spTree>
    <p:extLst>
      <p:ext uri="{BB962C8B-B14F-4D97-AF65-F5344CB8AC3E}">
        <p14:creationId xmlns:p14="http://schemas.microsoft.com/office/powerpoint/2010/main" val="31805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6463-787B-471B-B527-812A15823D34}"/>
              </a:ext>
            </a:extLst>
          </p:cNvPr>
          <p:cNvSpPr>
            <a:spLocks noGrp="1"/>
          </p:cNvSpPr>
          <p:nvPr>
            <p:ph type="title"/>
          </p:nvPr>
        </p:nvSpPr>
        <p:spPr/>
        <p:txBody>
          <a:bodyPr/>
          <a:lstStyle/>
          <a:p>
            <a:r>
              <a:rPr lang="en-US" dirty="0"/>
              <a:t>Component Service Log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357B3DD6-7E9C-4E5A-B805-BE808D732DB1}"/>
              </a:ext>
            </a:extLst>
          </p:cNvPr>
          <p:cNvSpPr>
            <a:spLocks noGrp="1"/>
          </p:cNvSpPr>
          <p:nvPr>
            <p:ph idx="1"/>
          </p:nvPr>
        </p:nvSpPr>
        <p:spPr/>
        <p:txBody>
          <a:bodyPr/>
          <a:lstStyle/>
          <a:p>
            <a:r>
              <a:rPr lang="en-US" dirty="0"/>
              <a:t>I have also created two categorical attributes </a:t>
            </a:r>
          </a:p>
          <a:p>
            <a:pPr lvl="1"/>
            <a:r>
              <a:rPr lang="en-US" dirty="0"/>
              <a:t>Recent repaired component </a:t>
            </a:r>
            <a:r>
              <a:rPr lang="en-US" dirty="0" err="1"/>
              <a:t>a.k.a</a:t>
            </a:r>
            <a:r>
              <a:rPr lang="en-US" dirty="0"/>
              <a:t> </a:t>
            </a:r>
            <a:r>
              <a:rPr lang="en-IN" b="1" dirty="0" err="1"/>
              <a:t>RecentRepaired</a:t>
            </a:r>
            <a:endParaRPr lang="en-IN" b="1" dirty="0"/>
          </a:p>
          <a:p>
            <a:pPr lvl="1"/>
            <a:r>
              <a:rPr lang="en-US" dirty="0"/>
              <a:t>F</a:t>
            </a:r>
            <a:r>
              <a:rPr lang="en-IN" dirty="0" err="1"/>
              <a:t>requent</a:t>
            </a:r>
            <a:r>
              <a:rPr lang="en-IN" dirty="0"/>
              <a:t> repaired component </a:t>
            </a:r>
            <a:r>
              <a:rPr lang="en-IN" dirty="0" err="1"/>
              <a:t>a.k.a</a:t>
            </a:r>
            <a:r>
              <a:rPr lang="en-IN" dirty="0"/>
              <a:t> </a:t>
            </a:r>
            <a:r>
              <a:rPr lang="en-IN" b="1" dirty="0" err="1"/>
              <a:t>MostRepairedComponent</a:t>
            </a:r>
            <a:endParaRPr lang="en-IN" b="1" dirty="0"/>
          </a:p>
          <a:p>
            <a:r>
              <a:rPr lang="en-US" dirty="0"/>
              <a:t> All the features are created for each machine in the dataset</a:t>
            </a:r>
          </a:p>
          <a:p>
            <a:pPr marL="0" indent="0">
              <a:buNone/>
            </a:pPr>
            <a:endParaRPr lang="en-US" dirty="0"/>
          </a:p>
          <a:p>
            <a:pPr marL="0" indent="0">
              <a:buNone/>
            </a:pPr>
            <a:r>
              <a:rPr lang="en-US" dirty="0"/>
              <a:t>Future scope:</a:t>
            </a:r>
          </a:p>
          <a:p>
            <a:r>
              <a:rPr lang="en-US" dirty="0"/>
              <a:t>Make use of the left out service type “</a:t>
            </a:r>
            <a:r>
              <a:rPr lang="en-IN" dirty="0" err="1"/>
              <a:t>ScheduledService</a:t>
            </a:r>
            <a:r>
              <a:rPr lang="en-US" dirty="0"/>
              <a:t>” and tie it up with any of the above created components. </a:t>
            </a:r>
          </a:p>
          <a:p>
            <a:endParaRPr lang="en-IN" dirty="0"/>
          </a:p>
          <a:p>
            <a:pPr marL="457200" lvl="1" indent="0">
              <a:buNone/>
            </a:pPr>
            <a:endParaRPr lang="en-US" b="1" dirty="0"/>
          </a:p>
        </p:txBody>
      </p:sp>
    </p:spTree>
    <p:extLst>
      <p:ext uri="{BB962C8B-B14F-4D97-AF65-F5344CB8AC3E}">
        <p14:creationId xmlns:p14="http://schemas.microsoft.com/office/powerpoint/2010/main" val="406487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226A-F30A-47E1-A375-5EC10F9F5FC9}"/>
              </a:ext>
            </a:extLst>
          </p:cNvPr>
          <p:cNvSpPr>
            <a:spLocks noGrp="1"/>
          </p:cNvSpPr>
          <p:nvPr>
            <p:ph type="title"/>
          </p:nvPr>
        </p:nvSpPr>
        <p:spPr/>
        <p:txBody>
          <a:bodyPr/>
          <a:lstStyle/>
          <a:p>
            <a:r>
              <a:rPr lang="en-IN" i="1" dirty="0"/>
              <a:t>Déjà vu</a:t>
            </a:r>
            <a:endParaRPr lang="en-IN" dirty="0"/>
          </a:p>
        </p:txBody>
      </p:sp>
      <p:sp>
        <p:nvSpPr>
          <p:cNvPr id="3" name="Content Placeholder 2">
            <a:extLst>
              <a:ext uri="{FF2B5EF4-FFF2-40B4-BE49-F238E27FC236}">
                <a16:creationId xmlns:a16="http://schemas.microsoft.com/office/drawing/2014/main" id="{BCE565AA-E50C-4F23-AD35-3B85A154DC67}"/>
              </a:ext>
            </a:extLst>
          </p:cNvPr>
          <p:cNvSpPr>
            <a:spLocks noGrp="1"/>
          </p:cNvSpPr>
          <p:nvPr>
            <p:ph idx="1"/>
          </p:nvPr>
        </p:nvSpPr>
        <p:spPr/>
        <p:txBody>
          <a:bodyPr/>
          <a:lstStyle/>
          <a:p>
            <a:r>
              <a:rPr lang="en-US" dirty="0"/>
              <a:t>Remember the image with footsteps on beach shown earlier?</a:t>
            </a:r>
          </a:p>
          <a:p>
            <a:r>
              <a:rPr lang="en-US" dirty="0"/>
              <a:t>A similar image from my personal collection has led to this thought process.</a:t>
            </a:r>
          </a:p>
          <a:p>
            <a:r>
              <a:rPr lang="en-US" dirty="0"/>
              <a:t>The distance between the footsteps and location of the last foot step would help us in predicting the location of next foot step.</a:t>
            </a:r>
          </a:p>
          <a:p>
            <a:pPr marL="0" indent="0">
              <a:buNone/>
            </a:pPr>
            <a:endParaRPr lang="en-IN" dirty="0"/>
          </a:p>
        </p:txBody>
      </p:sp>
    </p:spTree>
    <p:extLst>
      <p:ext uri="{BB962C8B-B14F-4D97-AF65-F5344CB8AC3E}">
        <p14:creationId xmlns:p14="http://schemas.microsoft.com/office/powerpoint/2010/main" val="243361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5DDB-C0EE-4836-A00A-8DD33A500F4C}"/>
              </a:ext>
            </a:extLst>
          </p:cNvPr>
          <p:cNvSpPr>
            <a:spLocks noGrp="1"/>
          </p:cNvSpPr>
          <p:nvPr>
            <p:ph type="title"/>
          </p:nvPr>
        </p:nvSpPr>
        <p:spPr/>
        <p:txBody>
          <a:bodyPr/>
          <a:lstStyle/>
          <a:p>
            <a:r>
              <a:rPr lang="en-US" dirty="0"/>
              <a:t>Component Replacement Log data source</a:t>
            </a:r>
            <a:endParaRPr lang="en-IN" dirty="0"/>
          </a:p>
        </p:txBody>
      </p:sp>
      <p:sp>
        <p:nvSpPr>
          <p:cNvPr id="3" name="Content Placeholder 2">
            <a:extLst>
              <a:ext uri="{FF2B5EF4-FFF2-40B4-BE49-F238E27FC236}">
                <a16:creationId xmlns:a16="http://schemas.microsoft.com/office/drawing/2014/main" id="{6E00862A-A266-4A44-85E9-5C76B3C4933B}"/>
              </a:ext>
            </a:extLst>
          </p:cNvPr>
          <p:cNvSpPr>
            <a:spLocks noGrp="1"/>
          </p:cNvSpPr>
          <p:nvPr>
            <p:ph idx="1"/>
          </p:nvPr>
        </p:nvSpPr>
        <p:spPr/>
        <p:txBody>
          <a:bodyPr/>
          <a:lstStyle/>
          <a:p>
            <a:r>
              <a:rPr lang="en-US" dirty="0"/>
              <a:t>Only one type of service in the data source – “Component Replacement”</a:t>
            </a:r>
          </a:p>
          <a:p>
            <a:r>
              <a:rPr lang="en-US" dirty="0"/>
              <a:t>So I have repeated my approach for this dataset either and has created four columns for each machine</a:t>
            </a:r>
          </a:p>
          <a:p>
            <a:pPr lvl="1"/>
            <a:r>
              <a:rPr lang="en-US" dirty="0"/>
              <a:t>Time lapse between same component getting replaced </a:t>
            </a:r>
            <a:r>
              <a:rPr lang="en-US" dirty="0" err="1"/>
              <a:t>a.k.a</a:t>
            </a:r>
            <a:r>
              <a:rPr lang="en-US" dirty="0"/>
              <a:t> </a:t>
            </a:r>
            <a:r>
              <a:rPr lang="en-IN" b="1" dirty="0" err="1"/>
              <a:t>Comp_Timelapse_same_replace</a:t>
            </a:r>
            <a:endParaRPr lang="en-IN" dirty="0"/>
          </a:p>
          <a:p>
            <a:pPr lvl="1"/>
            <a:r>
              <a:rPr lang="en-IN" dirty="0"/>
              <a:t>Time lapse between different component getting replaced </a:t>
            </a:r>
            <a:r>
              <a:rPr lang="en-IN" dirty="0" err="1"/>
              <a:t>a.k.a</a:t>
            </a:r>
            <a:r>
              <a:rPr lang="en-IN" dirty="0"/>
              <a:t> </a:t>
            </a:r>
            <a:r>
              <a:rPr lang="en-IN" b="1" dirty="0" err="1"/>
              <a:t>Comp_Timelapse_diff_replace</a:t>
            </a:r>
            <a:endParaRPr lang="en-IN" b="1" dirty="0"/>
          </a:p>
          <a:p>
            <a:pPr lvl="1"/>
            <a:r>
              <a:rPr lang="en-IN" dirty="0"/>
              <a:t>Recent replaced component </a:t>
            </a:r>
            <a:r>
              <a:rPr lang="en-IN" dirty="0" err="1"/>
              <a:t>a.k.a</a:t>
            </a:r>
            <a:r>
              <a:rPr lang="en-IN" dirty="0"/>
              <a:t> </a:t>
            </a:r>
            <a:r>
              <a:rPr lang="en-IN" b="1" dirty="0" err="1"/>
              <a:t>RecentReplacedComp</a:t>
            </a:r>
            <a:endParaRPr lang="en-IN" b="1" dirty="0"/>
          </a:p>
          <a:p>
            <a:pPr lvl="1"/>
            <a:r>
              <a:rPr lang="en-IN" dirty="0"/>
              <a:t>Frequently replaced component </a:t>
            </a:r>
            <a:r>
              <a:rPr lang="en-IN" dirty="0" err="1"/>
              <a:t>a.k.a</a:t>
            </a:r>
            <a:r>
              <a:rPr lang="en-IN" dirty="0"/>
              <a:t> </a:t>
            </a:r>
            <a:r>
              <a:rPr lang="en-IN" b="1" dirty="0" err="1"/>
              <a:t>MostReplacedComp</a:t>
            </a:r>
            <a:r>
              <a:rPr lang="en-US" dirty="0"/>
              <a:t> </a:t>
            </a:r>
            <a:endParaRPr lang="en-IN" dirty="0"/>
          </a:p>
        </p:txBody>
      </p:sp>
    </p:spTree>
    <p:extLst>
      <p:ext uri="{BB962C8B-B14F-4D97-AF65-F5344CB8AC3E}">
        <p14:creationId xmlns:p14="http://schemas.microsoft.com/office/powerpoint/2010/main" val="227017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7C85-070B-4702-9A2B-971E6D6B7BD6}"/>
              </a:ext>
            </a:extLst>
          </p:cNvPr>
          <p:cNvSpPr>
            <a:spLocks noGrp="1"/>
          </p:cNvSpPr>
          <p:nvPr>
            <p:ph type="title"/>
          </p:nvPr>
        </p:nvSpPr>
        <p:spPr/>
        <p:txBody>
          <a:bodyPr/>
          <a:lstStyle/>
          <a:p>
            <a:r>
              <a:rPr lang="en-US" dirty="0"/>
              <a:t>Operations Conditions Details Data Source</a:t>
            </a:r>
            <a:endParaRPr lang="en-IN" dirty="0"/>
          </a:p>
        </p:txBody>
      </p:sp>
      <p:sp>
        <p:nvSpPr>
          <p:cNvPr id="3" name="Content Placeholder 2">
            <a:extLst>
              <a:ext uri="{FF2B5EF4-FFF2-40B4-BE49-F238E27FC236}">
                <a16:creationId xmlns:a16="http://schemas.microsoft.com/office/drawing/2014/main" id="{0D908B5B-410E-4EA3-A206-DE1FF1669F47}"/>
              </a:ext>
            </a:extLst>
          </p:cNvPr>
          <p:cNvSpPr>
            <a:spLocks noGrp="1"/>
          </p:cNvSpPr>
          <p:nvPr>
            <p:ph idx="1"/>
          </p:nvPr>
        </p:nvSpPr>
        <p:spPr/>
        <p:txBody>
          <a:bodyPr>
            <a:normAutofit lnSpcReduction="10000"/>
          </a:bodyPr>
          <a:lstStyle/>
          <a:p>
            <a:r>
              <a:rPr lang="en-US" dirty="0"/>
              <a:t>This data source provides hourly data of 4 sensor reading for each machine for duration of an year.</a:t>
            </a:r>
          </a:p>
          <a:p>
            <a:r>
              <a:rPr lang="en-US" dirty="0"/>
              <a:t>For each machine I have found the min, max and average value of sensors reading.</a:t>
            </a:r>
          </a:p>
          <a:p>
            <a:pPr marL="0" indent="0">
              <a:buNone/>
            </a:pPr>
            <a:endParaRPr lang="en-US" dirty="0"/>
          </a:p>
          <a:p>
            <a:pPr marL="0" indent="0">
              <a:buNone/>
            </a:pPr>
            <a:r>
              <a:rPr lang="en-US" b="1" dirty="0"/>
              <a:t>Scope for improvement</a:t>
            </a:r>
            <a:r>
              <a:rPr lang="en-US" dirty="0"/>
              <a:t> </a:t>
            </a:r>
          </a:p>
          <a:p>
            <a:r>
              <a:rPr lang="en-US" dirty="0"/>
              <a:t>This dataset offers good insights into the performance of the machine.</a:t>
            </a:r>
          </a:p>
          <a:p>
            <a:r>
              <a:rPr lang="en-US" dirty="0"/>
              <a:t>Plan to calculate z-score for each of the sensor reading across datetime</a:t>
            </a:r>
            <a:endParaRPr lang="en-IN" dirty="0"/>
          </a:p>
        </p:txBody>
      </p:sp>
    </p:spTree>
    <p:extLst>
      <p:ext uri="{BB962C8B-B14F-4D97-AF65-F5344CB8AC3E}">
        <p14:creationId xmlns:p14="http://schemas.microsoft.com/office/powerpoint/2010/main" val="66948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7C85-070B-4702-9A2B-971E6D6B7BD6}"/>
              </a:ext>
            </a:extLst>
          </p:cNvPr>
          <p:cNvSpPr>
            <a:spLocks noGrp="1"/>
          </p:cNvSpPr>
          <p:nvPr>
            <p:ph type="title"/>
          </p:nvPr>
        </p:nvSpPr>
        <p:spPr/>
        <p:txBody>
          <a:bodyPr/>
          <a:lstStyle/>
          <a:p>
            <a:r>
              <a:rPr lang="en-US" dirty="0"/>
              <a:t>Operations Conditions Details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0D908B5B-410E-4EA3-A206-DE1FF1669F47}"/>
              </a:ext>
            </a:extLst>
          </p:cNvPr>
          <p:cNvSpPr>
            <a:spLocks noGrp="1"/>
          </p:cNvSpPr>
          <p:nvPr>
            <p:ph idx="1"/>
          </p:nvPr>
        </p:nvSpPr>
        <p:spPr/>
        <p:txBody>
          <a:bodyPr>
            <a:normAutofit/>
          </a:bodyPr>
          <a:lstStyle/>
          <a:p>
            <a:r>
              <a:rPr lang="en-US" dirty="0"/>
              <a:t>Once we have z-scores we can overlay this data and match the timestamps across other datasets and find out the Component replaced, repaired and error history</a:t>
            </a:r>
          </a:p>
          <a:p>
            <a:r>
              <a:rPr lang="en-US" dirty="0"/>
              <a:t>The above approach would make complete use of the dataset.</a:t>
            </a:r>
          </a:p>
          <a:p>
            <a:pPr marL="0" indent="0">
              <a:buNone/>
            </a:pPr>
            <a:endParaRPr lang="en-IN" dirty="0"/>
          </a:p>
        </p:txBody>
      </p:sp>
    </p:spTree>
    <p:extLst>
      <p:ext uri="{BB962C8B-B14F-4D97-AF65-F5344CB8AC3E}">
        <p14:creationId xmlns:p14="http://schemas.microsoft.com/office/powerpoint/2010/main" val="382425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6873-978C-4785-8F2D-61433F79E030}"/>
              </a:ext>
            </a:extLst>
          </p:cNvPr>
          <p:cNvSpPr>
            <a:spLocks noGrp="1"/>
          </p:cNvSpPr>
          <p:nvPr>
            <p:ph type="title"/>
          </p:nvPr>
        </p:nvSpPr>
        <p:spPr/>
        <p:txBody>
          <a:bodyPr/>
          <a:lstStyle/>
          <a:p>
            <a:r>
              <a:rPr lang="en-US" dirty="0"/>
              <a:t>Merging of the datasets</a:t>
            </a:r>
            <a:endParaRPr lang="en-IN" dirty="0"/>
          </a:p>
        </p:txBody>
      </p:sp>
      <p:sp>
        <p:nvSpPr>
          <p:cNvPr id="3" name="Content Placeholder 2">
            <a:extLst>
              <a:ext uri="{FF2B5EF4-FFF2-40B4-BE49-F238E27FC236}">
                <a16:creationId xmlns:a16="http://schemas.microsoft.com/office/drawing/2014/main" id="{3ED98253-D92B-429E-A672-8698CFEBD262}"/>
              </a:ext>
            </a:extLst>
          </p:cNvPr>
          <p:cNvSpPr>
            <a:spLocks noGrp="1"/>
          </p:cNvSpPr>
          <p:nvPr>
            <p:ph idx="1"/>
          </p:nvPr>
        </p:nvSpPr>
        <p:spPr/>
        <p:txBody>
          <a:bodyPr/>
          <a:lstStyle/>
          <a:p>
            <a:r>
              <a:rPr lang="en-US" dirty="0"/>
              <a:t>Finally we have 5 files with each row providing insights into a particular machine.</a:t>
            </a:r>
          </a:p>
          <a:p>
            <a:r>
              <a:rPr lang="en-US" dirty="0"/>
              <a:t>I have merged all these files into single file and had separated out train and test rows.</a:t>
            </a:r>
          </a:p>
          <a:p>
            <a:r>
              <a:rPr lang="en-US" dirty="0"/>
              <a:t>Master Dataset: 1150 rows with 37 columns in master dataset</a:t>
            </a:r>
          </a:p>
          <a:p>
            <a:r>
              <a:rPr lang="en-US" dirty="0"/>
              <a:t>Train Dataset: Matrix of (674x37)</a:t>
            </a:r>
          </a:p>
          <a:p>
            <a:r>
              <a:rPr lang="en-US" dirty="0"/>
              <a:t>Test Dataset: Matrix of (326x37)</a:t>
            </a:r>
            <a:endParaRPr lang="en-IN" dirty="0"/>
          </a:p>
        </p:txBody>
      </p:sp>
    </p:spTree>
    <p:extLst>
      <p:ext uri="{BB962C8B-B14F-4D97-AF65-F5344CB8AC3E}">
        <p14:creationId xmlns:p14="http://schemas.microsoft.com/office/powerpoint/2010/main" val="61299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4372-0751-445F-A9FB-D89112C1A731}"/>
              </a:ext>
            </a:extLst>
          </p:cNvPr>
          <p:cNvSpPr>
            <a:spLocks noGrp="1"/>
          </p:cNvSpPr>
          <p:nvPr>
            <p:ph type="title"/>
          </p:nvPr>
        </p:nvSpPr>
        <p:spPr/>
        <p:txBody>
          <a:bodyPr/>
          <a:lstStyle/>
          <a:p>
            <a:r>
              <a:rPr lang="en-US" dirty="0"/>
              <a:t>Visualizing the Data</a:t>
            </a:r>
            <a:endParaRPr lang="en-IN" dirty="0"/>
          </a:p>
        </p:txBody>
      </p:sp>
      <p:sp>
        <p:nvSpPr>
          <p:cNvPr id="3" name="Content Placeholder 2">
            <a:extLst>
              <a:ext uri="{FF2B5EF4-FFF2-40B4-BE49-F238E27FC236}">
                <a16:creationId xmlns:a16="http://schemas.microsoft.com/office/drawing/2014/main" id="{B9C6B8EE-2847-4D7A-8E75-7B291A19A854}"/>
              </a:ext>
            </a:extLst>
          </p:cNvPr>
          <p:cNvSpPr>
            <a:spLocks noGrp="1"/>
          </p:cNvSpPr>
          <p:nvPr>
            <p:ph idx="1"/>
          </p:nvPr>
        </p:nvSpPr>
        <p:spPr/>
        <p:txBody>
          <a:bodyPr/>
          <a:lstStyle/>
          <a:p>
            <a:r>
              <a:rPr lang="en-US" dirty="0"/>
              <a:t>I have conceptualized some visualizations on train data as well as the new master dataset created</a:t>
            </a:r>
          </a:p>
          <a:p>
            <a:r>
              <a:rPr lang="en-US" dirty="0"/>
              <a:t>Made use of Matplotlib and Seaborn libraries</a:t>
            </a:r>
          </a:p>
          <a:p>
            <a:r>
              <a:rPr lang="en-US" dirty="0"/>
              <a:t>Copy of the entire visualizations is already submitted</a:t>
            </a:r>
          </a:p>
          <a:p>
            <a:r>
              <a:rPr lang="en-US" dirty="0"/>
              <a:t>Some important visualizations will be showcased</a:t>
            </a:r>
            <a:endParaRPr lang="en-IN" dirty="0"/>
          </a:p>
        </p:txBody>
      </p:sp>
    </p:spTree>
    <p:extLst>
      <p:ext uri="{BB962C8B-B14F-4D97-AF65-F5344CB8AC3E}">
        <p14:creationId xmlns:p14="http://schemas.microsoft.com/office/powerpoint/2010/main" val="87928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798856-01A2-49DC-B2AB-9F3E4F04A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9280" y="548640"/>
            <a:ext cx="3982720" cy="5222240"/>
          </a:xfrm>
        </p:spPr>
      </p:pic>
      <p:pic>
        <p:nvPicPr>
          <p:cNvPr id="7" name="Picture 6">
            <a:extLst>
              <a:ext uri="{FF2B5EF4-FFF2-40B4-BE49-F238E27FC236}">
                <a16:creationId xmlns:a16="http://schemas.microsoft.com/office/drawing/2014/main" id="{24583400-5D38-4701-89A4-DBE96F599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3" y="497840"/>
            <a:ext cx="4146927" cy="5222240"/>
          </a:xfrm>
          <a:prstGeom prst="rect">
            <a:avLst/>
          </a:prstGeom>
        </p:spPr>
      </p:pic>
      <p:pic>
        <p:nvPicPr>
          <p:cNvPr id="9" name="Picture 8">
            <a:extLst>
              <a:ext uri="{FF2B5EF4-FFF2-40B4-BE49-F238E27FC236}">
                <a16:creationId xmlns:a16="http://schemas.microsoft.com/office/drawing/2014/main" id="{044A023E-AF5B-459A-84A9-E99EEE040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5440" y="548640"/>
            <a:ext cx="4135120" cy="5222240"/>
          </a:xfrm>
          <a:prstGeom prst="rect">
            <a:avLst/>
          </a:prstGeom>
        </p:spPr>
      </p:pic>
      <p:sp>
        <p:nvSpPr>
          <p:cNvPr id="10" name="TextBox 9">
            <a:extLst>
              <a:ext uri="{FF2B5EF4-FFF2-40B4-BE49-F238E27FC236}">
                <a16:creationId xmlns:a16="http://schemas.microsoft.com/office/drawing/2014/main" id="{5D487B56-387A-45DB-9BBC-4EF31F3E8A1F}"/>
              </a:ext>
            </a:extLst>
          </p:cNvPr>
          <p:cNvSpPr txBox="1"/>
          <p:nvPr/>
        </p:nvSpPr>
        <p:spPr>
          <a:xfrm>
            <a:off x="3982721" y="43210"/>
            <a:ext cx="3525520" cy="523220"/>
          </a:xfrm>
          <a:prstGeom prst="rect">
            <a:avLst/>
          </a:prstGeom>
          <a:noFill/>
        </p:spPr>
        <p:txBody>
          <a:bodyPr wrap="square" rtlCol="0">
            <a:spAutoFit/>
          </a:bodyPr>
          <a:lstStyle/>
          <a:p>
            <a:pPr algn="ctr"/>
            <a:r>
              <a:rPr lang="en-US" sz="2800" dirty="0"/>
              <a:t>Sensor Data</a:t>
            </a:r>
            <a:endParaRPr lang="en-IN" sz="2800" dirty="0"/>
          </a:p>
        </p:txBody>
      </p:sp>
    </p:spTree>
    <p:extLst>
      <p:ext uri="{BB962C8B-B14F-4D97-AF65-F5344CB8AC3E}">
        <p14:creationId xmlns:p14="http://schemas.microsoft.com/office/powerpoint/2010/main" val="32166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E00D0E-4A3A-4900-A501-8229DF367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520" y="1503680"/>
            <a:ext cx="8564880" cy="4601550"/>
          </a:xfrm>
        </p:spPr>
      </p:pic>
      <p:sp>
        <p:nvSpPr>
          <p:cNvPr id="7" name="TextBox 6">
            <a:extLst>
              <a:ext uri="{FF2B5EF4-FFF2-40B4-BE49-F238E27FC236}">
                <a16:creationId xmlns:a16="http://schemas.microsoft.com/office/drawing/2014/main" id="{DC2AFE80-5D7E-4095-B629-ADA1592F8CEC}"/>
              </a:ext>
            </a:extLst>
          </p:cNvPr>
          <p:cNvSpPr txBox="1"/>
          <p:nvPr/>
        </p:nvSpPr>
        <p:spPr>
          <a:xfrm>
            <a:off x="2286000" y="650240"/>
            <a:ext cx="6959600" cy="646331"/>
          </a:xfrm>
          <a:prstGeom prst="rect">
            <a:avLst/>
          </a:prstGeom>
          <a:noFill/>
        </p:spPr>
        <p:txBody>
          <a:bodyPr wrap="square" rtlCol="0">
            <a:spAutoFit/>
          </a:bodyPr>
          <a:lstStyle/>
          <a:p>
            <a:pPr algn="ctr"/>
            <a:r>
              <a:rPr lang="en-US" sz="3600" dirty="0"/>
              <a:t>For the cerebellum of the brain</a:t>
            </a:r>
            <a:endParaRPr lang="en-IN" sz="3600" dirty="0"/>
          </a:p>
        </p:txBody>
      </p:sp>
    </p:spTree>
    <p:extLst>
      <p:ext uri="{BB962C8B-B14F-4D97-AF65-F5344CB8AC3E}">
        <p14:creationId xmlns:p14="http://schemas.microsoft.com/office/powerpoint/2010/main" val="505346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60B35C-1971-4557-BFD1-087B96ABE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5493" y="542945"/>
            <a:ext cx="4031641" cy="5386027"/>
          </a:xfrm>
        </p:spPr>
      </p:pic>
      <p:pic>
        <p:nvPicPr>
          <p:cNvPr id="7" name="Picture 6">
            <a:extLst>
              <a:ext uri="{FF2B5EF4-FFF2-40B4-BE49-F238E27FC236}">
                <a16:creationId xmlns:a16="http://schemas.microsoft.com/office/drawing/2014/main" id="{7AD3A0C1-34C5-4800-BD8C-93FDA1F35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2946"/>
            <a:ext cx="4146508" cy="5386027"/>
          </a:xfrm>
          <a:prstGeom prst="rect">
            <a:avLst/>
          </a:prstGeom>
        </p:spPr>
      </p:pic>
      <p:pic>
        <p:nvPicPr>
          <p:cNvPr id="9" name="Picture 8">
            <a:extLst>
              <a:ext uri="{FF2B5EF4-FFF2-40B4-BE49-F238E27FC236}">
                <a16:creationId xmlns:a16="http://schemas.microsoft.com/office/drawing/2014/main" id="{004B7E33-2D1C-475B-B17D-4A2D4C81D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760" y="542945"/>
            <a:ext cx="4123733" cy="5386027"/>
          </a:xfrm>
          <a:prstGeom prst="rect">
            <a:avLst/>
          </a:prstGeom>
        </p:spPr>
      </p:pic>
    </p:spTree>
    <p:extLst>
      <p:ext uri="{BB962C8B-B14F-4D97-AF65-F5344CB8AC3E}">
        <p14:creationId xmlns:p14="http://schemas.microsoft.com/office/powerpoint/2010/main" val="397890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43C4-B53D-4F51-AE53-6DBBF2637CE8}"/>
              </a:ext>
            </a:extLst>
          </p:cNvPr>
          <p:cNvSpPr>
            <a:spLocks noGrp="1"/>
          </p:cNvSpPr>
          <p:nvPr>
            <p:ph type="title"/>
          </p:nvPr>
        </p:nvSpPr>
        <p:spPr>
          <a:xfrm>
            <a:off x="838200" y="365125"/>
            <a:ext cx="10515600" cy="650875"/>
          </a:xfrm>
        </p:spPr>
        <p:txBody>
          <a:bodyPr>
            <a:normAutofit fontScale="90000"/>
          </a:bodyPr>
          <a:lstStyle/>
          <a:p>
            <a:r>
              <a:rPr lang="en-US" dirty="0"/>
              <a:t>Visualizations -  Component Replacement data</a:t>
            </a:r>
            <a:endParaRPr lang="en-IN" dirty="0"/>
          </a:p>
        </p:txBody>
      </p:sp>
      <p:pic>
        <p:nvPicPr>
          <p:cNvPr id="5" name="Content Placeholder 4">
            <a:extLst>
              <a:ext uri="{FF2B5EF4-FFF2-40B4-BE49-F238E27FC236}">
                <a16:creationId xmlns:a16="http://schemas.microsoft.com/office/drawing/2014/main" id="{259792C4-E331-44CD-9F77-29BBE55F5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1456"/>
            <a:ext cx="4922520" cy="4471419"/>
          </a:xfrm>
        </p:spPr>
      </p:pic>
      <p:pic>
        <p:nvPicPr>
          <p:cNvPr id="7" name="Picture 6">
            <a:extLst>
              <a:ext uri="{FF2B5EF4-FFF2-40B4-BE49-F238E27FC236}">
                <a16:creationId xmlns:a16="http://schemas.microsoft.com/office/drawing/2014/main" id="{310F2D8A-0711-4CA4-B81F-08181D907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59" y="2021456"/>
            <a:ext cx="6198341" cy="4471419"/>
          </a:xfrm>
          <a:prstGeom prst="rect">
            <a:avLst/>
          </a:prstGeom>
        </p:spPr>
      </p:pic>
    </p:spTree>
    <p:extLst>
      <p:ext uri="{BB962C8B-B14F-4D97-AF65-F5344CB8AC3E}">
        <p14:creationId xmlns:p14="http://schemas.microsoft.com/office/powerpoint/2010/main" val="48134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4FF9-49D6-4B0D-AAC6-F2CF2214512F}"/>
              </a:ext>
            </a:extLst>
          </p:cNvPr>
          <p:cNvSpPr>
            <a:spLocks noGrp="1"/>
          </p:cNvSpPr>
          <p:nvPr>
            <p:ph type="title"/>
          </p:nvPr>
        </p:nvSpPr>
        <p:spPr>
          <a:xfrm>
            <a:off x="838200" y="365125"/>
            <a:ext cx="10515600" cy="1016635"/>
          </a:xfrm>
        </p:spPr>
        <p:txBody>
          <a:bodyPr/>
          <a:lstStyle/>
          <a:p>
            <a:r>
              <a:rPr lang="en-US" dirty="0"/>
              <a:t>Visualizations - Component Service data</a:t>
            </a:r>
            <a:endParaRPr lang="en-IN" dirty="0"/>
          </a:p>
        </p:txBody>
      </p:sp>
      <p:pic>
        <p:nvPicPr>
          <p:cNvPr id="5" name="Content Placeholder 4">
            <a:extLst>
              <a:ext uri="{FF2B5EF4-FFF2-40B4-BE49-F238E27FC236}">
                <a16:creationId xmlns:a16="http://schemas.microsoft.com/office/drawing/2014/main" id="{C55FE24C-DE36-4323-B564-F51B14432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2000" y="1493520"/>
            <a:ext cx="6180877" cy="4619149"/>
          </a:xfrm>
        </p:spPr>
      </p:pic>
      <p:pic>
        <p:nvPicPr>
          <p:cNvPr id="7" name="Picture 6">
            <a:extLst>
              <a:ext uri="{FF2B5EF4-FFF2-40B4-BE49-F238E27FC236}">
                <a16:creationId xmlns:a16="http://schemas.microsoft.com/office/drawing/2014/main" id="{09B6DED9-F5D5-47A4-8835-F0B5AAB7F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10" y="1493520"/>
            <a:ext cx="4649259" cy="4619149"/>
          </a:xfrm>
          <a:prstGeom prst="rect">
            <a:avLst/>
          </a:prstGeom>
        </p:spPr>
      </p:pic>
    </p:spTree>
    <p:extLst>
      <p:ext uri="{BB962C8B-B14F-4D97-AF65-F5344CB8AC3E}">
        <p14:creationId xmlns:p14="http://schemas.microsoft.com/office/powerpoint/2010/main" val="2689793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2C4A-756B-49CD-AF46-9CECEF583A8E}"/>
              </a:ext>
            </a:extLst>
          </p:cNvPr>
          <p:cNvSpPr>
            <a:spLocks noGrp="1"/>
          </p:cNvSpPr>
          <p:nvPr>
            <p:ph type="title"/>
          </p:nvPr>
        </p:nvSpPr>
        <p:spPr>
          <a:xfrm>
            <a:off x="838200" y="365125"/>
            <a:ext cx="10515600" cy="935355"/>
          </a:xfrm>
        </p:spPr>
        <p:txBody>
          <a:bodyPr/>
          <a:lstStyle/>
          <a:p>
            <a:r>
              <a:rPr lang="en-US" dirty="0"/>
              <a:t>Visualizations – Complaints Log data</a:t>
            </a:r>
            <a:endParaRPr lang="en-IN" dirty="0"/>
          </a:p>
        </p:txBody>
      </p:sp>
      <p:pic>
        <p:nvPicPr>
          <p:cNvPr id="5" name="Content Placeholder 4">
            <a:extLst>
              <a:ext uri="{FF2B5EF4-FFF2-40B4-BE49-F238E27FC236}">
                <a16:creationId xmlns:a16="http://schemas.microsoft.com/office/drawing/2014/main" id="{BF6F436B-9EB0-4F4C-9CB7-CC8D8A52F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1456"/>
            <a:ext cx="4524402" cy="4471419"/>
          </a:xfrm>
        </p:spPr>
      </p:pic>
      <p:pic>
        <p:nvPicPr>
          <p:cNvPr id="7" name="Picture 6">
            <a:extLst>
              <a:ext uri="{FF2B5EF4-FFF2-40B4-BE49-F238E27FC236}">
                <a16:creationId xmlns:a16="http://schemas.microsoft.com/office/drawing/2014/main" id="{B194CC74-E213-4482-960D-31CC8F691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118" y="2021456"/>
            <a:ext cx="6503882" cy="4471419"/>
          </a:xfrm>
          <a:prstGeom prst="rect">
            <a:avLst/>
          </a:prstGeom>
        </p:spPr>
      </p:pic>
    </p:spTree>
    <p:extLst>
      <p:ext uri="{BB962C8B-B14F-4D97-AF65-F5344CB8AC3E}">
        <p14:creationId xmlns:p14="http://schemas.microsoft.com/office/powerpoint/2010/main" val="351450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D91A-8174-498A-81C9-4A72A30792D5}"/>
              </a:ext>
            </a:extLst>
          </p:cNvPr>
          <p:cNvSpPr>
            <a:spLocks noGrp="1"/>
          </p:cNvSpPr>
          <p:nvPr>
            <p:ph type="title"/>
          </p:nvPr>
        </p:nvSpPr>
        <p:spPr>
          <a:xfrm>
            <a:off x="838200" y="365125"/>
            <a:ext cx="10515600" cy="823595"/>
          </a:xfrm>
        </p:spPr>
        <p:txBody>
          <a:bodyPr/>
          <a:lstStyle/>
          <a:p>
            <a:r>
              <a:rPr lang="en-US" dirty="0"/>
              <a:t>Avg days for a component to be repaired</a:t>
            </a:r>
            <a:endParaRPr lang="en-IN" dirty="0"/>
          </a:p>
        </p:txBody>
      </p:sp>
      <p:pic>
        <p:nvPicPr>
          <p:cNvPr id="7" name="Picture 6">
            <a:extLst>
              <a:ext uri="{FF2B5EF4-FFF2-40B4-BE49-F238E27FC236}">
                <a16:creationId xmlns:a16="http://schemas.microsoft.com/office/drawing/2014/main" id="{26F29F7C-6C20-47E3-A777-A282391CB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98" y="1543284"/>
            <a:ext cx="5499682" cy="4916020"/>
          </a:xfrm>
          <a:prstGeom prst="rect">
            <a:avLst/>
          </a:prstGeom>
        </p:spPr>
      </p:pic>
      <p:pic>
        <p:nvPicPr>
          <p:cNvPr id="9" name="Picture 8">
            <a:extLst>
              <a:ext uri="{FF2B5EF4-FFF2-40B4-BE49-F238E27FC236}">
                <a16:creationId xmlns:a16="http://schemas.microsoft.com/office/drawing/2014/main" id="{59B51DED-0D2E-4B7A-A2AC-3A11771B9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239" y="1543284"/>
            <a:ext cx="5106563" cy="4916020"/>
          </a:xfrm>
          <a:prstGeom prst="rect">
            <a:avLst/>
          </a:prstGeom>
        </p:spPr>
      </p:pic>
    </p:spTree>
    <p:extLst>
      <p:ext uri="{BB962C8B-B14F-4D97-AF65-F5344CB8AC3E}">
        <p14:creationId xmlns:p14="http://schemas.microsoft.com/office/powerpoint/2010/main" val="33712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C72B67-E9C8-45A6-AB3E-2B42B8FA6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77" y="1077118"/>
            <a:ext cx="4959006" cy="4703763"/>
          </a:xfrm>
          <a:prstGeom prst="rect">
            <a:avLst/>
          </a:prstGeom>
        </p:spPr>
      </p:pic>
      <p:pic>
        <p:nvPicPr>
          <p:cNvPr id="5" name="Content Placeholder 4">
            <a:extLst>
              <a:ext uri="{FF2B5EF4-FFF2-40B4-BE49-F238E27FC236}">
                <a16:creationId xmlns:a16="http://schemas.microsoft.com/office/drawing/2014/main" id="{8D184D05-2A9C-4904-A307-C09B79E89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3" y="1077118"/>
            <a:ext cx="5141432" cy="4703763"/>
          </a:xfrm>
          <a:prstGeom prst="rect">
            <a:avLst/>
          </a:prstGeom>
        </p:spPr>
      </p:pic>
    </p:spTree>
    <p:extLst>
      <p:ext uri="{BB962C8B-B14F-4D97-AF65-F5344CB8AC3E}">
        <p14:creationId xmlns:p14="http://schemas.microsoft.com/office/powerpoint/2010/main" val="881453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05D2-0F6B-4FAD-A8D4-F5D57337B9F5}"/>
              </a:ext>
            </a:extLst>
          </p:cNvPr>
          <p:cNvSpPr>
            <a:spLocks noGrp="1"/>
          </p:cNvSpPr>
          <p:nvPr>
            <p:ph type="title"/>
          </p:nvPr>
        </p:nvSpPr>
        <p:spPr>
          <a:xfrm>
            <a:off x="838200" y="365125"/>
            <a:ext cx="10515600" cy="904875"/>
          </a:xfrm>
        </p:spPr>
        <p:txBody>
          <a:bodyPr/>
          <a:lstStyle/>
          <a:p>
            <a:r>
              <a:rPr lang="en-US" dirty="0"/>
              <a:t>Component Service Data</a:t>
            </a:r>
            <a:endParaRPr lang="en-IN" dirty="0"/>
          </a:p>
        </p:txBody>
      </p:sp>
      <p:pic>
        <p:nvPicPr>
          <p:cNvPr id="5" name="Content Placeholder 4">
            <a:extLst>
              <a:ext uri="{FF2B5EF4-FFF2-40B4-BE49-F238E27FC236}">
                <a16:creationId xmlns:a16="http://schemas.microsoft.com/office/drawing/2014/main" id="{377701B3-B6B6-42FE-B9DE-7FD54E9AF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840" y="1165877"/>
            <a:ext cx="8971280" cy="5326998"/>
          </a:xfrm>
        </p:spPr>
      </p:pic>
    </p:spTree>
    <p:extLst>
      <p:ext uri="{BB962C8B-B14F-4D97-AF65-F5344CB8AC3E}">
        <p14:creationId xmlns:p14="http://schemas.microsoft.com/office/powerpoint/2010/main" val="38727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05D2-0F6B-4FAD-A8D4-F5D57337B9F5}"/>
              </a:ext>
            </a:extLst>
          </p:cNvPr>
          <p:cNvSpPr>
            <a:spLocks noGrp="1"/>
          </p:cNvSpPr>
          <p:nvPr>
            <p:ph type="title"/>
          </p:nvPr>
        </p:nvSpPr>
        <p:spPr>
          <a:xfrm>
            <a:off x="838200" y="294005"/>
            <a:ext cx="10515600" cy="681355"/>
          </a:xfrm>
        </p:spPr>
        <p:txBody>
          <a:bodyPr>
            <a:normAutofit fontScale="90000"/>
          </a:bodyPr>
          <a:lstStyle/>
          <a:p>
            <a:r>
              <a:rPr lang="en-US" dirty="0"/>
              <a:t>Component Replacement Data</a:t>
            </a:r>
            <a:endParaRPr lang="en-IN" dirty="0"/>
          </a:p>
        </p:txBody>
      </p:sp>
      <p:pic>
        <p:nvPicPr>
          <p:cNvPr id="7" name="Content Placeholder 6">
            <a:extLst>
              <a:ext uri="{FF2B5EF4-FFF2-40B4-BE49-F238E27FC236}">
                <a16:creationId xmlns:a16="http://schemas.microsoft.com/office/drawing/2014/main" id="{73ED1395-625F-4398-9255-C8F126709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880" y="975361"/>
            <a:ext cx="9154160" cy="5769012"/>
          </a:xfrm>
        </p:spPr>
      </p:pic>
    </p:spTree>
    <p:extLst>
      <p:ext uri="{BB962C8B-B14F-4D97-AF65-F5344CB8AC3E}">
        <p14:creationId xmlns:p14="http://schemas.microsoft.com/office/powerpoint/2010/main" val="3735935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05D2-0F6B-4FAD-A8D4-F5D57337B9F5}"/>
              </a:ext>
            </a:extLst>
          </p:cNvPr>
          <p:cNvSpPr>
            <a:spLocks noGrp="1"/>
          </p:cNvSpPr>
          <p:nvPr>
            <p:ph type="title"/>
          </p:nvPr>
        </p:nvSpPr>
        <p:spPr>
          <a:xfrm>
            <a:off x="838200" y="365125"/>
            <a:ext cx="10515600" cy="650875"/>
          </a:xfrm>
        </p:spPr>
        <p:txBody>
          <a:bodyPr>
            <a:normAutofit fontScale="90000"/>
          </a:bodyPr>
          <a:lstStyle/>
          <a:p>
            <a:r>
              <a:rPr lang="en-US" dirty="0"/>
              <a:t>Complaints Log Data</a:t>
            </a:r>
            <a:endParaRPr lang="en-IN" dirty="0"/>
          </a:p>
        </p:txBody>
      </p:sp>
      <p:pic>
        <p:nvPicPr>
          <p:cNvPr id="7" name="Content Placeholder 6">
            <a:extLst>
              <a:ext uri="{FF2B5EF4-FFF2-40B4-BE49-F238E27FC236}">
                <a16:creationId xmlns:a16="http://schemas.microsoft.com/office/drawing/2014/main" id="{7810FF13-1B31-4DB4-AC49-991336317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720" y="971438"/>
            <a:ext cx="9276080" cy="5812160"/>
          </a:xfrm>
        </p:spPr>
      </p:pic>
    </p:spTree>
    <p:extLst>
      <p:ext uri="{BB962C8B-B14F-4D97-AF65-F5344CB8AC3E}">
        <p14:creationId xmlns:p14="http://schemas.microsoft.com/office/powerpoint/2010/main" val="2815188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05D2-0F6B-4FAD-A8D4-F5D57337B9F5}"/>
              </a:ext>
            </a:extLst>
          </p:cNvPr>
          <p:cNvSpPr>
            <a:spLocks noGrp="1"/>
          </p:cNvSpPr>
          <p:nvPr>
            <p:ph type="title"/>
          </p:nvPr>
        </p:nvSpPr>
        <p:spPr>
          <a:xfrm>
            <a:off x="838200" y="365125"/>
            <a:ext cx="10515600" cy="650875"/>
          </a:xfrm>
        </p:spPr>
        <p:txBody>
          <a:bodyPr>
            <a:normAutofit fontScale="90000"/>
          </a:bodyPr>
          <a:lstStyle/>
          <a:p>
            <a:r>
              <a:rPr lang="en-US" dirty="0"/>
              <a:t>Sensor Data</a:t>
            </a:r>
            <a:endParaRPr lang="en-IN" dirty="0"/>
          </a:p>
        </p:txBody>
      </p:sp>
      <p:pic>
        <p:nvPicPr>
          <p:cNvPr id="6" name="Content Placeholder 5">
            <a:extLst>
              <a:ext uri="{FF2B5EF4-FFF2-40B4-BE49-F238E27FC236}">
                <a16:creationId xmlns:a16="http://schemas.microsoft.com/office/drawing/2014/main" id="{D39F85BD-9FDB-423D-BC25-140358D04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914400"/>
            <a:ext cx="9983702" cy="5578475"/>
          </a:xfrm>
        </p:spPr>
      </p:pic>
    </p:spTree>
    <p:extLst>
      <p:ext uri="{BB962C8B-B14F-4D97-AF65-F5344CB8AC3E}">
        <p14:creationId xmlns:p14="http://schemas.microsoft.com/office/powerpoint/2010/main" val="328874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DD55-14D2-4DC5-99DD-879EA09A342B}"/>
              </a:ext>
            </a:extLst>
          </p:cNvPr>
          <p:cNvSpPr>
            <a:spLocks noGrp="1"/>
          </p:cNvSpPr>
          <p:nvPr>
            <p:ph type="title"/>
          </p:nvPr>
        </p:nvSpPr>
        <p:spPr>
          <a:xfrm>
            <a:off x="838200" y="365125"/>
            <a:ext cx="10515600" cy="955675"/>
          </a:xfrm>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2F9C54C5-871A-4147-A013-F3C259E0E0D0}"/>
              </a:ext>
            </a:extLst>
          </p:cNvPr>
          <p:cNvSpPr>
            <a:spLocks noGrp="1"/>
          </p:cNvSpPr>
          <p:nvPr>
            <p:ph idx="1"/>
          </p:nvPr>
        </p:nvSpPr>
        <p:spPr>
          <a:xfrm>
            <a:off x="838200" y="1320800"/>
            <a:ext cx="10515600" cy="5334000"/>
          </a:xfrm>
        </p:spPr>
        <p:txBody>
          <a:bodyPr>
            <a:normAutofit/>
          </a:bodyPr>
          <a:lstStyle/>
          <a:p>
            <a:r>
              <a:rPr lang="en-US" dirty="0"/>
              <a:t>Predictive Maintenance is a major problem faced by the asset-heavy industry as there are significant costs and safety concerns that are associated with delays.</a:t>
            </a:r>
          </a:p>
          <a:p>
            <a:r>
              <a:rPr lang="en-US" dirty="0"/>
              <a:t>The business  problem is about predicting problems caused by component failures such that “What is the probability that a machine will fail in near future due to failure of certain component?” can be answered. </a:t>
            </a:r>
          </a:p>
          <a:p>
            <a:r>
              <a:rPr lang="en-US" dirty="0"/>
              <a:t>The problem is formatted as a multi-class classification problem.</a:t>
            </a:r>
          </a:p>
          <a:p>
            <a:r>
              <a:rPr lang="en-US" dirty="0"/>
              <a:t>Machine learning algorithms are used to create predictive model that learns from historical data collected from machines.</a:t>
            </a:r>
          </a:p>
          <a:p>
            <a:endParaRPr lang="en-IN" dirty="0"/>
          </a:p>
        </p:txBody>
      </p:sp>
    </p:spTree>
    <p:extLst>
      <p:ext uri="{BB962C8B-B14F-4D97-AF65-F5344CB8AC3E}">
        <p14:creationId xmlns:p14="http://schemas.microsoft.com/office/powerpoint/2010/main" val="165733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0888-4D19-450E-ABF5-C616BA2005A6}"/>
              </a:ext>
            </a:extLst>
          </p:cNvPr>
          <p:cNvSpPr>
            <a:spLocks noGrp="1"/>
          </p:cNvSpPr>
          <p:nvPr>
            <p:ph type="title"/>
          </p:nvPr>
        </p:nvSpPr>
        <p:spPr>
          <a:xfrm>
            <a:off x="838200" y="365125"/>
            <a:ext cx="10515600" cy="945515"/>
          </a:xfrm>
        </p:spPr>
        <p:txBody>
          <a:bodyPr/>
          <a:lstStyle/>
          <a:p>
            <a:r>
              <a:rPr lang="en-US" dirty="0"/>
              <a:t>Correlations</a:t>
            </a:r>
            <a:endParaRPr lang="en-IN" dirty="0"/>
          </a:p>
        </p:txBody>
      </p:sp>
      <p:pic>
        <p:nvPicPr>
          <p:cNvPr id="5" name="Content Placeholder 4">
            <a:extLst>
              <a:ext uri="{FF2B5EF4-FFF2-40B4-BE49-F238E27FC236}">
                <a16:creationId xmlns:a16="http://schemas.microsoft.com/office/drawing/2014/main" id="{460A5B14-3430-440B-97A7-79FB40D3B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440" y="1124584"/>
            <a:ext cx="9123680" cy="5631815"/>
          </a:xfrm>
        </p:spPr>
      </p:pic>
    </p:spTree>
    <p:extLst>
      <p:ext uri="{BB962C8B-B14F-4D97-AF65-F5344CB8AC3E}">
        <p14:creationId xmlns:p14="http://schemas.microsoft.com/office/powerpoint/2010/main" val="345292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B441-E549-40EB-ADF3-9275D24FE55A}"/>
              </a:ext>
            </a:extLst>
          </p:cNvPr>
          <p:cNvSpPr>
            <a:spLocks noGrp="1"/>
          </p:cNvSpPr>
          <p:nvPr>
            <p:ph type="title"/>
          </p:nvPr>
        </p:nvSpPr>
        <p:spPr>
          <a:xfrm>
            <a:off x="838200" y="365125"/>
            <a:ext cx="10515600" cy="1036955"/>
          </a:xfrm>
        </p:spPr>
        <p:txBody>
          <a:bodyPr/>
          <a:lstStyle/>
          <a:p>
            <a:r>
              <a:rPr lang="en-US" dirty="0"/>
              <a:t>Class Imbalance </a:t>
            </a:r>
            <a:endParaRPr lang="en-IN" dirty="0"/>
          </a:p>
        </p:txBody>
      </p:sp>
      <p:pic>
        <p:nvPicPr>
          <p:cNvPr id="5" name="Content Placeholder 4">
            <a:extLst>
              <a:ext uri="{FF2B5EF4-FFF2-40B4-BE49-F238E27FC236}">
                <a16:creationId xmlns:a16="http://schemas.microsoft.com/office/drawing/2014/main" id="{EA109B30-CD5E-4352-9FB1-E369C6D60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320" y="1137920"/>
            <a:ext cx="8229600" cy="5484359"/>
          </a:xfrm>
        </p:spPr>
      </p:pic>
    </p:spTree>
    <p:extLst>
      <p:ext uri="{BB962C8B-B14F-4D97-AF65-F5344CB8AC3E}">
        <p14:creationId xmlns:p14="http://schemas.microsoft.com/office/powerpoint/2010/main" val="3300235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1DFF-88CA-4AF2-987D-A3C72C9A87A8}"/>
              </a:ext>
            </a:extLst>
          </p:cNvPr>
          <p:cNvSpPr>
            <a:spLocks noGrp="1"/>
          </p:cNvSpPr>
          <p:nvPr>
            <p:ph type="title"/>
          </p:nvPr>
        </p:nvSpPr>
        <p:spPr/>
        <p:txBody>
          <a:bodyPr/>
          <a:lstStyle/>
          <a:p>
            <a:r>
              <a:rPr lang="en-US" dirty="0"/>
              <a:t>Modelling - Thoughts</a:t>
            </a:r>
            <a:endParaRPr lang="en-IN" dirty="0"/>
          </a:p>
        </p:txBody>
      </p:sp>
      <p:sp>
        <p:nvSpPr>
          <p:cNvPr id="3" name="Content Placeholder 2">
            <a:extLst>
              <a:ext uri="{FF2B5EF4-FFF2-40B4-BE49-F238E27FC236}">
                <a16:creationId xmlns:a16="http://schemas.microsoft.com/office/drawing/2014/main" id="{55DC15BF-5E2E-465F-AD0D-1FD95E975167}"/>
              </a:ext>
            </a:extLst>
          </p:cNvPr>
          <p:cNvSpPr>
            <a:spLocks noGrp="1"/>
          </p:cNvSpPr>
          <p:nvPr>
            <p:ph idx="1"/>
          </p:nvPr>
        </p:nvSpPr>
        <p:spPr/>
        <p:txBody>
          <a:bodyPr/>
          <a:lstStyle/>
          <a:p>
            <a:r>
              <a:rPr lang="en-US" dirty="0"/>
              <a:t>From the previous graph, we know it is clearly a multi-class imbalance problem.</a:t>
            </a:r>
          </a:p>
          <a:p>
            <a:r>
              <a:rPr lang="en-US" dirty="0"/>
              <a:t>And the metric for evaluation is F1 score of the lowest represented class “Class Replacement”.</a:t>
            </a:r>
          </a:p>
          <a:p>
            <a:r>
              <a:rPr lang="en-US" dirty="0"/>
              <a:t>We need to make sure that model is not biased towards Majority class.</a:t>
            </a:r>
          </a:p>
          <a:p>
            <a:r>
              <a:rPr lang="en-US" dirty="0"/>
              <a:t>Several methods/models that handle class imbalance data under </a:t>
            </a:r>
            <a:r>
              <a:rPr lang="en-US" dirty="0" err="1"/>
              <a:t>scikit</a:t>
            </a:r>
            <a:r>
              <a:rPr lang="en-US" dirty="0"/>
              <a:t>-learn module in python</a:t>
            </a:r>
            <a:endParaRPr lang="en-IN" dirty="0"/>
          </a:p>
        </p:txBody>
      </p:sp>
    </p:spTree>
    <p:extLst>
      <p:ext uri="{BB962C8B-B14F-4D97-AF65-F5344CB8AC3E}">
        <p14:creationId xmlns:p14="http://schemas.microsoft.com/office/powerpoint/2010/main" val="360588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1DFF-88CA-4AF2-987D-A3C72C9A87A8}"/>
              </a:ext>
            </a:extLst>
          </p:cNvPr>
          <p:cNvSpPr>
            <a:spLocks noGrp="1"/>
          </p:cNvSpPr>
          <p:nvPr>
            <p:ph type="title"/>
          </p:nvPr>
        </p:nvSpPr>
        <p:spPr/>
        <p:txBody>
          <a:bodyPr/>
          <a:lstStyle/>
          <a:p>
            <a:r>
              <a:rPr lang="en-US" dirty="0"/>
              <a:t>Modelling – Thoughts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55DC15BF-5E2E-465F-AD0D-1FD95E975167}"/>
              </a:ext>
            </a:extLst>
          </p:cNvPr>
          <p:cNvSpPr>
            <a:spLocks noGrp="1"/>
          </p:cNvSpPr>
          <p:nvPr>
            <p:ph idx="1"/>
          </p:nvPr>
        </p:nvSpPr>
        <p:spPr/>
        <p:txBody>
          <a:bodyPr/>
          <a:lstStyle/>
          <a:p>
            <a:r>
              <a:rPr lang="en-US" dirty="0"/>
              <a:t>From my learning, I need two kind of models</a:t>
            </a:r>
          </a:p>
          <a:p>
            <a:pPr lvl="1"/>
            <a:r>
              <a:rPr lang="en-US" dirty="0"/>
              <a:t>Heavily penalize models for wrong predictions – Strong Regularization</a:t>
            </a:r>
          </a:p>
          <a:p>
            <a:pPr lvl="1"/>
            <a:r>
              <a:rPr lang="en-US" dirty="0"/>
              <a:t>Ways to emphasize under represented class – Clustering (discussed later in slides)</a:t>
            </a:r>
            <a:endParaRPr lang="en-IN" dirty="0"/>
          </a:p>
        </p:txBody>
      </p:sp>
    </p:spTree>
    <p:extLst>
      <p:ext uri="{BB962C8B-B14F-4D97-AF65-F5344CB8AC3E}">
        <p14:creationId xmlns:p14="http://schemas.microsoft.com/office/powerpoint/2010/main" val="1045271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B629-F254-4BA5-812D-AFC7B481AA42}"/>
              </a:ext>
            </a:extLst>
          </p:cNvPr>
          <p:cNvSpPr>
            <a:spLocks noGrp="1"/>
          </p:cNvSpPr>
          <p:nvPr>
            <p:ph type="title"/>
          </p:nvPr>
        </p:nvSpPr>
        <p:spPr>
          <a:xfrm>
            <a:off x="838200" y="365125"/>
            <a:ext cx="10515600" cy="901383"/>
          </a:xfrm>
        </p:spPr>
        <p:txBody>
          <a:bodyPr/>
          <a:lstStyle/>
          <a:p>
            <a:r>
              <a:rPr lang="en-US" dirty="0"/>
              <a:t>Strong Regularized Models</a:t>
            </a:r>
            <a:endParaRPr lang="en-IN" dirty="0"/>
          </a:p>
        </p:txBody>
      </p:sp>
      <p:sp>
        <p:nvSpPr>
          <p:cNvPr id="3" name="Content Placeholder 2">
            <a:extLst>
              <a:ext uri="{FF2B5EF4-FFF2-40B4-BE49-F238E27FC236}">
                <a16:creationId xmlns:a16="http://schemas.microsoft.com/office/drawing/2014/main" id="{BDE8ED01-DD3F-4B93-9A2F-A03693CD7D8C}"/>
              </a:ext>
            </a:extLst>
          </p:cNvPr>
          <p:cNvSpPr>
            <a:spLocks noGrp="1"/>
          </p:cNvSpPr>
          <p:nvPr>
            <p:ph idx="1"/>
          </p:nvPr>
        </p:nvSpPr>
        <p:spPr>
          <a:xfrm>
            <a:off x="838200" y="1266508"/>
            <a:ext cx="10515600" cy="4910455"/>
          </a:xfrm>
        </p:spPr>
        <p:txBody>
          <a:bodyPr/>
          <a:lstStyle/>
          <a:p>
            <a:r>
              <a:rPr lang="en-US" dirty="0"/>
              <a:t>I have emphasized on models providing strong regularization.</a:t>
            </a:r>
          </a:p>
          <a:p>
            <a:r>
              <a:rPr lang="en-US" dirty="0"/>
              <a:t>Linear SVM, SVC, </a:t>
            </a:r>
            <a:r>
              <a:rPr lang="en-US" dirty="0" err="1"/>
              <a:t>StochasticGradient</a:t>
            </a:r>
            <a:r>
              <a:rPr lang="en-US" dirty="0"/>
              <a:t> Classifier</a:t>
            </a:r>
          </a:p>
        </p:txBody>
      </p:sp>
      <p:pic>
        <p:nvPicPr>
          <p:cNvPr id="7" name="Picture 6">
            <a:extLst>
              <a:ext uri="{FF2B5EF4-FFF2-40B4-BE49-F238E27FC236}">
                <a16:creationId xmlns:a16="http://schemas.microsoft.com/office/drawing/2014/main" id="{817324DE-310F-4A43-82BE-EEBF2CEA3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81116"/>
            <a:ext cx="10383948" cy="4554964"/>
          </a:xfrm>
          <a:prstGeom prst="rect">
            <a:avLst/>
          </a:prstGeom>
        </p:spPr>
      </p:pic>
    </p:spTree>
    <p:extLst>
      <p:ext uri="{BB962C8B-B14F-4D97-AF65-F5344CB8AC3E}">
        <p14:creationId xmlns:p14="http://schemas.microsoft.com/office/powerpoint/2010/main" val="685200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ED01-DD3F-4B93-9A2F-A03693CD7D8C}"/>
              </a:ext>
            </a:extLst>
          </p:cNvPr>
          <p:cNvSpPr>
            <a:spLocks noGrp="1"/>
          </p:cNvSpPr>
          <p:nvPr>
            <p:ph idx="1"/>
          </p:nvPr>
        </p:nvSpPr>
        <p:spPr>
          <a:xfrm>
            <a:off x="838200" y="406400"/>
            <a:ext cx="10515600" cy="5770563"/>
          </a:xfrm>
        </p:spPr>
        <p:txBody>
          <a:bodyPr/>
          <a:lstStyle/>
          <a:p>
            <a:r>
              <a:rPr lang="en-US" dirty="0"/>
              <a:t>Good hands experience on Pipelines and Hyper Parameter Tuning using </a:t>
            </a:r>
            <a:r>
              <a:rPr lang="en-US" dirty="0" err="1"/>
              <a:t>GridSearch</a:t>
            </a:r>
            <a:r>
              <a:rPr lang="en-US" dirty="0"/>
              <a:t> CV and </a:t>
            </a:r>
            <a:r>
              <a:rPr lang="en-US" dirty="0" err="1"/>
              <a:t>RandomSearch</a:t>
            </a:r>
            <a:r>
              <a:rPr lang="en-US" dirty="0"/>
              <a:t> CV</a:t>
            </a:r>
          </a:p>
        </p:txBody>
      </p:sp>
      <p:pic>
        <p:nvPicPr>
          <p:cNvPr id="5" name="Picture 4">
            <a:extLst>
              <a:ext uri="{FF2B5EF4-FFF2-40B4-BE49-F238E27FC236}">
                <a16:creationId xmlns:a16="http://schemas.microsoft.com/office/drawing/2014/main" id="{86E6B1DC-804C-4CB5-906C-C232E55BC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930"/>
            <a:ext cx="11100809" cy="5167110"/>
          </a:xfrm>
          <a:prstGeom prst="rect">
            <a:avLst/>
          </a:prstGeom>
        </p:spPr>
      </p:pic>
    </p:spTree>
    <p:extLst>
      <p:ext uri="{BB962C8B-B14F-4D97-AF65-F5344CB8AC3E}">
        <p14:creationId xmlns:p14="http://schemas.microsoft.com/office/powerpoint/2010/main" val="8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A961-EE4E-470C-AFB1-7A293780D33E}"/>
              </a:ext>
            </a:extLst>
          </p:cNvPr>
          <p:cNvSpPr>
            <a:spLocks noGrp="1"/>
          </p:cNvSpPr>
          <p:nvPr>
            <p:ph type="title"/>
          </p:nvPr>
        </p:nvSpPr>
        <p:spPr>
          <a:xfrm>
            <a:off x="838200" y="365125"/>
            <a:ext cx="10515600" cy="894715"/>
          </a:xfrm>
        </p:spPr>
        <p:txBody>
          <a:bodyPr/>
          <a:lstStyle/>
          <a:p>
            <a:r>
              <a:rPr lang="en-US" dirty="0"/>
              <a:t>Confusion matrix of SG Classifier</a:t>
            </a:r>
            <a:endParaRPr lang="en-IN" dirty="0"/>
          </a:p>
        </p:txBody>
      </p:sp>
      <p:pic>
        <p:nvPicPr>
          <p:cNvPr id="5" name="Content Placeholder 4">
            <a:extLst>
              <a:ext uri="{FF2B5EF4-FFF2-40B4-BE49-F238E27FC236}">
                <a16:creationId xmlns:a16="http://schemas.microsoft.com/office/drawing/2014/main" id="{5CEA5FC7-253E-434B-AA1A-E6B2A9656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60" y="1218882"/>
            <a:ext cx="9692640" cy="5511266"/>
          </a:xfrm>
        </p:spPr>
      </p:pic>
    </p:spTree>
    <p:extLst>
      <p:ext uri="{BB962C8B-B14F-4D97-AF65-F5344CB8AC3E}">
        <p14:creationId xmlns:p14="http://schemas.microsoft.com/office/powerpoint/2010/main" val="47880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8A76-E71E-411F-B629-EA6F8529EF91}"/>
              </a:ext>
            </a:extLst>
          </p:cNvPr>
          <p:cNvSpPr>
            <a:spLocks noGrp="1"/>
          </p:cNvSpPr>
          <p:nvPr>
            <p:ph type="title"/>
          </p:nvPr>
        </p:nvSpPr>
        <p:spPr>
          <a:xfrm>
            <a:off x="838200" y="365125"/>
            <a:ext cx="10515600" cy="915035"/>
          </a:xfrm>
        </p:spPr>
        <p:txBody>
          <a:bodyPr/>
          <a:lstStyle/>
          <a:p>
            <a:r>
              <a:rPr lang="en-US" dirty="0"/>
              <a:t>Bagging and Boosting Techniques</a:t>
            </a:r>
            <a:endParaRPr lang="en-IN" dirty="0"/>
          </a:p>
        </p:txBody>
      </p:sp>
      <p:sp>
        <p:nvSpPr>
          <p:cNvPr id="3" name="Content Placeholder 2">
            <a:extLst>
              <a:ext uri="{FF2B5EF4-FFF2-40B4-BE49-F238E27FC236}">
                <a16:creationId xmlns:a16="http://schemas.microsoft.com/office/drawing/2014/main" id="{89C3DB47-E3D0-46FB-95C4-DC291DD6F288}"/>
              </a:ext>
            </a:extLst>
          </p:cNvPr>
          <p:cNvSpPr>
            <a:spLocks noGrp="1"/>
          </p:cNvSpPr>
          <p:nvPr>
            <p:ph idx="1"/>
          </p:nvPr>
        </p:nvSpPr>
        <p:spPr>
          <a:xfrm>
            <a:off x="838200" y="1432560"/>
            <a:ext cx="10515600" cy="4744403"/>
          </a:xfrm>
        </p:spPr>
        <p:txBody>
          <a:bodyPr/>
          <a:lstStyle/>
          <a:p>
            <a:r>
              <a:rPr lang="en-US" dirty="0"/>
              <a:t>Have implemented </a:t>
            </a:r>
            <a:r>
              <a:rPr lang="en-US" dirty="0" err="1"/>
              <a:t>DecisionTrees</a:t>
            </a:r>
            <a:r>
              <a:rPr lang="en-US" dirty="0"/>
              <a:t> and Random Forest</a:t>
            </a:r>
          </a:p>
          <a:p>
            <a:r>
              <a:rPr lang="en-US" dirty="0"/>
              <a:t>Random Forest with top 12 variables gave the best local F1 score of 44% for Component Replacement class. But scored only 7% on grader</a:t>
            </a:r>
          </a:p>
          <a:p>
            <a:r>
              <a:rPr lang="en-US" dirty="0"/>
              <a:t>Altering max-depth and class weights have strong repercussions on the F1 score.</a:t>
            </a:r>
            <a:endParaRPr lang="en-IN" dirty="0"/>
          </a:p>
        </p:txBody>
      </p:sp>
      <p:pic>
        <p:nvPicPr>
          <p:cNvPr id="5" name="Picture 4">
            <a:extLst>
              <a:ext uri="{FF2B5EF4-FFF2-40B4-BE49-F238E27FC236}">
                <a16:creationId xmlns:a16="http://schemas.microsoft.com/office/drawing/2014/main" id="{6F9CB729-201F-4918-84BE-9B2DD8E29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231" y="3347720"/>
            <a:ext cx="6628290" cy="3375392"/>
          </a:xfrm>
          <a:prstGeom prst="rect">
            <a:avLst/>
          </a:prstGeom>
        </p:spPr>
      </p:pic>
    </p:spTree>
    <p:extLst>
      <p:ext uri="{BB962C8B-B14F-4D97-AF65-F5344CB8AC3E}">
        <p14:creationId xmlns:p14="http://schemas.microsoft.com/office/powerpoint/2010/main" val="865198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0B59-0BC9-42B9-85AE-9697A373B194}"/>
              </a:ext>
            </a:extLst>
          </p:cNvPr>
          <p:cNvSpPr>
            <a:spLocks noGrp="1"/>
          </p:cNvSpPr>
          <p:nvPr>
            <p:ph type="title"/>
          </p:nvPr>
        </p:nvSpPr>
        <p:spPr>
          <a:xfrm>
            <a:off x="838200" y="365125"/>
            <a:ext cx="10515600" cy="945515"/>
          </a:xfrm>
        </p:spPr>
        <p:txBody>
          <a:bodyPr/>
          <a:lstStyle/>
          <a:p>
            <a:r>
              <a:rPr lang="en-US" dirty="0"/>
              <a:t>Random Forest – Important Variables Plot</a:t>
            </a:r>
            <a:endParaRPr lang="en-IN" dirty="0"/>
          </a:p>
        </p:txBody>
      </p:sp>
      <p:pic>
        <p:nvPicPr>
          <p:cNvPr id="5" name="Content Placeholder 4">
            <a:extLst>
              <a:ext uri="{FF2B5EF4-FFF2-40B4-BE49-F238E27FC236}">
                <a16:creationId xmlns:a16="http://schemas.microsoft.com/office/drawing/2014/main" id="{042AA769-A0FD-4995-8B33-DCF397621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96" y="1188720"/>
            <a:ext cx="10203543" cy="5646029"/>
          </a:xfrm>
        </p:spPr>
      </p:pic>
    </p:spTree>
    <p:extLst>
      <p:ext uri="{BB962C8B-B14F-4D97-AF65-F5344CB8AC3E}">
        <p14:creationId xmlns:p14="http://schemas.microsoft.com/office/powerpoint/2010/main" val="2714051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66BE-C121-45ED-9EB3-C4837AF5CA67}"/>
              </a:ext>
            </a:extLst>
          </p:cNvPr>
          <p:cNvSpPr>
            <a:spLocks noGrp="1"/>
          </p:cNvSpPr>
          <p:nvPr>
            <p:ph type="title"/>
          </p:nvPr>
        </p:nvSpPr>
        <p:spPr>
          <a:xfrm>
            <a:off x="838200" y="365125"/>
            <a:ext cx="10515600" cy="915035"/>
          </a:xfrm>
        </p:spPr>
        <p:txBody>
          <a:bodyPr/>
          <a:lstStyle/>
          <a:p>
            <a:r>
              <a:rPr lang="en-US" dirty="0"/>
              <a:t>Boosting Techniques</a:t>
            </a:r>
            <a:endParaRPr lang="en-IN" dirty="0"/>
          </a:p>
        </p:txBody>
      </p:sp>
      <p:sp>
        <p:nvSpPr>
          <p:cNvPr id="3" name="Content Placeholder 2">
            <a:extLst>
              <a:ext uri="{FF2B5EF4-FFF2-40B4-BE49-F238E27FC236}">
                <a16:creationId xmlns:a16="http://schemas.microsoft.com/office/drawing/2014/main" id="{3AD67447-73C4-4D19-AA0D-C53D27DBA490}"/>
              </a:ext>
            </a:extLst>
          </p:cNvPr>
          <p:cNvSpPr>
            <a:spLocks noGrp="1"/>
          </p:cNvSpPr>
          <p:nvPr>
            <p:ph idx="1"/>
          </p:nvPr>
        </p:nvSpPr>
        <p:spPr>
          <a:xfrm>
            <a:off x="838200" y="1584960"/>
            <a:ext cx="10515600" cy="4592003"/>
          </a:xfrm>
        </p:spPr>
        <p:txBody>
          <a:bodyPr/>
          <a:lstStyle/>
          <a:p>
            <a:r>
              <a:rPr lang="en-US" dirty="0"/>
              <a:t>I have implemented AdaBoost and </a:t>
            </a:r>
            <a:r>
              <a:rPr lang="en-US" dirty="0" err="1"/>
              <a:t>GradientBoosting</a:t>
            </a:r>
            <a:r>
              <a:rPr lang="en-US" dirty="0"/>
              <a:t> Models.</a:t>
            </a:r>
          </a:p>
          <a:p>
            <a:r>
              <a:rPr lang="en-US" dirty="0" err="1"/>
              <a:t>Adaboost</a:t>
            </a:r>
            <a:r>
              <a:rPr lang="en-US" dirty="0"/>
              <a:t> gave a decent local F1 score of 33%, but gave around 9% on grader.</a:t>
            </a:r>
          </a:p>
          <a:p>
            <a:r>
              <a:rPr lang="en-US" dirty="0" err="1"/>
              <a:t>GradientBoosting</a:t>
            </a:r>
            <a:r>
              <a:rPr lang="en-US" dirty="0"/>
              <a:t> with hyper parameter tuning didn’t yield any good results either.</a:t>
            </a:r>
          </a:p>
          <a:p>
            <a:pPr marL="0" indent="0">
              <a:buNone/>
            </a:pPr>
            <a:r>
              <a:rPr lang="en-US" dirty="0"/>
              <a:t> </a:t>
            </a:r>
            <a:endParaRPr lang="en-IN" dirty="0"/>
          </a:p>
        </p:txBody>
      </p:sp>
    </p:spTree>
    <p:extLst>
      <p:ext uri="{BB962C8B-B14F-4D97-AF65-F5344CB8AC3E}">
        <p14:creationId xmlns:p14="http://schemas.microsoft.com/office/powerpoint/2010/main" val="66850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1BB-8DA7-4BEE-BD84-4E7C9ECC183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5980A60-0216-4169-9E32-C5C5C6404B27}"/>
              </a:ext>
            </a:extLst>
          </p:cNvPr>
          <p:cNvSpPr>
            <a:spLocks noGrp="1"/>
          </p:cNvSpPr>
          <p:nvPr>
            <p:ph idx="1"/>
          </p:nvPr>
        </p:nvSpPr>
        <p:spPr/>
        <p:txBody>
          <a:bodyPr/>
          <a:lstStyle/>
          <a:p>
            <a:r>
              <a:rPr lang="en-US" dirty="0"/>
              <a:t>We are expected to create an analytical and modelling framework to predict the future events based on past events for each machine.</a:t>
            </a:r>
          </a:p>
          <a:p>
            <a:r>
              <a:rPr lang="en-US" dirty="0"/>
              <a:t>The possible major </a:t>
            </a:r>
            <a:r>
              <a:rPr lang="en-US" dirty="0" err="1"/>
              <a:t>ActionPoints</a:t>
            </a:r>
            <a:r>
              <a:rPr lang="en-US" dirty="0"/>
              <a:t> are “</a:t>
            </a:r>
            <a:r>
              <a:rPr lang="en-US" dirty="0" err="1"/>
              <a:t>ComponentRepair</a:t>
            </a:r>
            <a:r>
              <a:rPr lang="en-US" dirty="0"/>
              <a:t>”, “</a:t>
            </a:r>
            <a:r>
              <a:rPr lang="en-US" dirty="0" err="1"/>
              <a:t>ComponentReplacement</a:t>
            </a:r>
            <a:r>
              <a:rPr lang="en-US" dirty="0"/>
              <a:t>” and “</a:t>
            </a:r>
            <a:r>
              <a:rPr lang="en-US" dirty="0" err="1"/>
              <a:t>NoIssue</a:t>
            </a:r>
            <a:r>
              <a:rPr lang="en-US" dirty="0"/>
              <a:t>” in next one month for each machine.</a:t>
            </a:r>
          </a:p>
          <a:p>
            <a:r>
              <a:rPr lang="en-US" dirty="0"/>
              <a:t>Also derive some top 10 actionable data insights that would help business work hassle free. </a:t>
            </a:r>
          </a:p>
        </p:txBody>
      </p:sp>
    </p:spTree>
    <p:extLst>
      <p:ext uri="{BB962C8B-B14F-4D97-AF65-F5344CB8AC3E}">
        <p14:creationId xmlns:p14="http://schemas.microsoft.com/office/powerpoint/2010/main" val="2068091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DFB7-927B-4F70-81A5-A1B0C02DECAC}"/>
              </a:ext>
            </a:extLst>
          </p:cNvPr>
          <p:cNvSpPr>
            <a:spLocks noGrp="1"/>
          </p:cNvSpPr>
          <p:nvPr>
            <p:ph type="title"/>
          </p:nvPr>
        </p:nvSpPr>
        <p:spPr/>
        <p:txBody>
          <a:bodyPr/>
          <a:lstStyle/>
          <a:p>
            <a:r>
              <a:rPr lang="en-US" dirty="0"/>
              <a:t>Other models trained</a:t>
            </a:r>
            <a:endParaRPr lang="en-IN" dirty="0"/>
          </a:p>
        </p:txBody>
      </p:sp>
      <p:sp>
        <p:nvSpPr>
          <p:cNvPr id="3" name="Content Placeholder 2">
            <a:extLst>
              <a:ext uri="{FF2B5EF4-FFF2-40B4-BE49-F238E27FC236}">
                <a16:creationId xmlns:a16="http://schemas.microsoft.com/office/drawing/2014/main" id="{8D211984-DC92-42C5-A1F8-48DFBB6B34F7}"/>
              </a:ext>
            </a:extLst>
          </p:cNvPr>
          <p:cNvSpPr>
            <a:spLocks noGrp="1"/>
          </p:cNvSpPr>
          <p:nvPr>
            <p:ph idx="1"/>
          </p:nvPr>
        </p:nvSpPr>
        <p:spPr/>
        <p:txBody>
          <a:bodyPr/>
          <a:lstStyle/>
          <a:p>
            <a:r>
              <a:rPr lang="en-US" dirty="0"/>
              <a:t>I have built Logistic Regression, Linear SVM, Kernel SVC, Naïve </a:t>
            </a:r>
            <a:r>
              <a:rPr lang="en-US" dirty="0" err="1"/>
              <a:t>bayes</a:t>
            </a:r>
            <a:r>
              <a:rPr lang="en-US" dirty="0"/>
              <a:t> classifier</a:t>
            </a:r>
          </a:p>
          <a:p>
            <a:r>
              <a:rPr lang="en-US" dirty="0"/>
              <a:t>Have tried </a:t>
            </a:r>
            <a:r>
              <a:rPr lang="en-US" dirty="0" err="1"/>
              <a:t>OneVsRest</a:t>
            </a:r>
            <a:r>
              <a:rPr lang="en-US" dirty="0"/>
              <a:t> and </a:t>
            </a:r>
            <a:r>
              <a:rPr lang="en-US" dirty="0" err="1"/>
              <a:t>OneVsOne</a:t>
            </a:r>
            <a:r>
              <a:rPr lang="en-US" dirty="0"/>
              <a:t> classifier wrappers around linear classifiers</a:t>
            </a:r>
          </a:p>
          <a:p>
            <a:r>
              <a:rPr lang="en-US" dirty="0"/>
              <a:t>Have built decision trees and Random Forest</a:t>
            </a:r>
          </a:p>
          <a:p>
            <a:r>
              <a:rPr lang="en-US" dirty="0"/>
              <a:t>Have built boosting techniques like AdaBoost and </a:t>
            </a:r>
            <a:r>
              <a:rPr lang="en-US" dirty="0" err="1"/>
              <a:t>GradientBoost</a:t>
            </a:r>
            <a:endParaRPr lang="en-IN" dirty="0"/>
          </a:p>
        </p:txBody>
      </p:sp>
    </p:spTree>
    <p:extLst>
      <p:ext uri="{BB962C8B-B14F-4D97-AF65-F5344CB8AC3E}">
        <p14:creationId xmlns:p14="http://schemas.microsoft.com/office/powerpoint/2010/main" val="251463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F43B-D210-4195-9991-47FD63183037}"/>
              </a:ext>
            </a:extLst>
          </p:cNvPr>
          <p:cNvSpPr>
            <a:spLocks noGrp="1"/>
          </p:cNvSpPr>
          <p:nvPr>
            <p:ph type="title"/>
          </p:nvPr>
        </p:nvSpPr>
        <p:spPr/>
        <p:txBody>
          <a:bodyPr/>
          <a:lstStyle/>
          <a:p>
            <a:r>
              <a:rPr lang="en-US" dirty="0"/>
              <a:t>Model Approach 2: Emphasize Under represented class</a:t>
            </a:r>
            <a:endParaRPr lang="en-IN" dirty="0"/>
          </a:p>
        </p:txBody>
      </p:sp>
      <p:sp>
        <p:nvSpPr>
          <p:cNvPr id="3" name="Content Placeholder 2">
            <a:extLst>
              <a:ext uri="{FF2B5EF4-FFF2-40B4-BE49-F238E27FC236}">
                <a16:creationId xmlns:a16="http://schemas.microsoft.com/office/drawing/2014/main" id="{0911CE1E-AB75-48F6-84DE-7973121F381B}"/>
              </a:ext>
            </a:extLst>
          </p:cNvPr>
          <p:cNvSpPr>
            <a:spLocks noGrp="1"/>
          </p:cNvSpPr>
          <p:nvPr>
            <p:ph idx="1"/>
          </p:nvPr>
        </p:nvSpPr>
        <p:spPr/>
        <p:txBody>
          <a:bodyPr/>
          <a:lstStyle/>
          <a:p>
            <a:r>
              <a:rPr lang="en-GB" dirty="0"/>
              <a:t>Divide the more abundant class into L distinct clusters. </a:t>
            </a:r>
          </a:p>
          <a:p>
            <a:r>
              <a:rPr lang="en-GB" dirty="0"/>
              <a:t>Then train L predictors, where each predictor is trained on only one of the distinct clusters, but on all of the data from the rare class. to be clear, the data from the rare class is used in the training of all L predictors. </a:t>
            </a:r>
          </a:p>
          <a:p>
            <a:r>
              <a:rPr lang="en-GB" dirty="0"/>
              <a:t>Finally, use model averaging or mode of three predictions as your final predictor.</a:t>
            </a:r>
          </a:p>
          <a:p>
            <a:r>
              <a:rPr lang="en-GB" dirty="0"/>
              <a:t>This turns the multi-class classification into binary class classification</a:t>
            </a:r>
            <a:endParaRPr lang="en-IN" dirty="0"/>
          </a:p>
        </p:txBody>
      </p:sp>
    </p:spTree>
    <p:extLst>
      <p:ext uri="{BB962C8B-B14F-4D97-AF65-F5344CB8AC3E}">
        <p14:creationId xmlns:p14="http://schemas.microsoft.com/office/powerpoint/2010/main" val="1752604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1CE1E-AB75-48F6-84DE-7973121F381B}"/>
              </a:ext>
            </a:extLst>
          </p:cNvPr>
          <p:cNvSpPr>
            <a:spLocks noGrp="1"/>
          </p:cNvSpPr>
          <p:nvPr>
            <p:ph idx="1"/>
          </p:nvPr>
        </p:nvSpPr>
        <p:spPr>
          <a:xfrm>
            <a:off x="838200" y="548640"/>
            <a:ext cx="10515600" cy="5628323"/>
          </a:xfrm>
        </p:spPr>
        <p:txBody>
          <a:bodyPr/>
          <a:lstStyle/>
          <a:p>
            <a:r>
              <a:rPr lang="en-GB" dirty="0"/>
              <a:t>I have separated the abundant class (including </a:t>
            </a:r>
            <a:r>
              <a:rPr lang="en-GB" dirty="0" err="1"/>
              <a:t>NoIssue</a:t>
            </a:r>
            <a:r>
              <a:rPr lang="en-GB" dirty="0"/>
              <a:t> and Component Repair class) as one class (encoder value 0)</a:t>
            </a:r>
          </a:p>
          <a:p>
            <a:r>
              <a:rPr lang="en-GB" dirty="0"/>
              <a:t>Divided the abundant data into 3 clusters</a:t>
            </a:r>
          </a:p>
          <a:p>
            <a:r>
              <a:rPr lang="en-GB" dirty="0"/>
              <a:t>Attached minority class (Encoder value 1) rows to all the three clusters</a:t>
            </a:r>
          </a:p>
          <a:p>
            <a:r>
              <a:rPr lang="en-GB" dirty="0"/>
              <a:t>This way we are tuning models to learn patterns about the minority class.</a:t>
            </a:r>
          </a:p>
          <a:p>
            <a:r>
              <a:rPr lang="en-GB" dirty="0"/>
              <a:t>Ran Linear SVM, SG classifier and SVC (</a:t>
            </a:r>
            <a:r>
              <a:rPr lang="en-GB" dirty="0" err="1"/>
              <a:t>rbf</a:t>
            </a:r>
            <a:r>
              <a:rPr lang="en-GB" dirty="0"/>
              <a:t>) on each of the clusters and stored each of the model predictions on test data.</a:t>
            </a:r>
          </a:p>
          <a:p>
            <a:r>
              <a:rPr lang="en-GB" dirty="0"/>
              <a:t>Merged </a:t>
            </a:r>
            <a:r>
              <a:rPr lang="en-GB" dirty="0" err="1"/>
              <a:t>MachineID</a:t>
            </a:r>
            <a:r>
              <a:rPr lang="en-GB" dirty="0"/>
              <a:t> and three rows of predictions as one </a:t>
            </a:r>
            <a:r>
              <a:rPr lang="en-GB" dirty="0" err="1"/>
              <a:t>dataframe</a:t>
            </a:r>
            <a:r>
              <a:rPr lang="en-GB" dirty="0"/>
              <a:t> and derived the result class as mode of three predictor values</a:t>
            </a:r>
          </a:p>
          <a:p>
            <a:endParaRPr lang="en-GB" dirty="0"/>
          </a:p>
          <a:p>
            <a:endParaRPr lang="en-IN" dirty="0"/>
          </a:p>
        </p:txBody>
      </p:sp>
    </p:spTree>
    <p:extLst>
      <p:ext uri="{BB962C8B-B14F-4D97-AF65-F5344CB8AC3E}">
        <p14:creationId xmlns:p14="http://schemas.microsoft.com/office/powerpoint/2010/main" val="2538115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ECE59D-98FD-4D1F-B328-FBAF51B6E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3758315"/>
            <a:ext cx="4979534" cy="3062358"/>
          </a:xfrm>
        </p:spPr>
      </p:pic>
      <p:pic>
        <p:nvPicPr>
          <p:cNvPr id="7" name="Picture 6">
            <a:extLst>
              <a:ext uri="{FF2B5EF4-FFF2-40B4-BE49-F238E27FC236}">
                <a16:creationId xmlns:a16="http://schemas.microsoft.com/office/drawing/2014/main" id="{29521928-11A6-4797-9694-734285496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353" y="259963"/>
            <a:ext cx="4979534" cy="3062358"/>
          </a:xfrm>
          <a:prstGeom prst="rect">
            <a:avLst/>
          </a:prstGeom>
        </p:spPr>
      </p:pic>
      <p:pic>
        <p:nvPicPr>
          <p:cNvPr id="9" name="Picture 8">
            <a:extLst>
              <a:ext uri="{FF2B5EF4-FFF2-40B4-BE49-F238E27FC236}">
                <a16:creationId xmlns:a16="http://schemas.microsoft.com/office/drawing/2014/main" id="{84DD5734-5A74-4766-BAD3-AA19398B0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53" y="188843"/>
            <a:ext cx="4979534" cy="3133477"/>
          </a:xfrm>
          <a:prstGeom prst="rect">
            <a:avLst/>
          </a:prstGeom>
        </p:spPr>
      </p:pic>
    </p:spTree>
    <p:extLst>
      <p:ext uri="{BB962C8B-B14F-4D97-AF65-F5344CB8AC3E}">
        <p14:creationId xmlns:p14="http://schemas.microsoft.com/office/powerpoint/2010/main" val="706440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268-53FA-456B-9F9B-E7547075FF16}"/>
              </a:ext>
            </a:extLst>
          </p:cNvPr>
          <p:cNvSpPr>
            <a:spLocks noGrp="1"/>
          </p:cNvSpPr>
          <p:nvPr>
            <p:ph type="title"/>
          </p:nvPr>
        </p:nvSpPr>
        <p:spPr/>
        <p:txBody>
          <a:bodyPr/>
          <a:lstStyle/>
          <a:p>
            <a:r>
              <a:rPr lang="en-US" dirty="0"/>
              <a:t>Models And Corresponding F1 scores</a:t>
            </a:r>
            <a:endParaRPr lang="en-IN" dirty="0"/>
          </a:p>
        </p:txBody>
      </p:sp>
      <p:graphicFrame>
        <p:nvGraphicFramePr>
          <p:cNvPr id="8" name="Content Placeholder 7">
            <a:extLst>
              <a:ext uri="{FF2B5EF4-FFF2-40B4-BE49-F238E27FC236}">
                <a16:creationId xmlns:a16="http://schemas.microsoft.com/office/drawing/2014/main" id="{FC0C18D5-8047-4CC7-ABD6-CD78675FE2EF}"/>
              </a:ext>
            </a:extLst>
          </p:cNvPr>
          <p:cNvGraphicFramePr>
            <a:graphicFrameLocks noGrp="1"/>
          </p:cNvGraphicFramePr>
          <p:nvPr>
            <p:ph idx="1"/>
            <p:extLst>
              <p:ext uri="{D42A27DB-BD31-4B8C-83A1-F6EECF244321}">
                <p14:modId xmlns:p14="http://schemas.microsoft.com/office/powerpoint/2010/main" val="2471181089"/>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680392526"/>
                    </a:ext>
                  </a:extLst>
                </a:gridCol>
                <a:gridCol w="3505200">
                  <a:extLst>
                    <a:ext uri="{9D8B030D-6E8A-4147-A177-3AD203B41FA5}">
                      <a16:colId xmlns:a16="http://schemas.microsoft.com/office/drawing/2014/main" val="3222756376"/>
                    </a:ext>
                  </a:extLst>
                </a:gridCol>
                <a:gridCol w="3505200">
                  <a:extLst>
                    <a:ext uri="{9D8B030D-6E8A-4147-A177-3AD203B41FA5}">
                      <a16:colId xmlns:a16="http://schemas.microsoft.com/office/drawing/2014/main" val="3636942573"/>
                    </a:ext>
                  </a:extLst>
                </a:gridCol>
              </a:tblGrid>
              <a:tr h="370840">
                <a:tc>
                  <a:txBody>
                    <a:bodyPr/>
                    <a:lstStyle/>
                    <a:p>
                      <a:r>
                        <a:rPr lang="en-US" dirty="0"/>
                        <a:t>Model Name</a:t>
                      </a:r>
                      <a:endParaRPr lang="en-IN" dirty="0"/>
                    </a:p>
                  </a:txBody>
                  <a:tcPr/>
                </a:tc>
                <a:tc>
                  <a:txBody>
                    <a:bodyPr/>
                    <a:lstStyle/>
                    <a:p>
                      <a:r>
                        <a:rPr lang="en-US" dirty="0"/>
                        <a:t>F1 score (Validation data)</a:t>
                      </a:r>
                      <a:endParaRPr lang="en-IN" dirty="0"/>
                    </a:p>
                  </a:txBody>
                  <a:tcPr/>
                </a:tc>
                <a:tc>
                  <a:txBody>
                    <a:bodyPr/>
                    <a:lstStyle/>
                    <a:p>
                      <a:r>
                        <a:rPr lang="en-US" dirty="0"/>
                        <a:t>F1 score (Test data – Grader)</a:t>
                      </a:r>
                      <a:endParaRPr lang="en-IN" dirty="0"/>
                    </a:p>
                  </a:txBody>
                  <a:tcPr/>
                </a:tc>
                <a:extLst>
                  <a:ext uri="{0D108BD9-81ED-4DB2-BD59-A6C34878D82A}">
                    <a16:rowId xmlns:a16="http://schemas.microsoft.com/office/drawing/2014/main" val="465972233"/>
                  </a:ext>
                </a:extLst>
              </a:tr>
              <a:tr h="370840">
                <a:tc>
                  <a:txBody>
                    <a:bodyPr/>
                    <a:lstStyle/>
                    <a:p>
                      <a:r>
                        <a:rPr lang="en-US" dirty="0"/>
                        <a:t>Logistic regression</a:t>
                      </a:r>
                      <a:endParaRPr lang="en-IN" dirty="0"/>
                    </a:p>
                  </a:txBody>
                  <a:tcPr/>
                </a:tc>
                <a:tc>
                  <a:txBody>
                    <a:bodyPr/>
                    <a:lstStyle/>
                    <a:p>
                      <a:r>
                        <a:rPr lang="en-US" dirty="0"/>
                        <a:t>11%</a:t>
                      </a:r>
                      <a:endParaRPr lang="en-IN" dirty="0"/>
                    </a:p>
                  </a:txBody>
                  <a:tcPr/>
                </a:tc>
                <a:tc>
                  <a:txBody>
                    <a:bodyPr/>
                    <a:lstStyle/>
                    <a:p>
                      <a:r>
                        <a:rPr lang="en-US" dirty="0"/>
                        <a:t>12.09%</a:t>
                      </a:r>
                      <a:endParaRPr lang="en-IN" dirty="0"/>
                    </a:p>
                  </a:txBody>
                  <a:tcPr/>
                </a:tc>
                <a:extLst>
                  <a:ext uri="{0D108BD9-81ED-4DB2-BD59-A6C34878D82A}">
                    <a16:rowId xmlns:a16="http://schemas.microsoft.com/office/drawing/2014/main" val="2170162257"/>
                  </a:ext>
                </a:extLst>
              </a:tr>
              <a:tr h="370840">
                <a:tc>
                  <a:txBody>
                    <a:bodyPr/>
                    <a:lstStyle/>
                    <a:p>
                      <a:r>
                        <a:rPr lang="en-US" dirty="0"/>
                        <a:t>Linear SVM</a:t>
                      </a:r>
                      <a:endParaRPr lang="en-IN" dirty="0"/>
                    </a:p>
                  </a:txBody>
                  <a:tcPr/>
                </a:tc>
                <a:tc>
                  <a:txBody>
                    <a:bodyPr/>
                    <a:lstStyle/>
                    <a:p>
                      <a:r>
                        <a:rPr lang="en-US" dirty="0"/>
                        <a:t>18%</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15124819"/>
                  </a:ext>
                </a:extLst>
              </a:tr>
              <a:tr h="370840">
                <a:tc>
                  <a:txBody>
                    <a:bodyPr/>
                    <a:lstStyle/>
                    <a:p>
                      <a:r>
                        <a:rPr lang="en-US" dirty="0"/>
                        <a:t>SVM (RBF)</a:t>
                      </a:r>
                      <a:endParaRPr lang="en-IN" dirty="0"/>
                    </a:p>
                  </a:txBody>
                  <a:tcPr/>
                </a:tc>
                <a:tc>
                  <a:txBody>
                    <a:bodyPr/>
                    <a:lstStyle/>
                    <a:p>
                      <a:r>
                        <a:rPr lang="en-US" dirty="0"/>
                        <a:t>15%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1235504924"/>
                  </a:ext>
                </a:extLst>
              </a:tr>
              <a:tr h="370840">
                <a:tc>
                  <a:txBody>
                    <a:bodyPr/>
                    <a:lstStyle/>
                    <a:p>
                      <a:r>
                        <a:rPr lang="en-US" dirty="0"/>
                        <a:t>SG classifier</a:t>
                      </a:r>
                      <a:endParaRPr lang="en-IN" dirty="0"/>
                    </a:p>
                  </a:txBody>
                  <a:tcPr/>
                </a:tc>
                <a:tc>
                  <a:txBody>
                    <a:bodyPr/>
                    <a:lstStyle/>
                    <a:p>
                      <a:r>
                        <a:rPr lang="en-US" dirty="0"/>
                        <a:t>24%</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791512778"/>
                  </a:ext>
                </a:extLst>
              </a:tr>
              <a:tr h="370840">
                <a:tc>
                  <a:txBody>
                    <a:bodyPr/>
                    <a:lstStyle/>
                    <a:p>
                      <a:r>
                        <a:rPr lang="en-US" dirty="0"/>
                        <a:t>Random Forest (var imp)</a:t>
                      </a:r>
                      <a:endParaRPr lang="en-IN" dirty="0"/>
                    </a:p>
                  </a:txBody>
                  <a:tcPr/>
                </a:tc>
                <a:tc>
                  <a:txBody>
                    <a:bodyPr/>
                    <a:lstStyle/>
                    <a:p>
                      <a:r>
                        <a:rPr lang="en-US" dirty="0"/>
                        <a:t>42%</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3046343029"/>
                  </a:ext>
                </a:extLst>
              </a:tr>
              <a:tr h="370840">
                <a:tc>
                  <a:txBody>
                    <a:bodyPr/>
                    <a:lstStyle/>
                    <a:p>
                      <a:r>
                        <a:rPr lang="en-US" dirty="0" err="1"/>
                        <a:t>Adaboost</a:t>
                      </a:r>
                      <a:endParaRPr lang="en-IN" dirty="0"/>
                    </a:p>
                  </a:txBody>
                  <a:tcPr/>
                </a:tc>
                <a:tc>
                  <a:txBody>
                    <a:bodyPr/>
                    <a:lstStyle/>
                    <a:p>
                      <a:r>
                        <a:rPr lang="en-US" dirty="0"/>
                        <a:t>33%</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4102855243"/>
                  </a:ext>
                </a:extLst>
              </a:tr>
              <a:tr h="370840">
                <a:tc>
                  <a:txBody>
                    <a:bodyPr/>
                    <a:lstStyle/>
                    <a:p>
                      <a:r>
                        <a:rPr lang="en-US" dirty="0"/>
                        <a:t>Naïve Bayes - Multinomial</a:t>
                      </a:r>
                      <a:endParaRPr lang="en-IN" dirty="0"/>
                    </a:p>
                  </a:txBody>
                  <a:tcPr/>
                </a:tc>
                <a:tc>
                  <a:txBody>
                    <a:bodyPr/>
                    <a:lstStyle/>
                    <a:p>
                      <a:r>
                        <a:rPr lang="en-US" dirty="0"/>
                        <a:t>10%</a:t>
                      </a:r>
                      <a:endParaRPr lang="en-IN" dirty="0"/>
                    </a:p>
                  </a:txBody>
                  <a:tcPr/>
                </a:tc>
                <a:tc>
                  <a:txBody>
                    <a:bodyPr/>
                    <a:lstStyle/>
                    <a:p>
                      <a:r>
                        <a:rPr lang="en-US" dirty="0"/>
                        <a:t>NA</a:t>
                      </a:r>
                      <a:endParaRPr lang="en-IN" dirty="0"/>
                    </a:p>
                  </a:txBody>
                  <a:tcPr/>
                </a:tc>
                <a:extLst>
                  <a:ext uri="{0D108BD9-81ED-4DB2-BD59-A6C34878D82A}">
                    <a16:rowId xmlns:a16="http://schemas.microsoft.com/office/drawing/2014/main" val="1384416131"/>
                  </a:ext>
                </a:extLst>
              </a:tr>
              <a:tr h="370840">
                <a:tc>
                  <a:txBody>
                    <a:bodyPr/>
                    <a:lstStyle/>
                    <a:p>
                      <a:r>
                        <a:rPr lang="en-US" dirty="0"/>
                        <a:t>Clustering and Stacking</a:t>
                      </a:r>
                      <a:endParaRPr lang="en-IN" dirty="0"/>
                    </a:p>
                  </a:txBody>
                  <a:tcPr/>
                </a:tc>
                <a:tc>
                  <a:txBody>
                    <a:bodyPr/>
                    <a:lstStyle/>
                    <a:p>
                      <a:r>
                        <a:rPr lang="en-US" dirty="0"/>
                        <a:t> NA</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842479475"/>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57607666"/>
                  </a:ext>
                </a:extLst>
              </a:tr>
            </a:tbl>
          </a:graphicData>
        </a:graphic>
      </p:graphicFrame>
    </p:spTree>
    <p:extLst>
      <p:ext uri="{BB962C8B-B14F-4D97-AF65-F5344CB8AC3E}">
        <p14:creationId xmlns:p14="http://schemas.microsoft.com/office/powerpoint/2010/main" val="2686366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ADDB-1D67-40FD-B31E-A212E2867D15}"/>
              </a:ext>
            </a:extLst>
          </p:cNvPr>
          <p:cNvSpPr>
            <a:spLocks noGrp="1"/>
          </p:cNvSpPr>
          <p:nvPr>
            <p:ph type="title"/>
          </p:nvPr>
        </p:nvSpPr>
        <p:spPr>
          <a:xfrm>
            <a:off x="838200" y="365125"/>
            <a:ext cx="10515600" cy="884555"/>
          </a:xfrm>
        </p:spPr>
        <p:txBody>
          <a:bodyPr/>
          <a:lstStyle/>
          <a:p>
            <a:r>
              <a:rPr lang="en-US" dirty="0"/>
              <a:t>Patterns and Suggestions to the client</a:t>
            </a:r>
            <a:endParaRPr lang="en-IN" dirty="0"/>
          </a:p>
        </p:txBody>
      </p:sp>
      <p:sp>
        <p:nvSpPr>
          <p:cNvPr id="3" name="Content Placeholder 2">
            <a:extLst>
              <a:ext uri="{FF2B5EF4-FFF2-40B4-BE49-F238E27FC236}">
                <a16:creationId xmlns:a16="http://schemas.microsoft.com/office/drawing/2014/main" id="{E1481BF3-896B-47F2-A7D3-DD63A140900A}"/>
              </a:ext>
            </a:extLst>
          </p:cNvPr>
          <p:cNvSpPr>
            <a:spLocks noGrp="1"/>
          </p:cNvSpPr>
          <p:nvPr>
            <p:ph idx="1"/>
          </p:nvPr>
        </p:nvSpPr>
        <p:spPr/>
        <p:txBody>
          <a:bodyPr/>
          <a:lstStyle/>
          <a:p>
            <a:r>
              <a:rPr lang="en-US" dirty="0"/>
              <a:t>Some useful Patterns have been mined from the decision trees that would help business forecast errors upfront.</a:t>
            </a:r>
          </a:p>
          <a:p>
            <a:pPr marL="0" indent="0">
              <a:buNone/>
            </a:pPr>
            <a:endParaRPr lang="en-IN" dirty="0"/>
          </a:p>
        </p:txBody>
      </p:sp>
      <p:pic>
        <p:nvPicPr>
          <p:cNvPr id="5" name="Picture 4">
            <a:extLst>
              <a:ext uri="{FF2B5EF4-FFF2-40B4-BE49-F238E27FC236}">
                <a16:creationId xmlns:a16="http://schemas.microsoft.com/office/drawing/2014/main" id="{6D534CDD-FA29-4388-816B-4A09B97E2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60971"/>
            <a:ext cx="12008467" cy="2305168"/>
          </a:xfrm>
          <a:prstGeom prst="rect">
            <a:avLst/>
          </a:prstGeom>
        </p:spPr>
      </p:pic>
    </p:spTree>
    <p:extLst>
      <p:ext uri="{BB962C8B-B14F-4D97-AF65-F5344CB8AC3E}">
        <p14:creationId xmlns:p14="http://schemas.microsoft.com/office/powerpoint/2010/main" val="1509978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2DE1-D282-4CB3-A2E2-216D1554389A}"/>
              </a:ext>
            </a:extLst>
          </p:cNvPr>
          <p:cNvSpPr>
            <a:spLocks noGrp="1"/>
          </p:cNvSpPr>
          <p:nvPr>
            <p:ph type="title"/>
          </p:nvPr>
        </p:nvSpPr>
        <p:spPr/>
        <p:txBody>
          <a:bodyPr/>
          <a:lstStyle/>
          <a:p>
            <a:r>
              <a:rPr lang="en-US" dirty="0"/>
              <a:t>Way Forward</a:t>
            </a:r>
            <a:endParaRPr lang="en-IN" dirty="0"/>
          </a:p>
        </p:txBody>
      </p:sp>
      <p:sp>
        <p:nvSpPr>
          <p:cNvPr id="3" name="Content Placeholder 2">
            <a:extLst>
              <a:ext uri="{FF2B5EF4-FFF2-40B4-BE49-F238E27FC236}">
                <a16:creationId xmlns:a16="http://schemas.microsoft.com/office/drawing/2014/main" id="{18AD0839-ED28-4706-BAFB-132861C9E1C7}"/>
              </a:ext>
            </a:extLst>
          </p:cNvPr>
          <p:cNvSpPr>
            <a:spLocks noGrp="1"/>
          </p:cNvSpPr>
          <p:nvPr>
            <p:ph idx="1"/>
          </p:nvPr>
        </p:nvSpPr>
        <p:spPr/>
        <p:txBody>
          <a:bodyPr/>
          <a:lstStyle/>
          <a:p>
            <a:r>
              <a:rPr lang="en-US" dirty="0"/>
              <a:t>Re-feature engineer</a:t>
            </a:r>
          </a:p>
          <a:p>
            <a:r>
              <a:rPr lang="en-US" dirty="0"/>
              <a:t>Derive patterns from timestamp related data across tables </a:t>
            </a:r>
          </a:p>
          <a:p>
            <a:r>
              <a:rPr lang="en-US" dirty="0"/>
              <a:t>Make use of Service period in more effective way and take time difference between errors and last serviced </a:t>
            </a:r>
          </a:p>
          <a:p>
            <a:endParaRPr lang="en-IN" dirty="0"/>
          </a:p>
        </p:txBody>
      </p:sp>
    </p:spTree>
    <p:extLst>
      <p:ext uri="{BB962C8B-B14F-4D97-AF65-F5344CB8AC3E}">
        <p14:creationId xmlns:p14="http://schemas.microsoft.com/office/powerpoint/2010/main" val="53429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28DB-43BE-42BA-9C27-13138F30EBB1}"/>
              </a:ext>
            </a:extLst>
          </p:cNvPr>
          <p:cNvSpPr>
            <a:spLocks noGrp="1"/>
          </p:cNvSpPr>
          <p:nvPr>
            <p:ph type="title"/>
          </p:nvPr>
        </p:nvSpPr>
        <p:spPr>
          <a:xfrm>
            <a:off x="838200" y="365125"/>
            <a:ext cx="10515600" cy="945515"/>
          </a:xfrm>
        </p:spPr>
        <p:txBody>
          <a:bodyPr/>
          <a:lstStyle/>
          <a:p>
            <a:r>
              <a:rPr lang="en-US" dirty="0"/>
              <a:t>My Journey</a:t>
            </a:r>
            <a:endParaRPr lang="en-IN" dirty="0"/>
          </a:p>
        </p:txBody>
      </p:sp>
      <p:sp>
        <p:nvSpPr>
          <p:cNvPr id="3" name="Content Placeholder 2">
            <a:extLst>
              <a:ext uri="{FF2B5EF4-FFF2-40B4-BE49-F238E27FC236}">
                <a16:creationId xmlns:a16="http://schemas.microsoft.com/office/drawing/2014/main" id="{980431BF-A9CB-4DCB-933E-45319C6C24F0}"/>
              </a:ext>
            </a:extLst>
          </p:cNvPr>
          <p:cNvSpPr>
            <a:spLocks noGrp="1"/>
          </p:cNvSpPr>
          <p:nvPr>
            <p:ph idx="1"/>
          </p:nvPr>
        </p:nvSpPr>
        <p:spPr>
          <a:xfrm>
            <a:off x="838200" y="1310640"/>
            <a:ext cx="10515600" cy="4866323"/>
          </a:xfrm>
        </p:spPr>
        <p:txBody>
          <a:bodyPr/>
          <a:lstStyle/>
          <a:p>
            <a:r>
              <a:rPr lang="en-US" dirty="0"/>
              <a:t>I personally started Data science journey on 26</a:t>
            </a:r>
            <a:r>
              <a:rPr lang="en-US" baseline="30000" dirty="0"/>
              <a:t>th</a:t>
            </a:r>
            <a:r>
              <a:rPr lang="en-US" dirty="0"/>
              <a:t> January 2018.</a:t>
            </a:r>
          </a:p>
          <a:p>
            <a:r>
              <a:rPr lang="en-US" dirty="0"/>
              <a:t>I was preparing myself for the next batch at </a:t>
            </a:r>
            <a:r>
              <a:rPr lang="en-US" dirty="0" err="1"/>
              <a:t>Insofe</a:t>
            </a:r>
            <a:r>
              <a:rPr lang="en-US" dirty="0"/>
              <a:t>.</a:t>
            </a:r>
          </a:p>
          <a:p>
            <a:r>
              <a:rPr lang="en-US" dirty="0"/>
              <a:t>I have started reading Linear Algebra, Statistics and Probability from various online courses.</a:t>
            </a:r>
          </a:p>
          <a:p>
            <a:r>
              <a:rPr lang="en-US" dirty="0"/>
              <a:t>It has been a wonderful journey with </a:t>
            </a:r>
            <a:r>
              <a:rPr lang="en-US" dirty="0" err="1"/>
              <a:t>Insofe</a:t>
            </a:r>
            <a:r>
              <a:rPr lang="en-US" dirty="0"/>
              <a:t>. </a:t>
            </a:r>
          </a:p>
          <a:p>
            <a:r>
              <a:rPr lang="en-US" dirty="0"/>
              <a:t>Learnt from some of the great minds, interacted with peers, built a network and made new friends </a:t>
            </a:r>
          </a:p>
          <a:p>
            <a:r>
              <a:rPr lang="en-US" dirty="0"/>
              <a:t>This is just the beginning of my journey towards data science and I always believe in continued reading and reinventing ourselves.</a:t>
            </a:r>
            <a:endParaRPr lang="en-IN" dirty="0"/>
          </a:p>
        </p:txBody>
      </p:sp>
    </p:spTree>
    <p:extLst>
      <p:ext uri="{BB962C8B-B14F-4D97-AF65-F5344CB8AC3E}">
        <p14:creationId xmlns:p14="http://schemas.microsoft.com/office/powerpoint/2010/main" val="1195680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39AC-F66F-4635-B820-1CF5715B1465}"/>
              </a:ext>
            </a:extLst>
          </p:cNvPr>
          <p:cNvSpPr>
            <a:spLocks noGrp="1"/>
          </p:cNvSpPr>
          <p:nvPr>
            <p:ph type="title"/>
          </p:nvPr>
        </p:nvSpPr>
        <p:spPr/>
        <p:txBody>
          <a:bodyPr/>
          <a:lstStyle/>
          <a:p>
            <a:r>
              <a:rPr lang="en-US" dirty="0"/>
              <a:t>Q &amp; A</a:t>
            </a:r>
            <a:endParaRPr lang="en-IN" dirty="0"/>
          </a:p>
        </p:txBody>
      </p:sp>
    </p:spTree>
    <p:extLst>
      <p:ext uri="{BB962C8B-B14F-4D97-AF65-F5344CB8AC3E}">
        <p14:creationId xmlns:p14="http://schemas.microsoft.com/office/powerpoint/2010/main" val="115571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DAB0-0652-4922-924C-482BD14FC985}"/>
              </a:ext>
            </a:extLst>
          </p:cNvPr>
          <p:cNvSpPr>
            <a:spLocks noGrp="1"/>
          </p:cNvSpPr>
          <p:nvPr>
            <p:ph type="title"/>
          </p:nvPr>
        </p:nvSpPr>
        <p:spPr>
          <a:xfrm>
            <a:off x="838200" y="365125"/>
            <a:ext cx="10515600" cy="1026795"/>
          </a:xfrm>
        </p:spPr>
        <p:txBody>
          <a:bodyPr/>
          <a:lstStyle/>
          <a:p>
            <a:r>
              <a:rPr lang="en-US" dirty="0"/>
              <a:t>Data sources</a:t>
            </a:r>
            <a:endParaRPr lang="en-IN" dirty="0"/>
          </a:p>
        </p:txBody>
      </p:sp>
      <p:sp>
        <p:nvSpPr>
          <p:cNvPr id="3" name="Content Placeholder 2">
            <a:extLst>
              <a:ext uri="{FF2B5EF4-FFF2-40B4-BE49-F238E27FC236}">
                <a16:creationId xmlns:a16="http://schemas.microsoft.com/office/drawing/2014/main" id="{7455E766-E78D-48F9-A844-3C9E929E4ECA}"/>
              </a:ext>
            </a:extLst>
          </p:cNvPr>
          <p:cNvSpPr>
            <a:spLocks noGrp="1"/>
          </p:cNvSpPr>
          <p:nvPr>
            <p:ph idx="1"/>
          </p:nvPr>
        </p:nvSpPr>
        <p:spPr>
          <a:xfrm>
            <a:off x="838200" y="1513840"/>
            <a:ext cx="10515600" cy="4663123"/>
          </a:xfrm>
        </p:spPr>
        <p:txBody>
          <a:bodyPr/>
          <a:lstStyle/>
          <a:p>
            <a:r>
              <a:rPr lang="en-US" dirty="0"/>
              <a:t>The data for this problem comes from five different sources.</a:t>
            </a:r>
            <a:endParaRPr lang="en-IN" dirty="0"/>
          </a:p>
          <a:p>
            <a:r>
              <a:rPr lang="en-US" dirty="0"/>
              <a:t>The datasets provided for the analysis are</a:t>
            </a:r>
          </a:p>
          <a:p>
            <a:pPr lvl="1"/>
            <a:r>
              <a:rPr lang="en-US" b="1" dirty="0"/>
              <a:t>Machine Details</a:t>
            </a:r>
            <a:r>
              <a:rPr lang="en-US" dirty="0"/>
              <a:t>: This file contains </a:t>
            </a:r>
            <a:r>
              <a:rPr lang="en-US" dirty="0" err="1"/>
              <a:t>MachineID</a:t>
            </a:r>
            <a:r>
              <a:rPr lang="en-US" dirty="0"/>
              <a:t>, model and service period</a:t>
            </a:r>
          </a:p>
          <a:p>
            <a:pPr lvl="1"/>
            <a:r>
              <a:rPr lang="en-US" b="1" dirty="0" err="1"/>
              <a:t>ComplaintsLog</a:t>
            </a:r>
            <a:r>
              <a:rPr lang="en-US" dirty="0"/>
              <a:t>: This file consists of details of minor errors that took place with each machine at various timestamps.</a:t>
            </a:r>
          </a:p>
          <a:p>
            <a:pPr lvl="1"/>
            <a:r>
              <a:rPr lang="en-US" b="1" dirty="0" err="1"/>
              <a:t>ComplaintsServiceLog</a:t>
            </a:r>
            <a:r>
              <a:rPr lang="en-US" b="1" dirty="0"/>
              <a:t>: </a:t>
            </a:r>
            <a:r>
              <a:rPr lang="en-US" dirty="0"/>
              <a:t>This file provides information about type of service provided and components attended</a:t>
            </a:r>
          </a:p>
          <a:p>
            <a:pPr lvl="1"/>
            <a:r>
              <a:rPr lang="en-US" b="1" dirty="0" err="1"/>
              <a:t>ComponentsReplacementLog</a:t>
            </a:r>
            <a:r>
              <a:rPr lang="en-US" b="1" dirty="0"/>
              <a:t>: </a:t>
            </a:r>
            <a:r>
              <a:rPr lang="en-US" dirty="0"/>
              <a:t>This file provides information on which components in each machine got replaced</a:t>
            </a:r>
          </a:p>
          <a:p>
            <a:pPr lvl="1"/>
            <a:r>
              <a:rPr lang="en-US" b="1" dirty="0" err="1"/>
              <a:t>OperatingConditionsData</a:t>
            </a:r>
            <a:r>
              <a:rPr lang="en-US" b="1" dirty="0"/>
              <a:t>: </a:t>
            </a:r>
            <a:r>
              <a:rPr lang="en-US" dirty="0"/>
              <a:t>This file provides information about timestamped readings of different sensors on different machines </a:t>
            </a:r>
            <a:endParaRPr lang="en-US" b="1" dirty="0"/>
          </a:p>
          <a:p>
            <a:endParaRPr lang="en-US" dirty="0"/>
          </a:p>
        </p:txBody>
      </p:sp>
    </p:spTree>
    <p:extLst>
      <p:ext uri="{BB962C8B-B14F-4D97-AF65-F5344CB8AC3E}">
        <p14:creationId xmlns:p14="http://schemas.microsoft.com/office/powerpoint/2010/main" val="91551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41F2-C7FB-450A-9A68-BF89F1D881D2}"/>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E4A84BF5-58B3-4FDA-BE57-F3627EC4D854}"/>
              </a:ext>
            </a:extLst>
          </p:cNvPr>
          <p:cNvSpPr>
            <a:spLocks noGrp="1"/>
          </p:cNvSpPr>
          <p:nvPr>
            <p:ph idx="1"/>
          </p:nvPr>
        </p:nvSpPr>
        <p:spPr/>
        <p:txBody>
          <a:bodyPr/>
          <a:lstStyle/>
          <a:p>
            <a:r>
              <a:rPr lang="en-US" dirty="0"/>
              <a:t>Consolidated or aggregated dataset for training and testing.</a:t>
            </a:r>
          </a:p>
          <a:p>
            <a:r>
              <a:rPr lang="en-US" dirty="0"/>
              <a:t>Derive useful insights from the historical data by creating new features.</a:t>
            </a:r>
          </a:p>
          <a:p>
            <a:r>
              <a:rPr lang="en-US" dirty="0"/>
              <a:t>Mine new features from each dataset provided.</a:t>
            </a:r>
          </a:p>
          <a:p>
            <a:r>
              <a:rPr lang="en-US" dirty="0"/>
              <a:t>My thought process was mainly focused on frequency of complaints/errors being reported.</a:t>
            </a:r>
          </a:p>
          <a:p>
            <a:r>
              <a:rPr lang="en-US" dirty="0"/>
              <a:t>“What are the chances given a component is replaced/repaired being attended will error in near future?”</a:t>
            </a:r>
            <a:endParaRPr lang="en-IN" dirty="0"/>
          </a:p>
        </p:txBody>
      </p:sp>
    </p:spTree>
    <p:extLst>
      <p:ext uri="{BB962C8B-B14F-4D97-AF65-F5344CB8AC3E}">
        <p14:creationId xmlns:p14="http://schemas.microsoft.com/office/powerpoint/2010/main" val="115700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B56FE-B03F-4A4A-86A5-4B3870780D98}"/>
              </a:ext>
            </a:extLst>
          </p:cNvPr>
          <p:cNvSpPr>
            <a:spLocks noGrp="1"/>
          </p:cNvSpPr>
          <p:nvPr>
            <p:ph idx="1"/>
          </p:nvPr>
        </p:nvSpPr>
        <p:spPr>
          <a:xfrm>
            <a:off x="838200" y="467360"/>
            <a:ext cx="10515600" cy="5709603"/>
          </a:xfrm>
        </p:spPr>
        <p:txBody>
          <a:bodyPr/>
          <a:lstStyle/>
          <a:p>
            <a:r>
              <a:rPr lang="en-US" dirty="0"/>
              <a:t>I have created datetime objects in all of the data sources making use of Year, Month, Date and time that has been provided.</a:t>
            </a:r>
          </a:p>
          <a:p>
            <a:r>
              <a:rPr lang="en-US" dirty="0"/>
              <a:t>Chronology of the events is the heart for this dataset, hence ordered all records based on the newly created timestamp objects.</a:t>
            </a:r>
          </a:p>
          <a:p>
            <a:r>
              <a:rPr lang="en-US" dirty="0"/>
              <a:t>Timeseries nature ?</a:t>
            </a:r>
          </a:p>
          <a:p>
            <a:r>
              <a:rPr lang="en-US" dirty="0"/>
              <a:t>We have to arrive at an consolidated data for each machine making use of provided data</a:t>
            </a:r>
          </a:p>
          <a:p>
            <a:r>
              <a:rPr lang="en-US" dirty="0"/>
              <a:t>The main idea here is to mine some patterns between errors, between service type, between components attended for each machine.</a:t>
            </a:r>
          </a:p>
          <a:p>
            <a:r>
              <a:rPr lang="en-US" dirty="0"/>
              <a:t>Also emphasizing the most recent service logs.</a:t>
            </a:r>
            <a:endParaRPr lang="en-IN" dirty="0"/>
          </a:p>
        </p:txBody>
      </p:sp>
    </p:spTree>
    <p:extLst>
      <p:ext uri="{BB962C8B-B14F-4D97-AF65-F5344CB8AC3E}">
        <p14:creationId xmlns:p14="http://schemas.microsoft.com/office/powerpoint/2010/main" val="277926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CCC1-269E-44AD-8C05-0BBA7775E7CE}"/>
              </a:ext>
            </a:extLst>
          </p:cNvPr>
          <p:cNvSpPr>
            <a:spLocks noGrp="1"/>
          </p:cNvSpPr>
          <p:nvPr>
            <p:ph type="title"/>
          </p:nvPr>
        </p:nvSpPr>
        <p:spPr/>
        <p:txBody>
          <a:bodyPr/>
          <a:lstStyle/>
          <a:p>
            <a:r>
              <a:rPr lang="en-US" dirty="0"/>
              <a:t>Machine Details data source</a:t>
            </a:r>
            <a:endParaRPr lang="en-IN" dirty="0"/>
          </a:p>
        </p:txBody>
      </p:sp>
      <p:sp>
        <p:nvSpPr>
          <p:cNvPr id="3" name="Content Placeholder 2">
            <a:extLst>
              <a:ext uri="{FF2B5EF4-FFF2-40B4-BE49-F238E27FC236}">
                <a16:creationId xmlns:a16="http://schemas.microsoft.com/office/drawing/2014/main" id="{06C69546-2A26-46B9-A071-6B6A8D82C7E5}"/>
              </a:ext>
            </a:extLst>
          </p:cNvPr>
          <p:cNvSpPr>
            <a:spLocks noGrp="1"/>
          </p:cNvSpPr>
          <p:nvPr>
            <p:ph idx="1"/>
          </p:nvPr>
        </p:nvSpPr>
        <p:spPr/>
        <p:txBody>
          <a:bodyPr/>
          <a:lstStyle/>
          <a:p>
            <a:r>
              <a:rPr lang="en-US" dirty="0"/>
              <a:t>Machine details data file has 3 columns</a:t>
            </a:r>
          </a:p>
          <a:p>
            <a:r>
              <a:rPr lang="en-US" dirty="0"/>
              <a:t>It provides information about </a:t>
            </a:r>
            <a:r>
              <a:rPr lang="en-US" dirty="0" err="1"/>
              <a:t>MachineID</a:t>
            </a:r>
            <a:r>
              <a:rPr lang="en-US" dirty="0"/>
              <a:t>, type of model it is and service period duration in days</a:t>
            </a:r>
          </a:p>
          <a:p>
            <a:r>
              <a:rPr lang="en-US" dirty="0"/>
              <a:t>Service period is most likely in days considering the values it takes.</a:t>
            </a:r>
          </a:p>
          <a:p>
            <a:endParaRPr lang="en-US" b="1" dirty="0"/>
          </a:p>
          <a:p>
            <a:r>
              <a:rPr lang="en-US" b="1" dirty="0"/>
              <a:t>Observation:</a:t>
            </a:r>
          </a:p>
          <a:p>
            <a:r>
              <a:rPr lang="en-US" dirty="0"/>
              <a:t>Each machine has exactly one entry implying that each machine is either of one of the four different models </a:t>
            </a:r>
          </a:p>
          <a:p>
            <a:endParaRPr lang="en-IN" b="1" dirty="0"/>
          </a:p>
        </p:txBody>
      </p:sp>
    </p:spTree>
    <p:extLst>
      <p:ext uri="{BB962C8B-B14F-4D97-AF65-F5344CB8AC3E}">
        <p14:creationId xmlns:p14="http://schemas.microsoft.com/office/powerpoint/2010/main" val="220226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0EAE-2E04-4997-A3B3-09CCC6D2E1A5}"/>
              </a:ext>
            </a:extLst>
          </p:cNvPr>
          <p:cNvSpPr>
            <a:spLocks noGrp="1"/>
          </p:cNvSpPr>
          <p:nvPr>
            <p:ph type="title"/>
          </p:nvPr>
        </p:nvSpPr>
        <p:spPr/>
        <p:txBody>
          <a:bodyPr/>
          <a:lstStyle/>
          <a:p>
            <a:r>
              <a:rPr lang="en-US" dirty="0"/>
              <a:t>Complaints Log data source</a:t>
            </a:r>
            <a:endParaRPr lang="en-IN" dirty="0"/>
          </a:p>
        </p:txBody>
      </p:sp>
      <p:sp>
        <p:nvSpPr>
          <p:cNvPr id="3" name="Content Placeholder 2">
            <a:extLst>
              <a:ext uri="{FF2B5EF4-FFF2-40B4-BE49-F238E27FC236}">
                <a16:creationId xmlns:a16="http://schemas.microsoft.com/office/drawing/2014/main" id="{9D2FD436-E419-4D9D-98EE-594671342A22}"/>
              </a:ext>
            </a:extLst>
          </p:cNvPr>
          <p:cNvSpPr>
            <a:spLocks noGrp="1"/>
          </p:cNvSpPr>
          <p:nvPr>
            <p:ph idx="1"/>
          </p:nvPr>
        </p:nvSpPr>
        <p:spPr>
          <a:xfrm>
            <a:off x="838200" y="1967865"/>
            <a:ext cx="10515600" cy="4351338"/>
          </a:xfrm>
        </p:spPr>
        <p:txBody>
          <a:bodyPr/>
          <a:lstStyle/>
          <a:p>
            <a:r>
              <a:rPr lang="en-US" dirty="0"/>
              <a:t>Order the data on datetime object created</a:t>
            </a:r>
          </a:p>
          <a:p>
            <a:r>
              <a:rPr lang="en-US" dirty="0"/>
              <a:t>Once the data has been ordered, grouping on each machine would provide chronological history of the machine, which would provide great insights.</a:t>
            </a:r>
          </a:p>
          <a:p>
            <a:r>
              <a:rPr lang="en-US" dirty="0"/>
              <a:t>I am calculating two important numerical features here</a:t>
            </a:r>
          </a:p>
          <a:p>
            <a:pPr marL="914400" lvl="1" indent="-457200">
              <a:buFont typeface="+mj-lt"/>
              <a:buAutoNum type="alphaLcParenR"/>
            </a:pPr>
            <a:r>
              <a:rPr lang="en-US" dirty="0"/>
              <a:t>Number of days between consecutive errors (might be different error types either) </a:t>
            </a:r>
            <a:r>
              <a:rPr lang="en-US" dirty="0" err="1"/>
              <a:t>a.k.a</a:t>
            </a:r>
            <a:r>
              <a:rPr lang="en-US" dirty="0"/>
              <a:t> </a:t>
            </a:r>
            <a:r>
              <a:rPr lang="en-IN" b="1" dirty="0" err="1"/>
              <a:t>Comp_Timelapse_diff_errors</a:t>
            </a:r>
            <a:endParaRPr lang="en-US" dirty="0"/>
          </a:p>
          <a:p>
            <a:pPr marL="914400" lvl="1" indent="-457200">
              <a:buFont typeface="+mj-lt"/>
              <a:buAutoNum type="alphaLcParenR"/>
            </a:pPr>
            <a:r>
              <a:rPr lang="en-US" dirty="0"/>
              <a:t>Number of days between same error occurring for a machine </a:t>
            </a:r>
            <a:r>
              <a:rPr lang="en-US" dirty="0" err="1"/>
              <a:t>a.k.a</a:t>
            </a:r>
            <a:r>
              <a:rPr lang="en-US" dirty="0"/>
              <a:t> </a:t>
            </a:r>
            <a:r>
              <a:rPr lang="en-IN" b="1" dirty="0" err="1"/>
              <a:t>Comp_Timelapse_same_errors</a:t>
            </a:r>
            <a:endParaRPr lang="en-US" dirty="0"/>
          </a:p>
          <a:p>
            <a:pPr marL="457200" lvl="1" indent="0">
              <a:buNone/>
            </a:pPr>
            <a:endParaRPr lang="en-IN" dirty="0"/>
          </a:p>
        </p:txBody>
      </p:sp>
    </p:spTree>
    <p:extLst>
      <p:ext uri="{BB962C8B-B14F-4D97-AF65-F5344CB8AC3E}">
        <p14:creationId xmlns:p14="http://schemas.microsoft.com/office/powerpoint/2010/main" val="1596707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1918</Words>
  <Application>Microsoft Office PowerPoint</Application>
  <PresentationFormat>Widescreen</PresentationFormat>
  <Paragraphs>191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Predicting Maintenance Opportunity of Machines</vt:lpstr>
      <vt:lpstr>PowerPoint Presentation</vt:lpstr>
      <vt:lpstr>Problem Description</vt:lpstr>
      <vt:lpstr>Objective</vt:lpstr>
      <vt:lpstr>Data sources</vt:lpstr>
      <vt:lpstr>Approach</vt:lpstr>
      <vt:lpstr>PowerPoint Presentation</vt:lpstr>
      <vt:lpstr>Machine Details data source</vt:lpstr>
      <vt:lpstr>Complaints Log data source</vt:lpstr>
      <vt:lpstr>Complaints Log data cont…</vt:lpstr>
      <vt:lpstr>Component Service Log Data source</vt:lpstr>
      <vt:lpstr>Component Service Log cont…</vt:lpstr>
      <vt:lpstr>Déjà vu</vt:lpstr>
      <vt:lpstr>Component Replacement Log data source</vt:lpstr>
      <vt:lpstr>Operations Conditions Details Data Source</vt:lpstr>
      <vt:lpstr>Operations Conditions Details cont…</vt:lpstr>
      <vt:lpstr>Merging of the datasets</vt:lpstr>
      <vt:lpstr>Visualizing the Data</vt:lpstr>
      <vt:lpstr>PowerPoint Presentation</vt:lpstr>
      <vt:lpstr>PowerPoint Presentation</vt:lpstr>
      <vt:lpstr>Visualizations -  Component Replacement data</vt:lpstr>
      <vt:lpstr>Visualizations - Component Service data</vt:lpstr>
      <vt:lpstr>Visualizations – Complaints Log data</vt:lpstr>
      <vt:lpstr>Avg days for a component to be repaired</vt:lpstr>
      <vt:lpstr>PowerPoint Presentation</vt:lpstr>
      <vt:lpstr>Component Service Data</vt:lpstr>
      <vt:lpstr>Component Replacement Data</vt:lpstr>
      <vt:lpstr>Complaints Log Data</vt:lpstr>
      <vt:lpstr>Sensor Data</vt:lpstr>
      <vt:lpstr>Correlations</vt:lpstr>
      <vt:lpstr>Class Imbalance </vt:lpstr>
      <vt:lpstr>Modelling - Thoughts</vt:lpstr>
      <vt:lpstr>Modelling – Thoughts cont…</vt:lpstr>
      <vt:lpstr>Strong Regularized Models</vt:lpstr>
      <vt:lpstr>PowerPoint Presentation</vt:lpstr>
      <vt:lpstr>Confusion matrix of SG Classifier</vt:lpstr>
      <vt:lpstr>Bagging and Boosting Techniques</vt:lpstr>
      <vt:lpstr>Random Forest – Important Variables Plot</vt:lpstr>
      <vt:lpstr>Boosting Techniques</vt:lpstr>
      <vt:lpstr>Other models trained</vt:lpstr>
      <vt:lpstr>Model Approach 2: Emphasize Under represented class</vt:lpstr>
      <vt:lpstr>PowerPoint Presentation</vt:lpstr>
      <vt:lpstr>PowerPoint Presentation</vt:lpstr>
      <vt:lpstr>Models And Corresponding F1 scores</vt:lpstr>
      <vt:lpstr>Patterns and Suggestions to the client</vt:lpstr>
      <vt:lpstr>Way Forward</vt:lpstr>
      <vt:lpstr>My Journey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Maintenance Opportunity of Machines</dc:title>
  <dc:creator>Chaitanya Kanth Vadlapudi (Hubble)</dc:creator>
  <cp:lastModifiedBy>Chaitanya Kanth Vadlapudi (Hubble)</cp:lastModifiedBy>
  <cp:revision>163</cp:revision>
  <dcterms:created xsi:type="dcterms:W3CDTF">2018-09-20T16:40:27Z</dcterms:created>
  <dcterms:modified xsi:type="dcterms:W3CDTF">2018-09-21T14:23:34Z</dcterms:modified>
</cp:coreProperties>
</file>