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9867E9-C7F2-469E-B6E6-FBF1582A2E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404A5B-36FC-4AB0-8F19-05BED8736807}">
      <dgm:prSet/>
      <dgm:spPr/>
      <dgm:t>
        <a:bodyPr/>
        <a:lstStyle/>
        <a:p>
          <a:r>
            <a:rPr lang="en-US" dirty="0"/>
            <a:t>-Management Employees are subscribing for the bank term deposit more than other job roles</a:t>
          </a:r>
        </a:p>
      </dgm:t>
    </dgm:pt>
    <dgm:pt modelId="{8688A12F-DF84-4E29-8931-44C78B69FF05}" type="parTrans" cxnId="{BF523CF9-6452-4B44-B1DC-D12D5F4513A0}">
      <dgm:prSet/>
      <dgm:spPr/>
      <dgm:t>
        <a:bodyPr/>
        <a:lstStyle/>
        <a:p>
          <a:endParaRPr lang="en-US"/>
        </a:p>
      </dgm:t>
    </dgm:pt>
    <dgm:pt modelId="{6A5CD811-C176-4331-96D7-210A785B3672}" type="sibTrans" cxnId="{BF523CF9-6452-4B44-B1DC-D12D5F4513A0}">
      <dgm:prSet/>
      <dgm:spPr/>
      <dgm:t>
        <a:bodyPr/>
        <a:lstStyle/>
        <a:p>
          <a:endParaRPr lang="en-US"/>
        </a:p>
      </dgm:t>
    </dgm:pt>
    <dgm:pt modelId="{723BBC52-9D72-49DD-863D-2179AC0CF00E}">
      <dgm:prSet/>
      <dgm:spPr/>
      <dgm:t>
        <a:bodyPr/>
        <a:lstStyle/>
        <a:p>
          <a:r>
            <a:rPr lang="en-US"/>
            <a:t>- Age around 32 to 35 has taken the term deposit high in number </a:t>
          </a:r>
        </a:p>
      </dgm:t>
    </dgm:pt>
    <dgm:pt modelId="{075D6C16-5793-4443-B5BD-DC762E4B541A}" type="parTrans" cxnId="{491F50B4-DA2F-4EEF-B448-C1E07A404113}">
      <dgm:prSet/>
      <dgm:spPr/>
      <dgm:t>
        <a:bodyPr/>
        <a:lstStyle/>
        <a:p>
          <a:endParaRPr lang="en-US"/>
        </a:p>
      </dgm:t>
    </dgm:pt>
    <dgm:pt modelId="{8524C4C8-69E1-40C8-BB21-2165C6A40BA6}" type="sibTrans" cxnId="{491F50B4-DA2F-4EEF-B448-C1E07A404113}">
      <dgm:prSet/>
      <dgm:spPr/>
      <dgm:t>
        <a:bodyPr/>
        <a:lstStyle/>
        <a:p>
          <a:endParaRPr lang="en-US"/>
        </a:p>
      </dgm:t>
    </dgm:pt>
    <dgm:pt modelId="{E23DA732-6106-4110-ABEF-92D83D3C3EEB}">
      <dgm:prSet/>
      <dgm:spPr/>
      <dgm:t>
        <a:bodyPr/>
        <a:lstStyle/>
        <a:p>
          <a:r>
            <a:rPr lang="en-US" dirty="0"/>
            <a:t>- Number of contacts performed on the client is not effecting any impact on the term deposit subscription</a:t>
          </a:r>
        </a:p>
      </dgm:t>
    </dgm:pt>
    <dgm:pt modelId="{232F5AC3-3050-4723-A491-AF2CBA98AC10}" type="parTrans" cxnId="{E5A73C1E-58C4-49FD-8433-AFDB8F669577}">
      <dgm:prSet/>
      <dgm:spPr/>
      <dgm:t>
        <a:bodyPr/>
        <a:lstStyle/>
        <a:p>
          <a:endParaRPr lang="en-US"/>
        </a:p>
      </dgm:t>
    </dgm:pt>
    <dgm:pt modelId="{11F032D1-1984-4793-9C35-FC5DD80BCC66}" type="sibTrans" cxnId="{E5A73C1E-58C4-49FD-8433-AFDB8F669577}">
      <dgm:prSet/>
      <dgm:spPr/>
      <dgm:t>
        <a:bodyPr/>
        <a:lstStyle/>
        <a:p>
          <a:endParaRPr lang="en-US"/>
        </a:p>
      </dgm:t>
    </dgm:pt>
    <dgm:pt modelId="{0A207764-F113-473B-8CC1-74E33EFE625C}">
      <dgm:prSet/>
      <dgm:spPr/>
      <dgm:t>
        <a:bodyPr/>
        <a:lstStyle/>
        <a:p>
          <a:r>
            <a:rPr lang="en-US"/>
            <a:t>- People with no personal loan and home loan are more tends to subscribe to term deposit </a:t>
          </a:r>
        </a:p>
      </dgm:t>
    </dgm:pt>
    <dgm:pt modelId="{AED661A0-6E58-4649-9E19-7EF2E317F64C}" type="parTrans" cxnId="{6BB83B95-3732-45BE-B380-A10BBE6A181A}">
      <dgm:prSet/>
      <dgm:spPr/>
      <dgm:t>
        <a:bodyPr/>
        <a:lstStyle/>
        <a:p>
          <a:endParaRPr lang="en-US"/>
        </a:p>
      </dgm:t>
    </dgm:pt>
    <dgm:pt modelId="{E7286AEA-4CBF-451A-B8A4-CF0458AD9A8F}" type="sibTrans" cxnId="{6BB83B95-3732-45BE-B380-A10BBE6A181A}">
      <dgm:prSet/>
      <dgm:spPr/>
      <dgm:t>
        <a:bodyPr/>
        <a:lstStyle/>
        <a:p>
          <a:endParaRPr lang="en-US"/>
        </a:p>
      </dgm:t>
    </dgm:pt>
    <dgm:pt modelId="{7DDB4382-C15F-4457-97C0-0F5BAF1E6921}">
      <dgm:prSet/>
      <dgm:spPr/>
      <dgm:t>
        <a:bodyPr/>
        <a:lstStyle/>
        <a:p>
          <a:r>
            <a:rPr lang="en-US"/>
            <a:t>- People who has taken in the previous campaign are tend to take term deposit this campaign as well</a:t>
          </a:r>
        </a:p>
      </dgm:t>
    </dgm:pt>
    <dgm:pt modelId="{349D24D6-BA17-4301-98E3-11991B8FAD2E}" type="parTrans" cxnId="{8438C395-6AB0-4A4C-B99B-7D9917EB9C45}">
      <dgm:prSet/>
      <dgm:spPr/>
      <dgm:t>
        <a:bodyPr/>
        <a:lstStyle/>
        <a:p>
          <a:endParaRPr lang="en-US"/>
        </a:p>
      </dgm:t>
    </dgm:pt>
    <dgm:pt modelId="{8818E1F8-689A-4BA4-B1A5-A34A51540443}" type="sibTrans" cxnId="{8438C395-6AB0-4A4C-B99B-7D9917EB9C45}">
      <dgm:prSet/>
      <dgm:spPr/>
      <dgm:t>
        <a:bodyPr/>
        <a:lstStyle/>
        <a:p>
          <a:endParaRPr lang="en-US"/>
        </a:p>
      </dgm:t>
    </dgm:pt>
    <dgm:pt modelId="{B5F32F14-E21B-4B1A-9C5C-4648318A9593}" type="pres">
      <dgm:prSet presAssocID="{069867E9-C7F2-469E-B6E6-FBF1582A2E4D}" presName="linear" presStyleCnt="0">
        <dgm:presLayoutVars>
          <dgm:animLvl val="lvl"/>
          <dgm:resizeHandles val="exact"/>
        </dgm:presLayoutVars>
      </dgm:prSet>
      <dgm:spPr/>
    </dgm:pt>
    <dgm:pt modelId="{D552C453-6EEC-4C11-AD2F-35536C6A853E}" type="pres">
      <dgm:prSet presAssocID="{BA404A5B-36FC-4AB0-8F19-05BED873680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9B5F0C8-1609-49FB-B1B2-443E63AA97F0}" type="pres">
      <dgm:prSet presAssocID="{6A5CD811-C176-4331-96D7-210A785B3672}" presName="spacer" presStyleCnt="0"/>
      <dgm:spPr/>
    </dgm:pt>
    <dgm:pt modelId="{17245F64-8856-4D62-B5AF-B0717967C93E}" type="pres">
      <dgm:prSet presAssocID="{723BBC52-9D72-49DD-863D-2179AC0CF00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BA55D18-F480-4FAC-B5A4-5B9D0A019B90}" type="pres">
      <dgm:prSet presAssocID="{8524C4C8-69E1-40C8-BB21-2165C6A40BA6}" presName="spacer" presStyleCnt="0"/>
      <dgm:spPr/>
    </dgm:pt>
    <dgm:pt modelId="{E800B9F5-90FE-4178-8CD2-37C2F4A52C3B}" type="pres">
      <dgm:prSet presAssocID="{E23DA732-6106-4110-ABEF-92D83D3C3EE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436EABF-55EF-4E09-9159-C159ACBDB4F3}" type="pres">
      <dgm:prSet presAssocID="{11F032D1-1984-4793-9C35-FC5DD80BCC66}" presName="spacer" presStyleCnt="0"/>
      <dgm:spPr/>
    </dgm:pt>
    <dgm:pt modelId="{F55F65A0-91BA-48B5-8C9A-922ECDD50EEA}" type="pres">
      <dgm:prSet presAssocID="{0A207764-F113-473B-8CC1-74E33EFE625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6DD18BF-5D05-4EAB-8128-969D95567FEC}" type="pres">
      <dgm:prSet presAssocID="{E7286AEA-4CBF-451A-B8A4-CF0458AD9A8F}" presName="spacer" presStyleCnt="0"/>
      <dgm:spPr/>
    </dgm:pt>
    <dgm:pt modelId="{F6AEB00C-12B8-4E38-BC12-EAC9A2510415}" type="pres">
      <dgm:prSet presAssocID="{7DDB4382-C15F-4457-97C0-0F5BAF1E692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5A73C1E-58C4-49FD-8433-AFDB8F669577}" srcId="{069867E9-C7F2-469E-B6E6-FBF1582A2E4D}" destId="{E23DA732-6106-4110-ABEF-92D83D3C3EEB}" srcOrd="2" destOrd="0" parTransId="{232F5AC3-3050-4723-A491-AF2CBA98AC10}" sibTransId="{11F032D1-1984-4793-9C35-FC5DD80BCC66}"/>
    <dgm:cxn modelId="{104E5F75-5629-463F-8DBA-88D1B1720D43}" type="presOf" srcId="{723BBC52-9D72-49DD-863D-2179AC0CF00E}" destId="{17245F64-8856-4D62-B5AF-B0717967C93E}" srcOrd="0" destOrd="0" presId="urn:microsoft.com/office/officeart/2005/8/layout/vList2"/>
    <dgm:cxn modelId="{6BB83B95-3732-45BE-B380-A10BBE6A181A}" srcId="{069867E9-C7F2-469E-B6E6-FBF1582A2E4D}" destId="{0A207764-F113-473B-8CC1-74E33EFE625C}" srcOrd="3" destOrd="0" parTransId="{AED661A0-6E58-4649-9E19-7EF2E317F64C}" sibTransId="{E7286AEA-4CBF-451A-B8A4-CF0458AD9A8F}"/>
    <dgm:cxn modelId="{8438C395-6AB0-4A4C-B99B-7D9917EB9C45}" srcId="{069867E9-C7F2-469E-B6E6-FBF1582A2E4D}" destId="{7DDB4382-C15F-4457-97C0-0F5BAF1E6921}" srcOrd="4" destOrd="0" parTransId="{349D24D6-BA17-4301-98E3-11991B8FAD2E}" sibTransId="{8818E1F8-689A-4BA4-B1A5-A34A51540443}"/>
    <dgm:cxn modelId="{FE1AC3A0-ABAA-49E6-941D-5F8677EC5278}" type="presOf" srcId="{BA404A5B-36FC-4AB0-8F19-05BED8736807}" destId="{D552C453-6EEC-4C11-AD2F-35536C6A853E}" srcOrd="0" destOrd="0" presId="urn:microsoft.com/office/officeart/2005/8/layout/vList2"/>
    <dgm:cxn modelId="{491F50B4-DA2F-4EEF-B448-C1E07A404113}" srcId="{069867E9-C7F2-469E-B6E6-FBF1582A2E4D}" destId="{723BBC52-9D72-49DD-863D-2179AC0CF00E}" srcOrd="1" destOrd="0" parTransId="{075D6C16-5793-4443-B5BD-DC762E4B541A}" sibTransId="{8524C4C8-69E1-40C8-BB21-2165C6A40BA6}"/>
    <dgm:cxn modelId="{4FDB38B7-3FA9-455C-BA34-AFAA84B5452C}" type="presOf" srcId="{0A207764-F113-473B-8CC1-74E33EFE625C}" destId="{F55F65A0-91BA-48B5-8C9A-922ECDD50EEA}" srcOrd="0" destOrd="0" presId="urn:microsoft.com/office/officeart/2005/8/layout/vList2"/>
    <dgm:cxn modelId="{E8E58BD8-998C-48FC-B536-97CEDF46C37F}" type="presOf" srcId="{E23DA732-6106-4110-ABEF-92D83D3C3EEB}" destId="{E800B9F5-90FE-4178-8CD2-37C2F4A52C3B}" srcOrd="0" destOrd="0" presId="urn:microsoft.com/office/officeart/2005/8/layout/vList2"/>
    <dgm:cxn modelId="{5B3C57F1-1BCC-4B7F-8C75-AD98402D51F1}" type="presOf" srcId="{7DDB4382-C15F-4457-97C0-0F5BAF1E6921}" destId="{F6AEB00C-12B8-4E38-BC12-EAC9A2510415}" srcOrd="0" destOrd="0" presId="urn:microsoft.com/office/officeart/2005/8/layout/vList2"/>
    <dgm:cxn modelId="{B9BF3DF4-8532-4632-93D1-BED3415D4160}" type="presOf" srcId="{069867E9-C7F2-469E-B6E6-FBF1582A2E4D}" destId="{B5F32F14-E21B-4B1A-9C5C-4648318A9593}" srcOrd="0" destOrd="0" presId="urn:microsoft.com/office/officeart/2005/8/layout/vList2"/>
    <dgm:cxn modelId="{BF523CF9-6452-4B44-B1DC-D12D5F4513A0}" srcId="{069867E9-C7F2-469E-B6E6-FBF1582A2E4D}" destId="{BA404A5B-36FC-4AB0-8F19-05BED8736807}" srcOrd="0" destOrd="0" parTransId="{8688A12F-DF84-4E29-8931-44C78B69FF05}" sibTransId="{6A5CD811-C176-4331-96D7-210A785B3672}"/>
    <dgm:cxn modelId="{4BC3C51C-2B8C-42DD-8AF7-70F95723444E}" type="presParOf" srcId="{B5F32F14-E21B-4B1A-9C5C-4648318A9593}" destId="{D552C453-6EEC-4C11-AD2F-35536C6A853E}" srcOrd="0" destOrd="0" presId="urn:microsoft.com/office/officeart/2005/8/layout/vList2"/>
    <dgm:cxn modelId="{A4304A38-AA88-47E5-9A8C-682AA39AC16C}" type="presParOf" srcId="{B5F32F14-E21B-4B1A-9C5C-4648318A9593}" destId="{99B5F0C8-1609-49FB-B1B2-443E63AA97F0}" srcOrd="1" destOrd="0" presId="urn:microsoft.com/office/officeart/2005/8/layout/vList2"/>
    <dgm:cxn modelId="{9FA15C3E-A39F-41A3-B6AF-7749F7E9A7EF}" type="presParOf" srcId="{B5F32F14-E21B-4B1A-9C5C-4648318A9593}" destId="{17245F64-8856-4D62-B5AF-B0717967C93E}" srcOrd="2" destOrd="0" presId="urn:microsoft.com/office/officeart/2005/8/layout/vList2"/>
    <dgm:cxn modelId="{87779CCA-05FD-4D44-B877-95A149E9DFDC}" type="presParOf" srcId="{B5F32F14-E21B-4B1A-9C5C-4648318A9593}" destId="{1BA55D18-F480-4FAC-B5A4-5B9D0A019B90}" srcOrd="3" destOrd="0" presId="urn:microsoft.com/office/officeart/2005/8/layout/vList2"/>
    <dgm:cxn modelId="{55DDF194-D82F-43D1-A030-01F14A23DD6B}" type="presParOf" srcId="{B5F32F14-E21B-4B1A-9C5C-4648318A9593}" destId="{E800B9F5-90FE-4178-8CD2-37C2F4A52C3B}" srcOrd="4" destOrd="0" presId="urn:microsoft.com/office/officeart/2005/8/layout/vList2"/>
    <dgm:cxn modelId="{78BAAD07-EA09-441C-9755-3B7AA6761168}" type="presParOf" srcId="{B5F32F14-E21B-4B1A-9C5C-4648318A9593}" destId="{3436EABF-55EF-4E09-9159-C159ACBDB4F3}" srcOrd="5" destOrd="0" presId="urn:microsoft.com/office/officeart/2005/8/layout/vList2"/>
    <dgm:cxn modelId="{A3D4DCE3-9824-4152-B336-BB3C9B5048E5}" type="presParOf" srcId="{B5F32F14-E21B-4B1A-9C5C-4648318A9593}" destId="{F55F65A0-91BA-48B5-8C9A-922ECDD50EEA}" srcOrd="6" destOrd="0" presId="urn:microsoft.com/office/officeart/2005/8/layout/vList2"/>
    <dgm:cxn modelId="{FA4777AB-DEAA-40A7-9157-E42DA83477EA}" type="presParOf" srcId="{B5F32F14-E21B-4B1A-9C5C-4648318A9593}" destId="{76DD18BF-5D05-4EAB-8128-969D95567FEC}" srcOrd="7" destOrd="0" presId="urn:microsoft.com/office/officeart/2005/8/layout/vList2"/>
    <dgm:cxn modelId="{01BEE5D3-D864-4530-9DC5-E40E0CE07A73}" type="presParOf" srcId="{B5F32F14-E21B-4B1A-9C5C-4648318A9593}" destId="{F6AEB00C-12B8-4E38-BC12-EAC9A251041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AB8559-952D-4C7B-9CC1-AFBFEDBF50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E99C6C5-DE9A-4286-B81D-A10A230E0669}">
      <dgm:prSet/>
      <dgm:spPr/>
      <dgm:t>
        <a:bodyPr/>
        <a:lstStyle/>
        <a:p>
          <a:r>
            <a:rPr lang="en-US"/>
            <a:t>Duration and y variables has good correlation</a:t>
          </a:r>
        </a:p>
      </dgm:t>
    </dgm:pt>
    <dgm:pt modelId="{0580DE49-6EA3-45D0-9DE7-B28950004126}" type="parTrans" cxnId="{B7B3E602-1C63-45E6-BBD1-884F56222D82}">
      <dgm:prSet/>
      <dgm:spPr/>
      <dgm:t>
        <a:bodyPr/>
        <a:lstStyle/>
        <a:p>
          <a:endParaRPr lang="en-US"/>
        </a:p>
      </dgm:t>
    </dgm:pt>
    <dgm:pt modelId="{9C6166C2-E5AD-45E4-9162-00A2710F494C}" type="sibTrans" cxnId="{B7B3E602-1C63-45E6-BBD1-884F56222D82}">
      <dgm:prSet/>
      <dgm:spPr/>
      <dgm:t>
        <a:bodyPr/>
        <a:lstStyle/>
        <a:p>
          <a:endParaRPr lang="en-US"/>
        </a:p>
      </dgm:t>
    </dgm:pt>
    <dgm:pt modelId="{725A8DE7-151A-47D5-8864-21AFDCC20756}">
      <dgm:prSet/>
      <dgm:spPr/>
      <dgm:t>
        <a:bodyPr/>
        <a:lstStyle/>
        <a:p>
          <a:pPr>
            <a:lnSpc>
              <a:spcPct val="150000"/>
            </a:lnSpc>
          </a:pPr>
          <a:r>
            <a:rPr lang="en-US">
              <a:solidFill>
                <a:schemeClr val="bg1">
                  <a:lumMod val="95000"/>
                </a:schemeClr>
              </a:solidFill>
            </a:rPr>
            <a:t>Average call duration for the customer who has taken the term deposit is high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E20F1C03-19EB-4A95-ADF5-100CCEBCEDC4}" type="parTrans" cxnId="{AB07ABF5-8A9D-441C-AFC4-73EB38CADF71}">
      <dgm:prSet/>
      <dgm:spPr/>
      <dgm:t>
        <a:bodyPr/>
        <a:lstStyle/>
        <a:p>
          <a:endParaRPr lang="en-US"/>
        </a:p>
      </dgm:t>
    </dgm:pt>
    <dgm:pt modelId="{4EC7217E-5857-4498-A728-EBFC3EE38374}" type="sibTrans" cxnId="{AB07ABF5-8A9D-441C-AFC4-73EB38CADF71}">
      <dgm:prSet/>
      <dgm:spPr/>
      <dgm:t>
        <a:bodyPr/>
        <a:lstStyle/>
        <a:p>
          <a:endParaRPr lang="en-US"/>
        </a:p>
      </dgm:t>
    </dgm:pt>
    <dgm:pt modelId="{E972275D-60DA-448A-8481-40C4B3EB6E87}">
      <dgm:prSet/>
      <dgm:spPr/>
      <dgm:t>
        <a:bodyPr/>
        <a:lstStyle/>
        <a:p>
          <a:pPr>
            <a:lnSpc>
              <a:spcPct val="150000"/>
            </a:lnSpc>
          </a:pPr>
          <a:r>
            <a:rPr lang="en-US">
              <a:solidFill>
                <a:schemeClr val="bg1">
                  <a:lumMod val="95000"/>
                </a:schemeClr>
              </a:solidFill>
            </a:rPr>
            <a:t>From the boxplot we understand, outliers are high for the duration and y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5DF5A2C1-48C8-4003-835E-F0B608445568}" type="parTrans" cxnId="{01ACB569-7208-49B0-94A4-D46C3EE96B61}">
      <dgm:prSet/>
      <dgm:spPr/>
      <dgm:t>
        <a:bodyPr/>
        <a:lstStyle/>
        <a:p>
          <a:endParaRPr lang="en-US"/>
        </a:p>
      </dgm:t>
    </dgm:pt>
    <dgm:pt modelId="{9A13F11F-4E18-4256-99A0-FF47B3310A66}" type="sibTrans" cxnId="{01ACB569-7208-49B0-94A4-D46C3EE96B61}">
      <dgm:prSet/>
      <dgm:spPr/>
      <dgm:t>
        <a:bodyPr/>
        <a:lstStyle/>
        <a:p>
          <a:endParaRPr lang="en-US"/>
        </a:p>
      </dgm:t>
    </dgm:pt>
    <dgm:pt modelId="{C38249AA-7CDE-4A54-BAA3-380450077918}">
      <dgm:prSet/>
      <dgm:spPr/>
      <dgm:t>
        <a:bodyPr/>
        <a:lstStyle/>
        <a:p>
          <a:pPr>
            <a:lnSpc>
              <a:spcPct val="150000"/>
            </a:lnSpc>
          </a:pPr>
          <a:r>
            <a:rPr lang="en-US">
              <a:solidFill>
                <a:schemeClr val="bg1">
                  <a:lumMod val="95000"/>
                </a:schemeClr>
              </a:solidFill>
            </a:rPr>
            <a:t>Due to these outlies we can't strongly tell if the call duration is high customer will subscribe to the term deposit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242DC787-9817-4E0F-9EEE-32C116C0FD2D}" type="parTrans" cxnId="{DE727DD8-CCCA-48D1-8F6F-15F06C89AA04}">
      <dgm:prSet/>
      <dgm:spPr/>
      <dgm:t>
        <a:bodyPr/>
        <a:lstStyle/>
        <a:p>
          <a:endParaRPr lang="en-US"/>
        </a:p>
      </dgm:t>
    </dgm:pt>
    <dgm:pt modelId="{7670CDED-6E42-45AF-88C1-032F8A50341A}" type="sibTrans" cxnId="{DE727DD8-CCCA-48D1-8F6F-15F06C89AA04}">
      <dgm:prSet/>
      <dgm:spPr/>
      <dgm:t>
        <a:bodyPr/>
        <a:lstStyle/>
        <a:p>
          <a:endParaRPr lang="en-US"/>
        </a:p>
      </dgm:t>
    </dgm:pt>
    <dgm:pt modelId="{8702726C-4388-46A4-8BB8-210098021014}" type="pres">
      <dgm:prSet presAssocID="{3EAB8559-952D-4C7B-9CC1-AFBFEDBF50AD}" presName="linear" presStyleCnt="0">
        <dgm:presLayoutVars>
          <dgm:animLvl val="lvl"/>
          <dgm:resizeHandles val="exact"/>
        </dgm:presLayoutVars>
      </dgm:prSet>
      <dgm:spPr/>
    </dgm:pt>
    <dgm:pt modelId="{F7D75846-6964-42B0-A297-4C702661EC30}" type="pres">
      <dgm:prSet presAssocID="{9E99C6C5-DE9A-4286-B81D-A10A230E0669}" presName="parentText" presStyleLbl="node1" presStyleIdx="0" presStyleCnt="1" custLinFactNeighborX="-3210" custLinFactNeighborY="-767">
        <dgm:presLayoutVars>
          <dgm:chMax val="0"/>
          <dgm:bulletEnabled val="1"/>
        </dgm:presLayoutVars>
      </dgm:prSet>
      <dgm:spPr/>
    </dgm:pt>
    <dgm:pt modelId="{949408CF-3103-4312-A3CC-1141583F021F}" type="pres">
      <dgm:prSet presAssocID="{9E99C6C5-DE9A-4286-B81D-A10A230E066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7B3E602-1C63-45E6-BBD1-884F56222D82}" srcId="{3EAB8559-952D-4C7B-9CC1-AFBFEDBF50AD}" destId="{9E99C6C5-DE9A-4286-B81D-A10A230E0669}" srcOrd="0" destOrd="0" parTransId="{0580DE49-6EA3-45D0-9DE7-B28950004126}" sibTransId="{9C6166C2-E5AD-45E4-9162-00A2710F494C}"/>
    <dgm:cxn modelId="{B94A5E45-382E-412C-B893-8B27EC5C5F20}" type="presOf" srcId="{3EAB8559-952D-4C7B-9CC1-AFBFEDBF50AD}" destId="{8702726C-4388-46A4-8BB8-210098021014}" srcOrd="0" destOrd="0" presId="urn:microsoft.com/office/officeart/2005/8/layout/vList2"/>
    <dgm:cxn modelId="{01ACB569-7208-49B0-94A4-D46C3EE96B61}" srcId="{9E99C6C5-DE9A-4286-B81D-A10A230E0669}" destId="{E972275D-60DA-448A-8481-40C4B3EB6E87}" srcOrd="1" destOrd="0" parTransId="{5DF5A2C1-48C8-4003-835E-F0B608445568}" sibTransId="{9A13F11F-4E18-4256-99A0-FF47B3310A66}"/>
    <dgm:cxn modelId="{BC690557-6C68-4CDD-B693-9036FA44FD63}" type="presOf" srcId="{C38249AA-7CDE-4A54-BAA3-380450077918}" destId="{949408CF-3103-4312-A3CC-1141583F021F}" srcOrd="0" destOrd="2" presId="urn:microsoft.com/office/officeart/2005/8/layout/vList2"/>
    <dgm:cxn modelId="{47434B7C-1C6E-45D5-A40F-E959A0528D7B}" type="presOf" srcId="{725A8DE7-151A-47D5-8864-21AFDCC20756}" destId="{949408CF-3103-4312-A3CC-1141583F021F}" srcOrd="0" destOrd="0" presId="urn:microsoft.com/office/officeart/2005/8/layout/vList2"/>
    <dgm:cxn modelId="{E45376A2-B265-46A3-B95C-7D4FC22FF66D}" type="presOf" srcId="{9E99C6C5-DE9A-4286-B81D-A10A230E0669}" destId="{F7D75846-6964-42B0-A297-4C702661EC30}" srcOrd="0" destOrd="0" presId="urn:microsoft.com/office/officeart/2005/8/layout/vList2"/>
    <dgm:cxn modelId="{DE727DD8-CCCA-48D1-8F6F-15F06C89AA04}" srcId="{9E99C6C5-DE9A-4286-B81D-A10A230E0669}" destId="{C38249AA-7CDE-4A54-BAA3-380450077918}" srcOrd="2" destOrd="0" parTransId="{242DC787-9817-4E0F-9EEE-32C116C0FD2D}" sibTransId="{7670CDED-6E42-45AF-88C1-032F8A50341A}"/>
    <dgm:cxn modelId="{E47196E6-F9AD-4B57-A8F2-7E7005F1FA63}" type="presOf" srcId="{E972275D-60DA-448A-8481-40C4B3EB6E87}" destId="{949408CF-3103-4312-A3CC-1141583F021F}" srcOrd="0" destOrd="1" presId="urn:microsoft.com/office/officeart/2005/8/layout/vList2"/>
    <dgm:cxn modelId="{AB07ABF5-8A9D-441C-AFC4-73EB38CADF71}" srcId="{9E99C6C5-DE9A-4286-B81D-A10A230E0669}" destId="{725A8DE7-151A-47D5-8864-21AFDCC20756}" srcOrd="0" destOrd="0" parTransId="{E20F1C03-19EB-4A95-ADF5-100CCEBCEDC4}" sibTransId="{4EC7217E-5857-4498-A728-EBFC3EE38374}"/>
    <dgm:cxn modelId="{9E74BB8B-14CB-4EA2-8142-FA824DF32FAB}" type="presParOf" srcId="{8702726C-4388-46A4-8BB8-210098021014}" destId="{F7D75846-6964-42B0-A297-4C702661EC30}" srcOrd="0" destOrd="0" presId="urn:microsoft.com/office/officeart/2005/8/layout/vList2"/>
    <dgm:cxn modelId="{EB49F637-013B-4F1A-8C4A-C12B60816B51}" type="presParOf" srcId="{8702726C-4388-46A4-8BB8-210098021014}" destId="{949408CF-3103-4312-A3CC-1141583F021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011D96-3AC1-4C3C-9899-73F6277FCBF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175A03-3451-470E-BE8D-E097F6F8C14C}">
      <dgm:prSet/>
      <dgm:spPr/>
      <dgm:t>
        <a:bodyPr/>
        <a:lstStyle/>
        <a:p>
          <a:r>
            <a:rPr lang="en-US" dirty="0"/>
            <a:t>Following Algorithms are trained to bring the better accuracy </a:t>
          </a:r>
        </a:p>
      </dgm:t>
    </dgm:pt>
    <dgm:pt modelId="{0621C2A1-BD52-48BB-8835-B6A99ECD9AE7}" type="parTrans" cxnId="{2842703D-88F7-49A8-85D7-BA2B808B6E90}">
      <dgm:prSet/>
      <dgm:spPr/>
      <dgm:t>
        <a:bodyPr/>
        <a:lstStyle/>
        <a:p>
          <a:endParaRPr lang="en-US"/>
        </a:p>
      </dgm:t>
    </dgm:pt>
    <dgm:pt modelId="{57DE852B-F4DE-4670-BF60-7A3753379FCE}" type="sibTrans" cxnId="{2842703D-88F7-49A8-85D7-BA2B808B6E90}">
      <dgm:prSet/>
      <dgm:spPr/>
      <dgm:t>
        <a:bodyPr/>
        <a:lstStyle/>
        <a:p>
          <a:endParaRPr lang="en-US"/>
        </a:p>
      </dgm:t>
    </dgm:pt>
    <dgm:pt modelId="{AE9543BD-AA91-4C93-BA83-F0D0CD02E0F9}">
      <dgm:prSet/>
      <dgm:spPr/>
      <dgm:t>
        <a:bodyPr/>
        <a:lstStyle/>
        <a:p>
          <a:r>
            <a:rPr lang="en-US" dirty="0"/>
            <a:t>Random Forest Classification</a:t>
          </a:r>
        </a:p>
      </dgm:t>
    </dgm:pt>
    <dgm:pt modelId="{12607EA4-11DE-48DE-AE1C-FC294D0D6360}" type="parTrans" cxnId="{1A362A81-709B-42BA-A698-A1EA4EA82E6A}">
      <dgm:prSet/>
      <dgm:spPr/>
      <dgm:t>
        <a:bodyPr/>
        <a:lstStyle/>
        <a:p>
          <a:endParaRPr lang="en-US"/>
        </a:p>
      </dgm:t>
    </dgm:pt>
    <dgm:pt modelId="{3FADA4E1-A933-4F56-B6F7-FD79725DF926}" type="sibTrans" cxnId="{1A362A81-709B-42BA-A698-A1EA4EA82E6A}">
      <dgm:prSet/>
      <dgm:spPr/>
      <dgm:t>
        <a:bodyPr/>
        <a:lstStyle/>
        <a:p>
          <a:endParaRPr lang="en-US"/>
        </a:p>
      </dgm:t>
    </dgm:pt>
    <dgm:pt modelId="{D2F98493-ACC4-4426-A0AB-27923D5FC9F4}">
      <dgm:prSet/>
      <dgm:spPr/>
      <dgm:t>
        <a:bodyPr/>
        <a:lstStyle/>
        <a:p>
          <a:r>
            <a:rPr lang="en-US"/>
            <a:t>Logistic Regression </a:t>
          </a:r>
        </a:p>
      </dgm:t>
    </dgm:pt>
    <dgm:pt modelId="{BA5049B5-28AA-46C5-9C8A-5116F4F6993C}" type="parTrans" cxnId="{132EB918-CE6D-4109-8BCB-C1D7D1619745}">
      <dgm:prSet/>
      <dgm:spPr/>
      <dgm:t>
        <a:bodyPr/>
        <a:lstStyle/>
        <a:p>
          <a:endParaRPr lang="en-US"/>
        </a:p>
      </dgm:t>
    </dgm:pt>
    <dgm:pt modelId="{E50D1A4A-066C-45D7-BFC0-66AFA41AEFE0}" type="sibTrans" cxnId="{132EB918-CE6D-4109-8BCB-C1D7D1619745}">
      <dgm:prSet/>
      <dgm:spPr/>
      <dgm:t>
        <a:bodyPr/>
        <a:lstStyle/>
        <a:p>
          <a:endParaRPr lang="en-US"/>
        </a:p>
      </dgm:t>
    </dgm:pt>
    <dgm:pt modelId="{31134405-CB03-40C8-B929-AE82E7906222}">
      <dgm:prSet/>
      <dgm:spPr/>
      <dgm:t>
        <a:bodyPr/>
        <a:lstStyle/>
        <a:p>
          <a:r>
            <a:rPr lang="en-US" dirty="0"/>
            <a:t>Bagging</a:t>
          </a:r>
        </a:p>
      </dgm:t>
    </dgm:pt>
    <dgm:pt modelId="{0367B590-9308-41F8-BA87-9361D60AF80F}" type="parTrans" cxnId="{ACD96837-6DFA-4DDF-8459-2597B0DF17EB}">
      <dgm:prSet/>
      <dgm:spPr/>
      <dgm:t>
        <a:bodyPr/>
        <a:lstStyle/>
        <a:p>
          <a:endParaRPr lang="en-US"/>
        </a:p>
      </dgm:t>
    </dgm:pt>
    <dgm:pt modelId="{E7857F05-D9D7-4D83-B34C-44ECE3B9CC41}" type="sibTrans" cxnId="{ACD96837-6DFA-4DDF-8459-2597B0DF17EB}">
      <dgm:prSet/>
      <dgm:spPr/>
      <dgm:t>
        <a:bodyPr/>
        <a:lstStyle/>
        <a:p>
          <a:endParaRPr lang="en-US"/>
        </a:p>
      </dgm:t>
    </dgm:pt>
    <dgm:pt modelId="{6736C421-DBCF-4C50-B42B-03E47F46479C}">
      <dgm:prSet/>
      <dgm:spPr/>
      <dgm:t>
        <a:bodyPr/>
        <a:lstStyle/>
        <a:p>
          <a:r>
            <a:rPr lang="en-US"/>
            <a:t>Support Vector Classification(SVC)</a:t>
          </a:r>
        </a:p>
      </dgm:t>
    </dgm:pt>
    <dgm:pt modelId="{058B9EA9-43CA-4584-9219-7C76BF0B7EB7}" type="parTrans" cxnId="{9C4B988F-BD59-4E07-AE88-D923F38B833C}">
      <dgm:prSet/>
      <dgm:spPr/>
      <dgm:t>
        <a:bodyPr/>
        <a:lstStyle/>
        <a:p>
          <a:endParaRPr lang="en-US"/>
        </a:p>
      </dgm:t>
    </dgm:pt>
    <dgm:pt modelId="{C70BC423-50C0-49E7-B0D3-E2B65E5E8585}" type="sibTrans" cxnId="{9C4B988F-BD59-4E07-AE88-D923F38B833C}">
      <dgm:prSet/>
      <dgm:spPr/>
      <dgm:t>
        <a:bodyPr/>
        <a:lstStyle/>
        <a:p>
          <a:endParaRPr lang="en-US"/>
        </a:p>
      </dgm:t>
    </dgm:pt>
    <dgm:pt modelId="{AA43406D-A8F7-466E-B26E-316BCEE3CF19}">
      <dgm:prSet/>
      <dgm:spPr/>
      <dgm:t>
        <a:bodyPr/>
        <a:lstStyle/>
        <a:p>
          <a:r>
            <a:rPr lang="en-US"/>
            <a:t>K-Nearest Neighbor Classification(K-NN)</a:t>
          </a:r>
        </a:p>
      </dgm:t>
    </dgm:pt>
    <dgm:pt modelId="{FC17B2E8-773E-4179-8AC4-A3FD226B69D6}" type="parTrans" cxnId="{9E6865BD-2C12-46CB-9B1A-F18B6E03D81C}">
      <dgm:prSet/>
      <dgm:spPr/>
      <dgm:t>
        <a:bodyPr/>
        <a:lstStyle/>
        <a:p>
          <a:endParaRPr lang="en-US"/>
        </a:p>
      </dgm:t>
    </dgm:pt>
    <dgm:pt modelId="{7718F2D0-D549-4478-941E-CEA6F83AAEC6}" type="sibTrans" cxnId="{9E6865BD-2C12-46CB-9B1A-F18B6E03D81C}">
      <dgm:prSet/>
      <dgm:spPr/>
      <dgm:t>
        <a:bodyPr/>
        <a:lstStyle/>
        <a:p>
          <a:endParaRPr lang="en-US"/>
        </a:p>
      </dgm:t>
    </dgm:pt>
    <dgm:pt modelId="{5087484D-4717-4E85-8FFA-5CFF79B648CF}">
      <dgm:prSet/>
      <dgm:spPr/>
      <dgm:t>
        <a:bodyPr/>
        <a:lstStyle/>
        <a:p>
          <a:r>
            <a:rPr lang="en-US" dirty="0"/>
            <a:t>Randomize Search CV</a:t>
          </a:r>
        </a:p>
      </dgm:t>
    </dgm:pt>
    <dgm:pt modelId="{A2064ED2-DF6B-4C71-82EF-A6250FD773C5}" type="parTrans" cxnId="{3E34BCF7-838A-45CE-BA58-2C6384C4E822}">
      <dgm:prSet/>
      <dgm:spPr/>
      <dgm:t>
        <a:bodyPr/>
        <a:lstStyle/>
        <a:p>
          <a:endParaRPr lang="en-US"/>
        </a:p>
      </dgm:t>
    </dgm:pt>
    <dgm:pt modelId="{35784CA4-6A26-4EFC-9D5E-676EC49A9A52}" type="sibTrans" cxnId="{3E34BCF7-838A-45CE-BA58-2C6384C4E822}">
      <dgm:prSet/>
      <dgm:spPr/>
      <dgm:t>
        <a:bodyPr/>
        <a:lstStyle/>
        <a:p>
          <a:endParaRPr lang="en-US"/>
        </a:p>
      </dgm:t>
    </dgm:pt>
    <dgm:pt modelId="{CD487BE3-8E94-41B6-A117-F2560A92BC68}">
      <dgm:prSet/>
      <dgm:spPr/>
      <dgm:t>
        <a:bodyPr/>
        <a:lstStyle/>
        <a:p>
          <a:r>
            <a:rPr lang="en-IN" dirty="0">
              <a:effectLst/>
            </a:rPr>
            <a:t>Balanced Random Forest Classifier</a:t>
          </a:r>
          <a:endParaRPr lang="en-US" dirty="0"/>
        </a:p>
      </dgm:t>
    </dgm:pt>
    <dgm:pt modelId="{0335DE7A-E142-46BF-869B-7E24D9C362F9}" type="parTrans" cxnId="{81E9C5BA-F6FD-4E4C-9A15-FF50A11ACD47}">
      <dgm:prSet/>
      <dgm:spPr/>
      <dgm:t>
        <a:bodyPr/>
        <a:lstStyle/>
        <a:p>
          <a:endParaRPr lang="en-IN"/>
        </a:p>
      </dgm:t>
    </dgm:pt>
    <dgm:pt modelId="{E24C6D9D-9D2C-4DA3-B5A1-26EC352B9EAD}" type="sibTrans" cxnId="{81E9C5BA-F6FD-4E4C-9A15-FF50A11ACD47}">
      <dgm:prSet/>
      <dgm:spPr/>
      <dgm:t>
        <a:bodyPr/>
        <a:lstStyle/>
        <a:p>
          <a:endParaRPr lang="en-IN"/>
        </a:p>
      </dgm:t>
    </dgm:pt>
    <dgm:pt modelId="{4AEF78BA-4AB5-43CD-96DB-CBB44121512A}">
      <dgm:prSet/>
      <dgm:spPr/>
      <dgm:t>
        <a:bodyPr/>
        <a:lstStyle/>
        <a:p>
          <a:r>
            <a:rPr lang="en-US" dirty="0"/>
            <a:t>SMOTE</a:t>
          </a:r>
        </a:p>
      </dgm:t>
    </dgm:pt>
    <dgm:pt modelId="{3CB5BFAE-040F-482C-A487-8391E22C9ACA}" type="parTrans" cxnId="{36C37FD4-7FF9-4DB9-9BF7-C58481E54EB9}">
      <dgm:prSet/>
      <dgm:spPr/>
      <dgm:t>
        <a:bodyPr/>
        <a:lstStyle/>
        <a:p>
          <a:endParaRPr lang="en-IN"/>
        </a:p>
      </dgm:t>
    </dgm:pt>
    <dgm:pt modelId="{223A7411-6984-4CE0-A8E5-3722E7C216CE}" type="sibTrans" cxnId="{36C37FD4-7FF9-4DB9-9BF7-C58481E54EB9}">
      <dgm:prSet/>
      <dgm:spPr/>
      <dgm:t>
        <a:bodyPr/>
        <a:lstStyle/>
        <a:p>
          <a:endParaRPr lang="en-IN"/>
        </a:p>
      </dgm:t>
    </dgm:pt>
    <dgm:pt modelId="{5015452B-F05A-44D8-81E4-2117015EC4B5}" type="pres">
      <dgm:prSet presAssocID="{BB011D96-3AC1-4C3C-9899-73F6277FCBFF}" presName="diagram" presStyleCnt="0">
        <dgm:presLayoutVars>
          <dgm:dir/>
          <dgm:resizeHandles val="exact"/>
        </dgm:presLayoutVars>
      </dgm:prSet>
      <dgm:spPr/>
    </dgm:pt>
    <dgm:pt modelId="{08763309-A38A-455B-9A36-FE89902244D1}" type="pres">
      <dgm:prSet presAssocID="{17175A03-3451-470E-BE8D-E097F6F8C14C}" presName="node" presStyleLbl="node1" presStyleIdx="0" presStyleCnt="1">
        <dgm:presLayoutVars>
          <dgm:bulletEnabled val="1"/>
        </dgm:presLayoutVars>
      </dgm:prSet>
      <dgm:spPr/>
    </dgm:pt>
  </dgm:ptLst>
  <dgm:cxnLst>
    <dgm:cxn modelId="{16A8C207-9DEE-447C-AC98-8656EB3A3FEC}" type="presOf" srcId="{31134405-CB03-40C8-B929-AE82E7906222}" destId="{08763309-A38A-455B-9A36-FE89902244D1}" srcOrd="0" destOrd="3" presId="urn:microsoft.com/office/officeart/2005/8/layout/default"/>
    <dgm:cxn modelId="{132EB918-CE6D-4109-8BCB-C1D7D1619745}" srcId="{17175A03-3451-470E-BE8D-E097F6F8C14C}" destId="{D2F98493-ACC4-4426-A0AB-27923D5FC9F4}" srcOrd="1" destOrd="0" parTransId="{BA5049B5-28AA-46C5-9C8A-5116F4F6993C}" sibTransId="{E50D1A4A-066C-45D7-BFC0-66AFA41AEFE0}"/>
    <dgm:cxn modelId="{ACD96837-6DFA-4DDF-8459-2597B0DF17EB}" srcId="{17175A03-3451-470E-BE8D-E097F6F8C14C}" destId="{31134405-CB03-40C8-B929-AE82E7906222}" srcOrd="2" destOrd="0" parTransId="{0367B590-9308-41F8-BA87-9361D60AF80F}" sibTransId="{E7857F05-D9D7-4D83-B34C-44ECE3B9CC41}"/>
    <dgm:cxn modelId="{2842703D-88F7-49A8-85D7-BA2B808B6E90}" srcId="{BB011D96-3AC1-4C3C-9899-73F6277FCBFF}" destId="{17175A03-3451-470E-BE8D-E097F6F8C14C}" srcOrd="0" destOrd="0" parTransId="{0621C2A1-BD52-48BB-8835-B6A99ECD9AE7}" sibTransId="{57DE852B-F4DE-4670-BF60-7A3753379FCE}"/>
    <dgm:cxn modelId="{1CCAAE46-C262-46E7-97CC-6587237BD526}" type="presOf" srcId="{CD487BE3-8E94-41B6-A117-F2560A92BC68}" destId="{08763309-A38A-455B-9A36-FE89902244D1}" srcOrd="0" destOrd="7" presId="urn:microsoft.com/office/officeart/2005/8/layout/default"/>
    <dgm:cxn modelId="{1A362A81-709B-42BA-A698-A1EA4EA82E6A}" srcId="{17175A03-3451-470E-BE8D-E097F6F8C14C}" destId="{AE9543BD-AA91-4C93-BA83-F0D0CD02E0F9}" srcOrd="0" destOrd="0" parTransId="{12607EA4-11DE-48DE-AE1C-FC294D0D6360}" sibTransId="{3FADA4E1-A933-4F56-B6F7-FD79725DF926}"/>
    <dgm:cxn modelId="{C9EA588D-A49D-4592-8C81-F967DCA61010}" type="presOf" srcId="{4AEF78BA-4AB5-43CD-96DB-CBB44121512A}" destId="{08763309-A38A-455B-9A36-FE89902244D1}" srcOrd="0" destOrd="8" presId="urn:microsoft.com/office/officeart/2005/8/layout/default"/>
    <dgm:cxn modelId="{5777D28E-8A6B-451B-8660-D2E8F60C996D}" type="presOf" srcId="{D2F98493-ACC4-4426-A0AB-27923D5FC9F4}" destId="{08763309-A38A-455B-9A36-FE89902244D1}" srcOrd="0" destOrd="2" presId="urn:microsoft.com/office/officeart/2005/8/layout/default"/>
    <dgm:cxn modelId="{9C4B988F-BD59-4E07-AE88-D923F38B833C}" srcId="{17175A03-3451-470E-BE8D-E097F6F8C14C}" destId="{6736C421-DBCF-4C50-B42B-03E47F46479C}" srcOrd="3" destOrd="0" parTransId="{058B9EA9-43CA-4584-9219-7C76BF0B7EB7}" sibTransId="{C70BC423-50C0-49E7-B0D3-E2B65E5E8585}"/>
    <dgm:cxn modelId="{1DEE769C-19AA-47A4-9FD7-25210E0D4442}" type="presOf" srcId="{6736C421-DBCF-4C50-B42B-03E47F46479C}" destId="{08763309-A38A-455B-9A36-FE89902244D1}" srcOrd="0" destOrd="4" presId="urn:microsoft.com/office/officeart/2005/8/layout/default"/>
    <dgm:cxn modelId="{750BCAA3-5839-474C-92E3-CBCEE21F0C88}" type="presOf" srcId="{5087484D-4717-4E85-8FFA-5CFF79B648CF}" destId="{08763309-A38A-455B-9A36-FE89902244D1}" srcOrd="0" destOrd="6" presId="urn:microsoft.com/office/officeart/2005/8/layout/default"/>
    <dgm:cxn modelId="{81E9C5BA-F6FD-4E4C-9A15-FF50A11ACD47}" srcId="{17175A03-3451-470E-BE8D-E097F6F8C14C}" destId="{CD487BE3-8E94-41B6-A117-F2560A92BC68}" srcOrd="6" destOrd="0" parTransId="{0335DE7A-E142-46BF-869B-7E24D9C362F9}" sibTransId="{E24C6D9D-9D2C-4DA3-B5A1-26EC352B9EAD}"/>
    <dgm:cxn modelId="{9E6865BD-2C12-46CB-9B1A-F18B6E03D81C}" srcId="{17175A03-3451-470E-BE8D-E097F6F8C14C}" destId="{AA43406D-A8F7-466E-B26E-316BCEE3CF19}" srcOrd="4" destOrd="0" parTransId="{FC17B2E8-773E-4179-8AC4-A3FD226B69D6}" sibTransId="{7718F2D0-D549-4478-941E-CEA6F83AAEC6}"/>
    <dgm:cxn modelId="{94BD98C0-3E9F-46A7-8825-0C67856D0DB6}" type="presOf" srcId="{17175A03-3451-470E-BE8D-E097F6F8C14C}" destId="{08763309-A38A-455B-9A36-FE89902244D1}" srcOrd="0" destOrd="0" presId="urn:microsoft.com/office/officeart/2005/8/layout/default"/>
    <dgm:cxn modelId="{154857C9-807C-4BDD-854A-F9B9CA07E82A}" type="presOf" srcId="{AE9543BD-AA91-4C93-BA83-F0D0CD02E0F9}" destId="{08763309-A38A-455B-9A36-FE89902244D1}" srcOrd="0" destOrd="1" presId="urn:microsoft.com/office/officeart/2005/8/layout/default"/>
    <dgm:cxn modelId="{36C37FD4-7FF9-4DB9-9BF7-C58481E54EB9}" srcId="{17175A03-3451-470E-BE8D-E097F6F8C14C}" destId="{4AEF78BA-4AB5-43CD-96DB-CBB44121512A}" srcOrd="7" destOrd="0" parTransId="{3CB5BFAE-040F-482C-A487-8391E22C9ACA}" sibTransId="{223A7411-6984-4CE0-A8E5-3722E7C216CE}"/>
    <dgm:cxn modelId="{3E34BCF7-838A-45CE-BA58-2C6384C4E822}" srcId="{17175A03-3451-470E-BE8D-E097F6F8C14C}" destId="{5087484D-4717-4E85-8FFA-5CFF79B648CF}" srcOrd="5" destOrd="0" parTransId="{A2064ED2-DF6B-4C71-82EF-A6250FD773C5}" sibTransId="{35784CA4-6A26-4EFC-9D5E-676EC49A9A52}"/>
    <dgm:cxn modelId="{DCE55DFB-E852-48D8-89FC-A9D98915D3FF}" type="presOf" srcId="{BB011D96-3AC1-4C3C-9899-73F6277FCBFF}" destId="{5015452B-F05A-44D8-81E4-2117015EC4B5}" srcOrd="0" destOrd="0" presId="urn:microsoft.com/office/officeart/2005/8/layout/default"/>
    <dgm:cxn modelId="{B726F1FD-018D-4D0D-A9D2-FCC63D925C48}" type="presOf" srcId="{AA43406D-A8F7-466E-B26E-316BCEE3CF19}" destId="{08763309-A38A-455B-9A36-FE89902244D1}" srcOrd="0" destOrd="5" presId="urn:microsoft.com/office/officeart/2005/8/layout/default"/>
    <dgm:cxn modelId="{32A62109-5793-4D6F-A3AE-D0CFE7E58A3A}" type="presParOf" srcId="{5015452B-F05A-44D8-81E4-2117015EC4B5}" destId="{08763309-A38A-455B-9A36-FE89902244D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CEB172-E774-4E78-8470-8DBD7002963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833307-E2E4-4C88-96DC-06BF5F8AAA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By  training the different algorithms on the dataset, Random forest has the consistence accuracy score of around 90%</a:t>
          </a:r>
        </a:p>
      </dgm:t>
    </dgm:pt>
    <dgm:pt modelId="{C2BAE5C3-E373-464D-A76E-1A43C7E18435}" type="parTrans" cxnId="{15D636FE-1739-49EB-B06C-657CB72D4F80}">
      <dgm:prSet/>
      <dgm:spPr/>
      <dgm:t>
        <a:bodyPr/>
        <a:lstStyle/>
        <a:p>
          <a:endParaRPr lang="en-US"/>
        </a:p>
      </dgm:t>
    </dgm:pt>
    <dgm:pt modelId="{9861F4E2-2870-44ED-B8F6-B03AE69E9A30}" type="sibTrans" cxnId="{15D636FE-1739-49EB-B06C-657CB72D4F80}">
      <dgm:prSet/>
      <dgm:spPr/>
      <dgm:t>
        <a:bodyPr/>
        <a:lstStyle/>
        <a:p>
          <a:endParaRPr lang="en-US"/>
        </a:p>
      </dgm:t>
    </dgm:pt>
    <dgm:pt modelId="{2749BEDE-DEC6-417B-9D2E-3437D5E5EA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Accuracy score is not improving more that 90% </a:t>
          </a:r>
        </a:p>
      </dgm:t>
    </dgm:pt>
    <dgm:pt modelId="{BB0AD9D2-E66A-4924-B733-5C70F4E03D29}" type="parTrans" cxnId="{DF5FE1B8-972D-4543-841B-463229B2D15C}">
      <dgm:prSet/>
      <dgm:spPr/>
      <dgm:t>
        <a:bodyPr/>
        <a:lstStyle/>
        <a:p>
          <a:endParaRPr lang="en-US"/>
        </a:p>
      </dgm:t>
    </dgm:pt>
    <dgm:pt modelId="{034F5DC8-6000-49E9-A733-3760100811D8}" type="sibTrans" cxnId="{DF5FE1B8-972D-4543-841B-463229B2D15C}">
      <dgm:prSet/>
      <dgm:spPr/>
      <dgm:t>
        <a:bodyPr/>
        <a:lstStyle/>
        <a:p>
          <a:endParaRPr lang="en-US"/>
        </a:p>
      </dgm:t>
    </dgm:pt>
    <dgm:pt modelId="{CF05697C-377E-458B-A3E9-CC03D102EB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Random Forest model is the best fit as per the analysis </a:t>
          </a:r>
        </a:p>
      </dgm:t>
    </dgm:pt>
    <dgm:pt modelId="{9B1F6A43-622A-4397-82E3-55642FCF6F06}" type="parTrans" cxnId="{7FEC7073-8E7F-4F05-BB3A-5BD58C0E78A9}">
      <dgm:prSet/>
      <dgm:spPr/>
      <dgm:t>
        <a:bodyPr/>
        <a:lstStyle/>
        <a:p>
          <a:endParaRPr lang="en-US"/>
        </a:p>
      </dgm:t>
    </dgm:pt>
    <dgm:pt modelId="{E455A97C-C41E-4E24-9F38-49749E05FB51}" type="sibTrans" cxnId="{7FEC7073-8E7F-4F05-BB3A-5BD58C0E78A9}">
      <dgm:prSet/>
      <dgm:spPr/>
      <dgm:t>
        <a:bodyPr/>
        <a:lstStyle/>
        <a:p>
          <a:endParaRPr lang="en-US"/>
        </a:p>
      </dgm:t>
    </dgm:pt>
    <dgm:pt modelId="{FACCC308-BDF9-4B82-8232-5543B21C49D2}" type="pres">
      <dgm:prSet presAssocID="{46CEB172-E774-4E78-8470-8DBD70029635}" presName="root" presStyleCnt="0">
        <dgm:presLayoutVars>
          <dgm:dir/>
          <dgm:resizeHandles val="exact"/>
        </dgm:presLayoutVars>
      </dgm:prSet>
      <dgm:spPr/>
    </dgm:pt>
    <dgm:pt modelId="{2479DA91-5A23-4939-90D8-91067C441D74}" type="pres">
      <dgm:prSet presAssocID="{1E833307-E2E4-4C88-96DC-06BF5F8AAAF2}" presName="compNode" presStyleCnt="0"/>
      <dgm:spPr/>
    </dgm:pt>
    <dgm:pt modelId="{00E24774-4BED-47CA-AE5D-23E4222D70D4}" type="pres">
      <dgm:prSet presAssocID="{1E833307-E2E4-4C88-96DC-06BF5F8AAAF2}" presName="bgRect" presStyleLbl="bgShp" presStyleIdx="0" presStyleCnt="3"/>
      <dgm:spPr/>
    </dgm:pt>
    <dgm:pt modelId="{9870265D-A482-474E-A7A6-93227E5E3A62}" type="pres">
      <dgm:prSet presAssocID="{1E833307-E2E4-4C88-96DC-06BF5F8AAA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15B2139-DD80-4528-AE06-C54DB728D8B5}" type="pres">
      <dgm:prSet presAssocID="{1E833307-E2E4-4C88-96DC-06BF5F8AAAF2}" presName="spaceRect" presStyleCnt="0"/>
      <dgm:spPr/>
    </dgm:pt>
    <dgm:pt modelId="{F4EAC943-B22A-4742-83E0-620A2BC4B377}" type="pres">
      <dgm:prSet presAssocID="{1E833307-E2E4-4C88-96DC-06BF5F8AAAF2}" presName="parTx" presStyleLbl="revTx" presStyleIdx="0" presStyleCnt="3">
        <dgm:presLayoutVars>
          <dgm:chMax val="0"/>
          <dgm:chPref val="0"/>
        </dgm:presLayoutVars>
      </dgm:prSet>
      <dgm:spPr/>
    </dgm:pt>
    <dgm:pt modelId="{36061BA1-D635-4808-B940-1D942E5C6DCB}" type="pres">
      <dgm:prSet presAssocID="{9861F4E2-2870-44ED-B8F6-B03AE69E9A30}" presName="sibTrans" presStyleCnt="0"/>
      <dgm:spPr/>
    </dgm:pt>
    <dgm:pt modelId="{CF0A21C1-1D5C-413B-8CA2-41D2EE1F2833}" type="pres">
      <dgm:prSet presAssocID="{2749BEDE-DEC6-417B-9D2E-3437D5E5EA96}" presName="compNode" presStyleCnt="0"/>
      <dgm:spPr/>
    </dgm:pt>
    <dgm:pt modelId="{3BB46DF4-D7EC-435F-929D-C69B807E9D12}" type="pres">
      <dgm:prSet presAssocID="{2749BEDE-DEC6-417B-9D2E-3437D5E5EA96}" presName="bgRect" presStyleLbl="bgShp" presStyleIdx="1" presStyleCnt="3"/>
      <dgm:spPr/>
    </dgm:pt>
    <dgm:pt modelId="{7D56FCDC-A074-4C27-BF8B-13DE22FEACD1}" type="pres">
      <dgm:prSet presAssocID="{2749BEDE-DEC6-417B-9D2E-3437D5E5EA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483D2387-B61C-4A4F-B04D-93F7D0D93FA5}" type="pres">
      <dgm:prSet presAssocID="{2749BEDE-DEC6-417B-9D2E-3437D5E5EA96}" presName="spaceRect" presStyleCnt="0"/>
      <dgm:spPr/>
    </dgm:pt>
    <dgm:pt modelId="{0D67BEA7-1DC1-4DA8-BA02-04DF63295F90}" type="pres">
      <dgm:prSet presAssocID="{2749BEDE-DEC6-417B-9D2E-3437D5E5EA96}" presName="parTx" presStyleLbl="revTx" presStyleIdx="1" presStyleCnt="3">
        <dgm:presLayoutVars>
          <dgm:chMax val="0"/>
          <dgm:chPref val="0"/>
        </dgm:presLayoutVars>
      </dgm:prSet>
      <dgm:spPr/>
    </dgm:pt>
    <dgm:pt modelId="{1FB6018D-1CD1-467B-AA28-A548C688B572}" type="pres">
      <dgm:prSet presAssocID="{034F5DC8-6000-49E9-A733-3760100811D8}" presName="sibTrans" presStyleCnt="0"/>
      <dgm:spPr/>
    </dgm:pt>
    <dgm:pt modelId="{763A8F5D-EFB3-4412-BAC1-BCACAAE730AD}" type="pres">
      <dgm:prSet presAssocID="{CF05697C-377E-458B-A3E9-CC03D102EBDD}" presName="compNode" presStyleCnt="0"/>
      <dgm:spPr/>
    </dgm:pt>
    <dgm:pt modelId="{B88B9571-7F89-478D-B499-4849FF08A01F}" type="pres">
      <dgm:prSet presAssocID="{CF05697C-377E-458B-A3E9-CC03D102EBDD}" presName="bgRect" presStyleLbl="bgShp" presStyleIdx="2" presStyleCnt="3"/>
      <dgm:spPr/>
    </dgm:pt>
    <dgm:pt modelId="{37E1F5EF-51C4-419C-AED4-8BB44FEFCDDA}" type="pres">
      <dgm:prSet presAssocID="{CF05697C-377E-458B-A3E9-CC03D102EBD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0E3BD52-550C-427E-B652-768B7EC5CA20}" type="pres">
      <dgm:prSet presAssocID="{CF05697C-377E-458B-A3E9-CC03D102EBDD}" presName="spaceRect" presStyleCnt="0"/>
      <dgm:spPr/>
    </dgm:pt>
    <dgm:pt modelId="{50339124-A246-41BC-9165-8A6FBC947F51}" type="pres">
      <dgm:prSet presAssocID="{CF05697C-377E-458B-A3E9-CC03D102EBD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72E956B-3C6A-4F96-9139-9A6F044513B8}" type="presOf" srcId="{CF05697C-377E-458B-A3E9-CC03D102EBDD}" destId="{50339124-A246-41BC-9165-8A6FBC947F51}" srcOrd="0" destOrd="0" presId="urn:microsoft.com/office/officeart/2018/2/layout/IconVerticalSolidList"/>
    <dgm:cxn modelId="{7FEC7073-8E7F-4F05-BB3A-5BD58C0E78A9}" srcId="{46CEB172-E774-4E78-8470-8DBD70029635}" destId="{CF05697C-377E-458B-A3E9-CC03D102EBDD}" srcOrd="2" destOrd="0" parTransId="{9B1F6A43-622A-4397-82E3-55642FCF6F06}" sibTransId="{E455A97C-C41E-4E24-9F38-49749E05FB51}"/>
    <dgm:cxn modelId="{76292FA2-B1AD-41CA-97AA-4D2C27BFC025}" type="presOf" srcId="{46CEB172-E774-4E78-8470-8DBD70029635}" destId="{FACCC308-BDF9-4B82-8232-5543B21C49D2}" srcOrd="0" destOrd="0" presId="urn:microsoft.com/office/officeart/2018/2/layout/IconVerticalSolidList"/>
    <dgm:cxn modelId="{DF5FE1B8-972D-4543-841B-463229B2D15C}" srcId="{46CEB172-E774-4E78-8470-8DBD70029635}" destId="{2749BEDE-DEC6-417B-9D2E-3437D5E5EA96}" srcOrd="1" destOrd="0" parTransId="{BB0AD9D2-E66A-4924-B733-5C70F4E03D29}" sibTransId="{034F5DC8-6000-49E9-A733-3760100811D8}"/>
    <dgm:cxn modelId="{219A35EC-BCD4-4DB4-9BE9-E4A49033C5DC}" type="presOf" srcId="{2749BEDE-DEC6-417B-9D2E-3437D5E5EA96}" destId="{0D67BEA7-1DC1-4DA8-BA02-04DF63295F90}" srcOrd="0" destOrd="0" presId="urn:microsoft.com/office/officeart/2018/2/layout/IconVerticalSolidList"/>
    <dgm:cxn modelId="{15D636FE-1739-49EB-B06C-657CB72D4F80}" srcId="{46CEB172-E774-4E78-8470-8DBD70029635}" destId="{1E833307-E2E4-4C88-96DC-06BF5F8AAAF2}" srcOrd="0" destOrd="0" parTransId="{C2BAE5C3-E373-464D-A76E-1A43C7E18435}" sibTransId="{9861F4E2-2870-44ED-B8F6-B03AE69E9A30}"/>
    <dgm:cxn modelId="{2E07B7FE-C29A-409B-8E80-6DAEDDA6BF50}" type="presOf" srcId="{1E833307-E2E4-4C88-96DC-06BF5F8AAAF2}" destId="{F4EAC943-B22A-4742-83E0-620A2BC4B377}" srcOrd="0" destOrd="0" presId="urn:microsoft.com/office/officeart/2018/2/layout/IconVerticalSolidList"/>
    <dgm:cxn modelId="{7472216E-0D8E-4EB1-AFC6-10986B8D9D49}" type="presParOf" srcId="{FACCC308-BDF9-4B82-8232-5543B21C49D2}" destId="{2479DA91-5A23-4939-90D8-91067C441D74}" srcOrd="0" destOrd="0" presId="urn:microsoft.com/office/officeart/2018/2/layout/IconVerticalSolidList"/>
    <dgm:cxn modelId="{7A1E4E6B-2336-4E61-A081-6F3B999320D3}" type="presParOf" srcId="{2479DA91-5A23-4939-90D8-91067C441D74}" destId="{00E24774-4BED-47CA-AE5D-23E4222D70D4}" srcOrd="0" destOrd="0" presId="urn:microsoft.com/office/officeart/2018/2/layout/IconVerticalSolidList"/>
    <dgm:cxn modelId="{EFA30A11-6B2A-4F7C-B185-A09DBBEC4FE1}" type="presParOf" srcId="{2479DA91-5A23-4939-90D8-91067C441D74}" destId="{9870265D-A482-474E-A7A6-93227E5E3A62}" srcOrd="1" destOrd="0" presId="urn:microsoft.com/office/officeart/2018/2/layout/IconVerticalSolidList"/>
    <dgm:cxn modelId="{476DE737-5334-430D-A4DC-59A946E2243F}" type="presParOf" srcId="{2479DA91-5A23-4939-90D8-91067C441D74}" destId="{215B2139-DD80-4528-AE06-C54DB728D8B5}" srcOrd="2" destOrd="0" presId="urn:microsoft.com/office/officeart/2018/2/layout/IconVerticalSolidList"/>
    <dgm:cxn modelId="{30084DDE-F4C2-404C-9C26-6F30CCF01F26}" type="presParOf" srcId="{2479DA91-5A23-4939-90D8-91067C441D74}" destId="{F4EAC943-B22A-4742-83E0-620A2BC4B377}" srcOrd="3" destOrd="0" presId="urn:microsoft.com/office/officeart/2018/2/layout/IconVerticalSolidList"/>
    <dgm:cxn modelId="{B60EF523-7563-46BE-8C4C-02BC54051E1C}" type="presParOf" srcId="{FACCC308-BDF9-4B82-8232-5543B21C49D2}" destId="{36061BA1-D635-4808-B940-1D942E5C6DCB}" srcOrd="1" destOrd="0" presId="urn:microsoft.com/office/officeart/2018/2/layout/IconVerticalSolidList"/>
    <dgm:cxn modelId="{558DDCC3-D312-40DC-9463-CA9279E0AC13}" type="presParOf" srcId="{FACCC308-BDF9-4B82-8232-5543B21C49D2}" destId="{CF0A21C1-1D5C-413B-8CA2-41D2EE1F2833}" srcOrd="2" destOrd="0" presId="urn:microsoft.com/office/officeart/2018/2/layout/IconVerticalSolidList"/>
    <dgm:cxn modelId="{1FF79899-DE5A-4BC6-8DB6-C5935D451A85}" type="presParOf" srcId="{CF0A21C1-1D5C-413B-8CA2-41D2EE1F2833}" destId="{3BB46DF4-D7EC-435F-929D-C69B807E9D12}" srcOrd="0" destOrd="0" presId="urn:microsoft.com/office/officeart/2018/2/layout/IconVerticalSolidList"/>
    <dgm:cxn modelId="{0702949A-C040-4FA1-8BA8-33958E958BFD}" type="presParOf" srcId="{CF0A21C1-1D5C-413B-8CA2-41D2EE1F2833}" destId="{7D56FCDC-A074-4C27-BF8B-13DE22FEACD1}" srcOrd="1" destOrd="0" presId="urn:microsoft.com/office/officeart/2018/2/layout/IconVerticalSolidList"/>
    <dgm:cxn modelId="{8E999DB3-EFE8-4B14-9812-BC15E1A1928D}" type="presParOf" srcId="{CF0A21C1-1D5C-413B-8CA2-41D2EE1F2833}" destId="{483D2387-B61C-4A4F-B04D-93F7D0D93FA5}" srcOrd="2" destOrd="0" presId="urn:microsoft.com/office/officeart/2018/2/layout/IconVerticalSolidList"/>
    <dgm:cxn modelId="{CBDB0DF9-0B37-4693-9F5F-7E25B9D91616}" type="presParOf" srcId="{CF0A21C1-1D5C-413B-8CA2-41D2EE1F2833}" destId="{0D67BEA7-1DC1-4DA8-BA02-04DF63295F90}" srcOrd="3" destOrd="0" presId="urn:microsoft.com/office/officeart/2018/2/layout/IconVerticalSolidList"/>
    <dgm:cxn modelId="{747B9924-8B86-492D-8BB6-E9F74A346574}" type="presParOf" srcId="{FACCC308-BDF9-4B82-8232-5543B21C49D2}" destId="{1FB6018D-1CD1-467B-AA28-A548C688B572}" srcOrd="3" destOrd="0" presId="urn:microsoft.com/office/officeart/2018/2/layout/IconVerticalSolidList"/>
    <dgm:cxn modelId="{485222D6-93C4-4C49-8F0F-5DA1F084C35F}" type="presParOf" srcId="{FACCC308-BDF9-4B82-8232-5543B21C49D2}" destId="{763A8F5D-EFB3-4412-BAC1-BCACAAE730AD}" srcOrd="4" destOrd="0" presId="urn:microsoft.com/office/officeart/2018/2/layout/IconVerticalSolidList"/>
    <dgm:cxn modelId="{F5DBE88E-F9E1-46A3-9BB0-75927F011A90}" type="presParOf" srcId="{763A8F5D-EFB3-4412-BAC1-BCACAAE730AD}" destId="{B88B9571-7F89-478D-B499-4849FF08A01F}" srcOrd="0" destOrd="0" presId="urn:microsoft.com/office/officeart/2018/2/layout/IconVerticalSolidList"/>
    <dgm:cxn modelId="{76C93A91-6E5F-43A6-9772-6FA03D271E5A}" type="presParOf" srcId="{763A8F5D-EFB3-4412-BAC1-BCACAAE730AD}" destId="{37E1F5EF-51C4-419C-AED4-8BB44FEFCDDA}" srcOrd="1" destOrd="0" presId="urn:microsoft.com/office/officeart/2018/2/layout/IconVerticalSolidList"/>
    <dgm:cxn modelId="{63975102-51DB-4C12-9522-80AA9C38E16F}" type="presParOf" srcId="{763A8F5D-EFB3-4412-BAC1-BCACAAE730AD}" destId="{F0E3BD52-550C-427E-B652-768B7EC5CA20}" srcOrd="2" destOrd="0" presId="urn:microsoft.com/office/officeart/2018/2/layout/IconVerticalSolidList"/>
    <dgm:cxn modelId="{68390DA7-CD65-435D-9AB7-9E6268643A79}" type="presParOf" srcId="{763A8F5D-EFB3-4412-BAC1-BCACAAE730AD}" destId="{50339124-A246-41BC-9165-8A6FBC947F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2C453-6EEC-4C11-AD2F-35536C6A853E}">
      <dsp:nvSpPr>
        <dsp:cNvPr id="0" name=""/>
        <dsp:cNvSpPr/>
      </dsp:nvSpPr>
      <dsp:spPr>
        <a:xfrm>
          <a:off x="0" y="468355"/>
          <a:ext cx="5247431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-Management Employees are subscribing for the bank term deposit more than other job roles</a:t>
          </a:r>
        </a:p>
      </dsp:txBody>
      <dsp:txXfrm>
        <a:off x="31070" y="499425"/>
        <a:ext cx="5185291" cy="574340"/>
      </dsp:txXfrm>
    </dsp:sp>
    <dsp:sp modelId="{17245F64-8856-4D62-B5AF-B0717967C93E}">
      <dsp:nvSpPr>
        <dsp:cNvPr id="0" name=""/>
        <dsp:cNvSpPr/>
      </dsp:nvSpPr>
      <dsp:spPr>
        <a:xfrm>
          <a:off x="0" y="1150915"/>
          <a:ext cx="5247431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Age around 32 to 35 has taken the term deposit high in number </a:t>
          </a:r>
        </a:p>
      </dsp:txBody>
      <dsp:txXfrm>
        <a:off x="31070" y="1181985"/>
        <a:ext cx="5185291" cy="574340"/>
      </dsp:txXfrm>
    </dsp:sp>
    <dsp:sp modelId="{E800B9F5-90FE-4178-8CD2-37C2F4A52C3B}">
      <dsp:nvSpPr>
        <dsp:cNvPr id="0" name=""/>
        <dsp:cNvSpPr/>
      </dsp:nvSpPr>
      <dsp:spPr>
        <a:xfrm>
          <a:off x="0" y="1833475"/>
          <a:ext cx="5247431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Number of contacts performed on the client is not effecting any impact on the term deposit subscription</a:t>
          </a:r>
        </a:p>
      </dsp:txBody>
      <dsp:txXfrm>
        <a:off x="31070" y="1864545"/>
        <a:ext cx="5185291" cy="574340"/>
      </dsp:txXfrm>
    </dsp:sp>
    <dsp:sp modelId="{F55F65A0-91BA-48B5-8C9A-922ECDD50EEA}">
      <dsp:nvSpPr>
        <dsp:cNvPr id="0" name=""/>
        <dsp:cNvSpPr/>
      </dsp:nvSpPr>
      <dsp:spPr>
        <a:xfrm>
          <a:off x="0" y="2516035"/>
          <a:ext cx="5247431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People with no personal loan and home loan are more tends to subscribe to term deposit </a:t>
          </a:r>
        </a:p>
      </dsp:txBody>
      <dsp:txXfrm>
        <a:off x="31070" y="2547105"/>
        <a:ext cx="5185291" cy="574340"/>
      </dsp:txXfrm>
    </dsp:sp>
    <dsp:sp modelId="{F6AEB00C-12B8-4E38-BC12-EAC9A2510415}">
      <dsp:nvSpPr>
        <dsp:cNvPr id="0" name=""/>
        <dsp:cNvSpPr/>
      </dsp:nvSpPr>
      <dsp:spPr>
        <a:xfrm>
          <a:off x="0" y="3198595"/>
          <a:ext cx="5247431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People who has taken in the previous campaign are tend to take term deposit this campaign as well</a:t>
          </a:r>
        </a:p>
      </dsp:txBody>
      <dsp:txXfrm>
        <a:off x="31070" y="3229665"/>
        <a:ext cx="5185291" cy="574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75846-6964-42B0-A297-4C702661EC30}">
      <dsp:nvSpPr>
        <dsp:cNvPr id="0" name=""/>
        <dsp:cNvSpPr/>
      </dsp:nvSpPr>
      <dsp:spPr>
        <a:xfrm>
          <a:off x="0" y="0"/>
          <a:ext cx="5805583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Duration and y variables has good correlation</a:t>
          </a:r>
        </a:p>
      </dsp:txBody>
      <dsp:txXfrm>
        <a:off x="42722" y="42722"/>
        <a:ext cx="5720139" cy="789716"/>
      </dsp:txXfrm>
    </dsp:sp>
    <dsp:sp modelId="{949408CF-3103-4312-A3CC-1141583F021F}">
      <dsp:nvSpPr>
        <dsp:cNvPr id="0" name=""/>
        <dsp:cNvSpPr/>
      </dsp:nvSpPr>
      <dsp:spPr>
        <a:xfrm>
          <a:off x="0" y="897154"/>
          <a:ext cx="5805583" cy="2869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32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>
              <a:solidFill>
                <a:schemeClr val="bg1">
                  <a:lumMod val="95000"/>
                </a:schemeClr>
              </a:solidFill>
            </a:rPr>
            <a:t>Average call duration for the customer who has taken the term deposit is high</a:t>
          </a:r>
          <a:endParaRPr lang="en-US" sz="1700" kern="1200" dirty="0">
            <a:solidFill>
              <a:schemeClr val="bg1">
                <a:lumMod val="95000"/>
              </a:schemeClr>
            </a:solidFill>
          </a:endParaRPr>
        </a:p>
        <a:p>
          <a:pPr marL="171450" lvl="1" indent="-171450" algn="l" defTabSz="7556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>
              <a:solidFill>
                <a:schemeClr val="bg1">
                  <a:lumMod val="95000"/>
                </a:schemeClr>
              </a:solidFill>
            </a:rPr>
            <a:t>From the boxplot we understand, outliers are high for the duration and y</a:t>
          </a:r>
          <a:endParaRPr lang="en-US" sz="1700" kern="1200" dirty="0">
            <a:solidFill>
              <a:schemeClr val="bg1">
                <a:lumMod val="95000"/>
              </a:schemeClr>
            </a:solidFill>
          </a:endParaRPr>
        </a:p>
        <a:p>
          <a:pPr marL="171450" lvl="1" indent="-171450" algn="l" defTabSz="7556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>
              <a:solidFill>
                <a:schemeClr val="bg1">
                  <a:lumMod val="95000"/>
                </a:schemeClr>
              </a:solidFill>
            </a:rPr>
            <a:t>Due to these outlies we can't strongly tell if the call duration is high customer will subscribe to the term deposit</a:t>
          </a:r>
          <a:endParaRPr lang="en-US" sz="17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0" y="897154"/>
        <a:ext cx="5805583" cy="28690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63309-A38A-455B-9A36-FE89902244D1}">
      <dsp:nvSpPr>
        <dsp:cNvPr id="0" name=""/>
        <dsp:cNvSpPr/>
      </dsp:nvSpPr>
      <dsp:spPr>
        <a:xfrm>
          <a:off x="0" y="1252161"/>
          <a:ext cx="5180106" cy="31080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Following Algorithms are trained to bring the better accuracy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Random Forest Classification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Logistic Regression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Bagging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Support Vector Classification(SVC)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K-Nearest Neighbor Classification(K-NN)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Randomize Search CV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>
              <a:effectLst/>
            </a:rPr>
            <a:t>Balanced Random Forest Classifier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SMOTE</a:t>
          </a:r>
        </a:p>
      </dsp:txBody>
      <dsp:txXfrm>
        <a:off x="0" y="1252161"/>
        <a:ext cx="5180106" cy="31080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24774-4BED-47CA-AE5D-23E4222D70D4}">
      <dsp:nvSpPr>
        <dsp:cNvPr id="0" name=""/>
        <dsp:cNvSpPr/>
      </dsp:nvSpPr>
      <dsp:spPr>
        <a:xfrm>
          <a:off x="0" y="422"/>
          <a:ext cx="4952681" cy="9886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70265D-A482-474E-A7A6-93227E5E3A62}">
      <dsp:nvSpPr>
        <dsp:cNvPr id="0" name=""/>
        <dsp:cNvSpPr/>
      </dsp:nvSpPr>
      <dsp:spPr>
        <a:xfrm>
          <a:off x="299053" y="222858"/>
          <a:ext cx="543732" cy="5437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AC943-B22A-4742-83E0-620A2BC4B377}">
      <dsp:nvSpPr>
        <dsp:cNvPr id="0" name=""/>
        <dsp:cNvSpPr/>
      </dsp:nvSpPr>
      <dsp:spPr>
        <a:xfrm>
          <a:off x="1141839" y="422"/>
          <a:ext cx="3810841" cy="988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27" tIns="104627" rIns="104627" bIns="10462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By  training the different algorithms on the dataset, Random forest has the consistence accuracy score of around 90%</a:t>
          </a:r>
        </a:p>
      </dsp:txBody>
      <dsp:txXfrm>
        <a:off x="1141839" y="422"/>
        <a:ext cx="3810841" cy="988605"/>
      </dsp:txXfrm>
    </dsp:sp>
    <dsp:sp modelId="{3BB46DF4-D7EC-435F-929D-C69B807E9D12}">
      <dsp:nvSpPr>
        <dsp:cNvPr id="0" name=""/>
        <dsp:cNvSpPr/>
      </dsp:nvSpPr>
      <dsp:spPr>
        <a:xfrm>
          <a:off x="0" y="1236179"/>
          <a:ext cx="4952681" cy="9886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6FCDC-A074-4C27-BF8B-13DE22FEACD1}">
      <dsp:nvSpPr>
        <dsp:cNvPr id="0" name=""/>
        <dsp:cNvSpPr/>
      </dsp:nvSpPr>
      <dsp:spPr>
        <a:xfrm>
          <a:off x="299053" y="1458615"/>
          <a:ext cx="543732" cy="5437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7BEA7-1DC1-4DA8-BA02-04DF63295F90}">
      <dsp:nvSpPr>
        <dsp:cNvPr id="0" name=""/>
        <dsp:cNvSpPr/>
      </dsp:nvSpPr>
      <dsp:spPr>
        <a:xfrm>
          <a:off x="1141839" y="1236179"/>
          <a:ext cx="3810841" cy="988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27" tIns="104627" rIns="104627" bIns="10462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Accuracy score is not improving more that 90% </a:t>
          </a:r>
        </a:p>
      </dsp:txBody>
      <dsp:txXfrm>
        <a:off x="1141839" y="1236179"/>
        <a:ext cx="3810841" cy="988605"/>
      </dsp:txXfrm>
    </dsp:sp>
    <dsp:sp modelId="{B88B9571-7F89-478D-B499-4849FF08A01F}">
      <dsp:nvSpPr>
        <dsp:cNvPr id="0" name=""/>
        <dsp:cNvSpPr/>
      </dsp:nvSpPr>
      <dsp:spPr>
        <a:xfrm>
          <a:off x="0" y="2471936"/>
          <a:ext cx="4952681" cy="9886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1F5EF-51C4-419C-AED4-8BB44FEFCDDA}">
      <dsp:nvSpPr>
        <dsp:cNvPr id="0" name=""/>
        <dsp:cNvSpPr/>
      </dsp:nvSpPr>
      <dsp:spPr>
        <a:xfrm>
          <a:off x="299053" y="2694372"/>
          <a:ext cx="543732" cy="5437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39124-A246-41BC-9165-8A6FBC947F51}">
      <dsp:nvSpPr>
        <dsp:cNvPr id="0" name=""/>
        <dsp:cNvSpPr/>
      </dsp:nvSpPr>
      <dsp:spPr>
        <a:xfrm>
          <a:off x="1141839" y="2471936"/>
          <a:ext cx="3810841" cy="988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27" tIns="104627" rIns="104627" bIns="10462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Random Forest model is the best fit as per the analysis </a:t>
          </a:r>
        </a:p>
      </dsp:txBody>
      <dsp:txXfrm>
        <a:off x="1141839" y="2471936"/>
        <a:ext cx="3810841" cy="988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3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3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9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9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2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8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9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2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5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7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3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03" r:id="rId8"/>
    <p:sldLayoutId id="2147483804" r:id="rId9"/>
    <p:sldLayoutId id="2147483805" r:id="rId10"/>
    <p:sldLayoutId id="214748381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727E606F-0E88-DE72-CADE-5DF11FE2C5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578C6-A6EC-82BE-E90D-16343AC0F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565846"/>
            <a:ext cx="4958128" cy="3755144"/>
          </a:xfrm>
        </p:spPr>
        <p:txBody>
          <a:bodyPr anchor="b">
            <a:normAutofit/>
          </a:bodyPr>
          <a:lstStyle/>
          <a:p>
            <a:pPr algn="l"/>
            <a:r>
              <a:rPr lang="en-IN">
                <a:solidFill>
                  <a:srgbClr val="FFFFFF"/>
                </a:solidFill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DB980-8768-FDEE-3149-F02F9A861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654" y="4456143"/>
            <a:ext cx="4958128" cy="1765055"/>
          </a:xfrm>
        </p:spPr>
        <p:txBody>
          <a:bodyPr anchor="t">
            <a:normAutofit/>
          </a:bodyPr>
          <a:lstStyle/>
          <a:p>
            <a:pPr algn="l"/>
            <a:r>
              <a:rPr lang="en-IN" sz="2200">
                <a:solidFill>
                  <a:srgbClr val="FFFFFF"/>
                </a:solidFill>
              </a:rPr>
              <a:t>Banking Domine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38E35-2755-017F-F353-8CBF079D56BC}"/>
              </a:ext>
            </a:extLst>
          </p:cNvPr>
          <p:cNvSpPr txBox="1"/>
          <p:nvPr/>
        </p:nvSpPr>
        <p:spPr>
          <a:xfrm>
            <a:off x="8919148" y="6303314"/>
            <a:ext cx="300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b="1">
                <a:solidFill>
                  <a:schemeClr val="bg1">
                    <a:lumMod val="95000"/>
                  </a:schemeClr>
                </a:solidFill>
              </a:rPr>
              <a:t>Cherukuri Sai Chaitanya</a:t>
            </a:r>
          </a:p>
        </p:txBody>
      </p:sp>
    </p:spTree>
    <p:extLst>
      <p:ext uri="{BB962C8B-B14F-4D97-AF65-F5344CB8AC3E}">
        <p14:creationId xmlns:p14="http://schemas.microsoft.com/office/powerpoint/2010/main" val="24498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B1FD15-9CBB-4259-931E-1EB6A8719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D739765-2266-4358-BC9F-0DC2A6B7C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7772D55-3097-46EA-A34A-E1DFCA5E4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95646B7-AF33-4444-8ACE-CE832D4A2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3EF0E40-AEB8-4DF7-A67A-7317B3BF9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07562" y="0"/>
            <a:ext cx="61844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aphicFrame>
        <p:nvGraphicFramePr>
          <p:cNvPr id="36" name="TextBox 4">
            <a:extLst>
              <a:ext uri="{FF2B5EF4-FFF2-40B4-BE49-F238E27FC236}">
                <a16:creationId xmlns:a16="http://schemas.microsoft.com/office/drawing/2014/main" id="{6F2FFA1F-0F37-87A1-CCE8-C4BC44677D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0974889"/>
              </p:ext>
            </p:extLst>
          </p:nvPr>
        </p:nvGraphicFramePr>
        <p:xfrm>
          <a:off x="6623439" y="1629605"/>
          <a:ext cx="4952681" cy="3460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87E4CA9-6FE7-E3DB-4CB2-773EAD7AD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0335746"/>
              </p:ext>
            </p:extLst>
          </p:nvPr>
        </p:nvGraphicFramePr>
        <p:xfrm>
          <a:off x="319261" y="1289987"/>
          <a:ext cx="5303005" cy="414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358">
                  <a:extLst>
                    <a:ext uri="{9D8B030D-6E8A-4147-A177-3AD203B41FA5}">
                      <a16:colId xmlns:a16="http://schemas.microsoft.com/office/drawing/2014/main" val="271369311"/>
                    </a:ext>
                  </a:extLst>
                </a:gridCol>
                <a:gridCol w="1098867">
                  <a:extLst>
                    <a:ext uri="{9D8B030D-6E8A-4147-A177-3AD203B41FA5}">
                      <a16:colId xmlns:a16="http://schemas.microsoft.com/office/drawing/2014/main" val="406606282"/>
                    </a:ext>
                  </a:extLst>
                </a:gridCol>
                <a:gridCol w="1387193">
                  <a:extLst>
                    <a:ext uri="{9D8B030D-6E8A-4147-A177-3AD203B41FA5}">
                      <a16:colId xmlns:a16="http://schemas.microsoft.com/office/drawing/2014/main" val="1920555435"/>
                    </a:ext>
                  </a:extLst>
                </a:gridCol>
                <a:gridCol w="1260587">
                  <a:extLst>
                    <a:ext uri="{9D8B030D-6E8A-4147-A177-3AD203B41FA5}">
                      <a16:colId xmlns:a16="http://schemas.microsoft.com/office/drawing/2014/main" val="2379052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Model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Accuracy_REF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Accuracy_PCA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44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LogisticRegression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89.8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89.8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89.7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81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RandomForest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90.4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90.2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90.0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83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90.3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90.3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90.3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47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89.2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89.4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89.2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35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RandomizesearchCV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90.1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9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Bagging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90.3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90.1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89.8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65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Balanced </a:t>
                      </a:r>
                      <a:r>
                        <a:rPr lang="en-IN" sz="1400" dirty="0" err="1">
                          <a:effectLst/>
                        </a:rPr>
                        <a:t>RandomFOrest</a:t>
                      </a:r>
                      <a:r>
                        <a:rPr lang="en-IN" sz="1400" dirty="0">
                          <a:effectLst/>
                        </a:rPr>
                        <a:t>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83.4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90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SMOTE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89.3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409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68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CC7813-77D1-20EA-D482-6DE91A86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467" y="2490868"/>
            <a:ext cx="2965118" cy="1118014"/>
          </a:xfrm>
        </p:spPr>
        <p:txBody>
          <a:bodyPr>
            <a:normAutofit/>
          </a:bodyPr>
          <a:lstStyle/>
          <a:p>
            <a:r>
              <a:rPr lang="en-IN" sz="2000" dirty="0"/>
              <a:t>Data Analysis In Tableau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322540DB-0640-3A67-A924-FC979DBD7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725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78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988EAD4D-8977-EE58-8DB7-78C90E55C85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5856" r="-1" b="19139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1500CB-7D55-4207-BC0E-C8C1B6AC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4740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6C35EF-DBC8-41DC-A647-F1E0F599B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EB0BA5-59CA-4DBF-A716-BEEC67603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8545C-2832-4EB7-9624-D6EEA011A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1981" y="1"/>
            <a:ext cx="5236971" cy="6858000"/>
            <a:chOff x="20829" y="1"/>
            <a:chExt cx="5236971" cy="685799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DDB8A50-D39E-4D33-819B-739ECB9D1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DCB7945-057F-4373-B268-FF1BE88A4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189C9E-9593-E0F9-CA62-D3F9B155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3" y="237062"/>
            <a:ext cx="6857558" cy="71771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FFFF"/>
                </a:solidFill>
              </a:rPr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CABBC-EA63-DEB4-BBA7-F1F4953D7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62" y="1032664"/>
            <a:ext cx="11979090" cy="3157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The Project is about the marketing campaign conducted by the </a:t>
            </a:r>
            <a:r>
              <a:rPr lang="en-US" sz="1800" dirty="0" err="1">
                <a:solidFill>
                  <a:srgbClr val="FFFFFF"/>
                </a:solidFill>
              </a:rPr>
              <a:t>protugeuese</a:t>
            </a:r>
            <a:r>
              <a:rPr lang="en-US" sz="1800" dirty="0">
                <a:solidFill>
                  <a:srgbClr val="FFFFFF"/>
                </a:solidFill>
              </a:rPr>
              <a:t> banking institution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    1. The marketing campaign is based on the phone calls to the customer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    2. In this campaign, the customer will get the phone calls regarding the sales of the bank term deposit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    3. Dataset has the customer, campaign and the outcome of the campaign recodes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    4. In the dataset independent variable is showing the data of customer has subscribed the term deposit                or not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    5. The independent variable is a categorical variable</a:t>
            </a: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71158F-869B-8D0B-339A-A99C4AE789AE}"/>
              </a:ext>
            </a:extLst>
          </p:cNvPr>
          <p:cNvSpPr txBox="1">
            <a:spLocks/>
          </p:cNvSpPr>
          <p:nvPr/>
        </p:nvSpPr>
        <p:spPr>
          <a:xfrm>
            <a:off x="90933" y="4246827"/>
            <a:ext cx="6857558" cy="717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AC9367-1218-9781-C173-376538DEC77B}"/>
              </a:ext>
            </a:extLst>
          </p:cNvPr>
          <p:cNvSpPr txBox="1">
            <a:spLocks/>
          </p:cNvSpPr>
          <p:nvPr/>
        </p:nvSpPr>
        <p:spPr>
          <a:xfrm>
            <a:off x="405496" y="3569605"/>
            <a:ext cx="11979090" cy="3157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B2BD0-6C66-3479-5C5C-E65A735E2378}"/>
              </a:ext>
            </a:extLst>
          </p:cNvPr>
          <p:cNvSpPr txBox="1"/>
          <p:nvPr/>
        </p:nvSpPr>
        <p:spPr>
          <a:xfrm>
            <a:off x="209861" y="5148113"/>
            <a:ext cx="1119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To predict if the customer will subscribe for the bank term deposit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48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3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8395" y="0"/>
            <a:ext cx="61813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2200E-40CA-F10F-ECE1-6B4165FF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4543269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Exploratory Data analysis (EDA)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E79AECD-175A-4F8E-98CE-F42417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84486F97-4C7D-4D9F-9D44-D94D553A4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4DFF9E9-1483-4F2A-AC73-917348B9A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C4F7C3B6-5A10-3DD8-75FE-A8C9D4C70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6437" y="1017640"/>
            <a:ext cx="4817466" cy="481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2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D5331B-6E57-4C50-8FBB-431781288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B33371EF-7104-F75E-E88F-86F07601D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181" b="1"/>
          <a:stretch/>
        </p:blipFill>
        <p:spPr>
          <a:xfrm>
            <a:off x="-1" y="10"/>
            <a:ext cx="6610663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4A40E9D-B0FA-4A78-B58C-87A64C4FD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727783" y="5080"/>
            <a:ext cx="3464215" cy="4598234"/>
            <a:chOff x="8059620" y="41922"/>
            <a:chExt cx="3997615" cy="681607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CEBF341-3BD6-4B3B-9B47-1FCC74EB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078DAA6-6247-4C19-B6CD-81D79702E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graphicFrame>
        <p:nvGraphicFramePr>
          <p:cNvPr id="22" name="Content Placeholder 8">
            <a:extLst>
              <a:ext uri="{FF2B5EF4-FFF2-40B4-BE49-F238E27FC236}">
                <a16:creationId xmlns:a16="http://schemas.microsoft.com/office/drawing/2014/main" id="{FF143394-289A-D099-7B7D-62A52E9D6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393556"/>
              </p:ext>
            </p:extLst>
          </p:nvPr>
        </p:nvGraphicFramePr>
        <p:xfrm>
          <a:off x="6833024" y="1427227"/>
          <a:ext cx="5247431" cy="4303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3A71BE8-48BB-B39B-6FA3-E9DCFFD5ECAA}"/>
              </a:ext>
            </a:extLst>
          </p:cNvPr>
          <p:cNvSpPr txBox="1"/>
          <p:nvPr/>
        </p:nvSpPr>
        <p:spPr>
          <a:xfrm>
            <a:off x="6833024" y="750995"/>
            <a:ext cx="539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Analysis Outcomes</a:t>
            </a:r>
          </a:p>
        </p:txBody>
      </p:sp>
    </p:spTree>
    <p:extLst>
      <p:ext uri="{BB962C8B-B14F-4D97-AF65-F5344CB8AC3E}">
        <p14:creationId xmlns:p14="http://schemas.microsoft.com/office/powerpoint/2010/main" val="173700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D5331B-6E57-4C50-8FBB-431781288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 descr="A screenshot of a screen&#10;&#10;Description automatically generated">
            <a:extLst>
              <a:ext uri="{FF2B5EF4-FFF2-40B4-BE49-F238E27FC236}">
                <a16:creationId xmlns:a16="http://schemas.microsoft.com/office/drawing/2014/main" id="{56132FCA-E475-9344-668B-F07022CCF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53"/>
          <a:stretch/>
        </p:blipFill>
        <p:spPr>
          <a:xfrm>
            <a:off x="-1" y="10"/>
            <a:ext cx="6397755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4A40E9D-B0FA-4A78-B58C-87A64C4FD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727783" y="5080"/>
            <a:ext cx="3464215" cy="4598234"/>
            <a:chOff x="8059620" y="41922"/>
            <a:chExt cx="3997615" cy="681607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CEBF341-3BD6-4B3B-9B47-1FCC74EB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078DAA6-6247-4C19-B6CD-81D79702E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80D811-79BA-F074-0A49-4CB128760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498" y="2540775"/>
            <a:ext cx="5332164" cy="1622685"/>
          </a:xfrm>
        </p:spPr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en-US" sz="1800" dirty="0">
                <a:solidFill>
                  <a:srgbClr val="FFFFFF"/>
                </a:solidFill>
              </a:rPr>
              <a:t>Correlation between the Duration &amp; Y, </a:t>
            </a:r>
            <a:r>
              <a:rPr lang="en-US" sz="1800" dirty="0" err="1">
                <a:solidFill>
                  <a:srgbClr val="FFFFFF"/>
                </a:solidFill>
              </a:rPr>
              <a:t>Pdays</a:t>
            </a:r>
            <a:r>
              <a:rPr lang="en-US" sz="1800" dirty="0">
                <a:solidFill>
                  <a:srgbClr val="FFFFFF"/>
                </a:solidFill>
              </a:rPr>
              <a:t> &amp; Previous  column is high</a:t>
            </a:r>
          </a:p>
        </p:txBody>
      </p:sp>
    </p:spTree>
    <p:extLst>
      <p:ext uri="{BB962C8B-B14F-4D97-AF65-F5344CB8AC3E}">
        <p14:creationId xmlns:p14="http://schemas.microsoft.com/office/powerpoint/2010/main" val="80902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B1FD15-9CBB-4259-931E-1EB6A8719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739765-2266-4358-BC9F-0DC2A6B7C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7772D55-3097-46EA-A34A-E1DFCA5E4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95646B7-AF33-4444-8ACE-CE832D4A2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3EF0E40-AEB8-4DF7-A67A-7317B3BF9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07562" y="0"/>
            <a:ext cx="61844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aphicFrame>
        <p:nvGraphicFramePr>
          <p:cNvPr id="26" name="Content Placeholder 8">
            <a:extLst>
              <a:ext uri="{FF2B5EF4-FFF2-40B4-BE49-F238E27FC236}">
                <a16:creationId xmlns:a16="http://schemas.microsoft.com/office/drawing/2014/main" id="{B2BDBC68-EFFF-3987-8E1D-5A667A5332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090865"/>
              </p:ext>
            </p:extLst>
          </p:nvPr>
        </p:nvGraphicFramePr>
        <p:xfrm>
          <a:off x="6383368" y="1158584"/>
          <a:ext cx="5805584" cy="3788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3E6C15CD-0C60-3D36-7209-D20B1B5DB2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8584"/>
            <a:ext cx="6004515" cy="452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6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BAB4265-79FB-414E-A5E5-7E3975506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-2"/>
            <a:ext cx="2696853" cy="4598233"/>
            <a:chOff x="8059620" y="41922"/>
            <a:chExt cx="3997615" cy="6816077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BEC49AF-BD24-4CF3-B3E7-B4E5C24BC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71E67C7-5F4E-4F22-A3A9-D94B12126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6613BA-415A-4A35-90E0-E031E5096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9030" y="0"/>
            <a:ext cx="620296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A3E07-5225-ACFB-3118-89F5C681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28" y="744909"/>
            <a:ext cx="4919472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Machine Learning Model Training </a:t>
            </a:r>
          </a:p>
        </p:txBody>
      </p:sp>
      <p:pic>
        <p:nvPicPr>
          <p:cNvPr id="6" name="Graphic 5" descr="Head with Gears">
            <a:extLst>
              <a:ext uri="{FF2B5EF4-FFF2-40B4-BE49-F238E27FC236}">
                <a16:creationId xmlns:a16="http://schemas.microsoft.com/office/drawing/2014/main" id="{06ADABCA-2F61-242E-7D1F-1FCEFEFB2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742" y="1017640"/>
            <a:ext cx="4817466" cy="481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4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062099-CDCC-D75D-3EE7-EBA93AF0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 Preprocessing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6CD189C7-4316-D838-3C21-5C5F422A80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201" r="24535" b="-1"/>
          <a:stretch/>
        </p:blipFill>
        <p:spPr>
          <a:xfrm>
            <a:off x="606552" y="765897"/>
            <a:ext cx="4724400" cy="5412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91FED9-C1DF-A4FA-60F1-9526F15B99B2}"/>
              </a:ext>
            </a:extLst>
          </p:cNvPr>
          <p:cNvSpPr txBox="1"/>
          <p:nvPr/>
        </p:nvSpPr>
        <p:spPr>
          <a:xfrm>
            <a:off x="5638860" y="2411653"/>
            <a:ext cx="6398242" cy="243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All the columns has been converted to the int type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Three different techniques are used to process the data</a:t>
            </a:r>
          </a:p>
          <a:p>
            <a:pPr marL="1028700" lvl="2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Scaling </a:t>
            </a:r>
          </a:p>
          <a:p>
            <a:pPr marL="1028700" lvl="2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REF technique</a:t>
            </a:r>
          </a:p>
          <a:p>
            <a:pPr marL="1028700" lvl="2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Principal Compound Analysis</a:t>
            </a:r>
          </a:p>
        </p:txBody>
      </p:sp>
    </p:spTree>
    <p:extLst>
      <p:ext uri="{BB962C8B-B14F-4D97-AF65-F5344CB8AC3E}">
        <p14:creationId xmlns:p14="http://schemas.microsoft.com/office/powerpoint/2010/main" val="182772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0D82D56-D377-48D4-8DE9-6A0A8DB5E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-2"/>
            <a:ext cx="2696853" cy="4598233"/>
            <a:chOff x="8059620" y="41922"/>
            <a:chExt cx="3997615" cy="6816077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6D8CD235-5DAC-4779-B652-AEF90B984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9048802B-B281-498F-88C5-E240B7443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F0DAA0-1C6F-8408-8A67-688D382B4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9813"/>
            <a:ext cx="5181599" cy="56123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Machin Learning Algorithms </a:t>
            </a:r>
          </a:p>
        </p:txBody>
      </p:sp>
      <p:graphicFrame>
        <p:nvGraphicFramePr>
          <p:cNvPr id="132" name="TextBox 88">
            <a:extLst>
              <a:ext uri="{FF2B5EF4-FFF2-40B4-BE49-F238E27FC236}">
                <a16:creationId xmlns:a16="http://schemas.microsoft.com/office/drawing/2014/main" id="{4B6C0EC7-2870-C43A-1F5F-B05966086E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1204282"/>
              </p:ext>
            </p:extLst>
          </p:nvPr>
        </p:nvGraphicFramePr>
        <p:xfrm>
          <a:off x="6553946" y="912331"/>
          <a:ext cx="5180106" cy="561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513596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438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AvenirNext LT Pro Medium</vt:lpstr>
      <vt:lpstr>Sabon Next LT</vt:lpstr>
      <vt:lpstr>DappledVTI</vt:lpstr>
      <vt:lpstr>Capstone Project</vt:lpstr>
      <vt:lpstr>Project Summary</vt:lpstr>
      <vt:lpstr>Exploratory Data analysis (EDA)</vt:lpstr>
      <vt:lpstr>PowerPoint Presentation</vt:lpstr>
      <vt:lpstr>PowerPoint Presentation</vt:lpstr>
      <vt:lpstr>PowerPoint Presentation</vt:lpstr>
      <vt:lpstr>Machine Learning Model Training </vt:lpstr>
      <vt:lpstr>Data Preprocessing</vt:lpstr>
      <vt:lpstr>Machin Learning Algorithms </vt:lpstr>
      <vt:lpstr>PowerPoint Presentation</vt:lpstr>
      <vt:lpstr>Data Analysis In Tableau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Cherukuri Sai Chaitanya</dc:creator>
  <cp:lastModifiedBy>Cherukuri Sai Chaitanya</cp:lastModifiedBy>
  <cp:revision>5</cp:revision>
  <dcterms:created xsi:type="dcterms:W3CDTF">2024-09-05T05:10:30Z</dcterms:created>
  <dcterms:modified xsi:type="dcterms:W3CDTF">2024-09-11T09:55:02Z</dcterms:modified>
</cp:coreProperties>
</file>