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2477FB5-9D7B-490B-B297-804901CD01A7}" type="datetimeFigureOut">
              <a:rPr lang="en-US" smtClean="0"/>
              <a:t>11/2/2021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D35CE9-B3E8-44D8-9038-51E6730FAA6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477FB5-9D7B-490B-B297-804901CD01A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35CE9-B3E8-44D8-9038-51E6730FAA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477FB5-9D7B-490B-B297-804901CD01A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35CE9-B3E8-44D8-9038-51E6730FAA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2477FB5-9D7B-490B-B297-804901CD01A7}" type="datetimeFigureOut">
              <a:rPr lang="en-US" smtClean="0"/>
              <a:t>11/2/2021</a:t>
            </a:fld>
            <a:endParaRPr lang="en-US"/>
          </a:p>
        </p:txBody>
      </p:sp>
      <p:sp>
        <p:nvSpPr>
          <p:cNvPr id="9" name="Slide Number Placeholder 8"/>
          <p:cNvSpPr>
            <a:spLocks noGrp="1"/>
          </p:cNvSpPr>
          <p:nvPr>
            <p:ph type="sldNum" sz="quarter" idx="15"/>
          </p:nvPr>
        </p:nvSpPr>
        <p:spPr/>
        <p:txBody>
          <a:bodyPr rtlCol="0"/>
          <a:lstStyle/>
          <a:p>
            <a:fld id="{9ED35CE9-B3E8-44D8-9038-51E6730FAA6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2477FB5-9D7B-490B-B297-804901CD01A7}" type="datetimeFigureOut">
              <a:rPr lang="en-US" smtClean="0"/>
              <a:t>11/2/2021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D35CE9-B3E8-44D8-9038-51E6730FAA6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2477FB5-9D7B-490B-B297-804901CD01A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35CE9-B3E8-44D8-9038-51E6730FAA6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2477FB5-9D7B-490B-B297-804901CD01A7}"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35CE9-B3E8-44D8-9038-51E6730FAA6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2477FB5-9D7B-490B-B297-804901CD01A7}" type="datetimeFigureOut">
              <a:rPr lang="en-US" smtClean="0"/>
              <a:t>11/2/2021</a:t>
            </a:fld>
            <a:endParaRPr lang="en-US"/>
          </a:p>
        </p:txBody>
      </p:sp>
      <p:sp>
        <p:nvSpPr>
          <p:cNvPr id="7" name="Slide Number Placeholder 6"/>
          <p:cNvSpPr>
            <a:spLocks noGrp="1"/>
          </p:cNvSpPr>
          <p:nvPr>
            <p:ph type="sldNum" sz="quarter" idx="11"/>
          </p:nvPr>
        </p:nvSpPr>
        <p:spPr/>
        <p:txBody>
          <a:bodyPr rtlCol="0"/>
          <a:lstStyle/>
          <a:p>
            <a:fld id="{9ED35CE9-B3E8-44D8-9038-51E6730FAA6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77FB5-9D7B-490B-B297-804901CD01A7}"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35CE9-B3E8-44D8-9038-51E6730FAA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2477FB5-9D7B-490B-B297-804901CD01A7}" type="datetimeFigureOut">
              <a:rPr lang="en-US" smtClean="0"/>
              <a:t>11/2/2021</a:t>
            </a:fld>
            <a:endParaRPr lang="en-US"/>
          </a:p>
        </p:txBody>
      </p:sp>
      <p:sp>
        <p:nvSpPr>
          <p:cNvPr id="22" name="Slide Number Placeholder 21"/>
          <p:cNvSpPr>
            <a:spLocks noGrp="1"/>
          </p:cNvSpPr>
          <p:nvPr>
            <p:ph type="sldNum" sz="quarter" idx="15"/>
          </p:nvPr>
        </p:nvSpPr>
        <p:spPr/>
        <p:txBody>
          <a:bodyPr rtlCol="0"/>
          <a:lstStyle/>
          <a:p>
            <a:fld id="{9ED35CE9-B3E8-44D8-9038-51E6730FAA6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2477FB5-9D7B-490B-B297-804901CD01A7}" type="datetimeFigureOut">
              <a:rPr lang="en-US" smtClean="0"/>
              <a:t>11/2/2021</a:t>
            </a:fld>
            <a:endParaRPr lang="en-US"/>
          </a:p>
        </p:txBody>
      </p:sp>
      <p:sp>
        <p:nvSpPr>
          <p:cNvPr id="18" name="Slide Number Placeholder 17"/>
          <p:cNvSpPr>
            <a:spLocks noGrp="1"/>
          </p:cNvSpPr>
          <p:nvPr>
            <p:ph type="sldNum" sz="quarter" idx="11"/>
          </p:nvPr>
        </p:nvSpPr>
        <p:spPr/>
        <p:txBody>
          <a:bodyPr rtlCol="0"/>
          <a:lstStyle/>
          <a:p>
            <a:fld id="{9ED35CE9-B3E8-44D8-9038-51E6730FAA6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477FB5-9D7B-490B-B297-804901CD01A7}" type="datetimeFigureOut">
              <a:rPr lang="en-US" smtClean="0"/>
              <a:t>11/2/2021</a:t>
            </a:fld>
            <a:endParaRPr lang="en-US"/>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D35CE9-B3E8-44D8-9038-51E6730FAA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C</a:t>
            </a:r>
            <a:r>
              <a:rPr lang="en-US" sz="3200" dirty="0" smtClean="0">
                <a:solidFill>
                  <a:schemeClr val="tx1"/>
                </a:solidFill>
                <a:latin typeface="Times New Roman" pitchFamily="18" charset="0"/>
                <a:cs typeface="Times New Roman" pitchFamily="18" charset="0"/>
              </a:rPr>
              <a:t>entral</a:t>
            </a:r>
            <a:r>
              <a:rPr lang="en-US" sz="3200" dirty="0" smtClean="0">
                <a:solidFill>
                  <a:schemeClr val="tx1"/>
                </a:solidFill>
              </a:rPr>
              <a:t> reservation system</a:t>
            </a:r>
            <a:endParaRPr lang="en-US" sz="3200" dirty="0">
              <a:solidFill>
                <a:schemeClr val="tx1"/>
              </a:solidFill>
            </a:endParaRPr>
          </a:p>
        </p:txBody>
      </p:sp>
      <p:pic>
        <p:nvPicPr>
          <p:cNvPr id="8" name="Content Placeholder 7" descr="image_2021_11_02T04_51_37_794Z.png"/>
          <p:cNvPicPr>
            <a:picLocks noGrp="1" noChangeAspect="1"/>
          </p:cNvPicPr>
          <p:nvPr>
            <p:ph sz="quarter" idx="1"/>
          </p:nvPr>
        </p:nvPicPr>
        <p:blipFill>
          <a:blip r:embed="rId2"/>
          <a:stretch>
            <a:fillRect/>
          </a:stretch>
        </p:blipFill>
        <p:spPr>
          <a:xfrm>
            <a:off x="457200" y="1600200"/>
            <a:ext cx="7924800" cy="3886200"/>
          </a:xfrm>
        </p:spPr>
      </p:pic>
      <p:sp>
        <p:nvSpPr>
          <p:cNvPr id="9" name="TextBox 8"/>
          <p:cNvSpPr txBox="1"/>
          <p:nvPr/>
        </p:nvSpPr>
        <p:spPr>
          <a:xfrm>
            <a:off x="609600" y="5638800"/>
            <a:ext cx="6934200" cy="369332"/>
          </a:xfrm>
          <a:prstGeom prst="rect">
            <a:avLst/>
          </a:prstGeom>
          <a:noFill/>
        </p:spPr>
        <p:txBody>
          <a:bodyPr wrap="square" rtlCol="0">
            <a:spAutoFit/>
          </a:bodyPr>
          <a:lstStyle/>
          <a:p>
            <a:endParaRPr lang="en-US" dirty="0"/>
          </a:p>
        </p:txBody>
      </p:sp>
      <p:sp>
        <p:nvSpPr>
          <p:cNvPr id="10" name="TextBox 9"/>
          <p:cNvSpPr txBox="1"/>
          <p:nvPr/>
        </p:nvSpPr>
        <p:spPr>
          <a:xfrm>
            <a:off x="914400" y="5638801"/>
            <a:ext cx="6781800" cy="369332"/>
          </a:xfrm>
          <a:prstGeom prst="rect">
            <a:avLst/>
          </a:prstGeom>
          <a:noFill/>
        </p:spPr>
        <p:txBody>
          <a:bodyPr wrap="square" rtlCol="0">
            <a:spAutoFit/>
          </a:bodyPr>
          <a:lstStyle/>
          <a:p>
            <a:r>
              <a:rPr lang="en-US" u="sng" dirty="0" smtClean="0">
                <a:solidFill>
                  <a:srgbClr val="00B0F0"/>
                </a:solidFill>
              </a:rPr>
              <a:t>https://www.bookingxml.com/central-reservation-system.php</a:t>
            </a:r>
            <a:endParaRPr lang="en-US" u="sng" dirty="0">
              <a:solidFill>
                <a:srgbClr val="00B0F0"/>
              </a:solidFill>
            </a:endParaRPr>
          </a:p>
        </p:txBody>
      </p:sp>
      <p:cxnSp>
        <p:nvCxnSpPr>
          <p:cNvPr id="12" name="Straight Connector 11"/>
          <p:cNvCxnSpPr/>
          <p:nvPr/>
        </p:nvCxnSpPr>
        <p:spPr>
          <a:xfrm>
            <a:off x="381000" y="1447800"/>
            <a:ext cx="85344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image_2021_11_02T07_57_26_383Z.png"/>
          <p:cNvPicPr>
            <a:picLocks noChangeAspect="1"/>
          </p:cNvPicPr>
          <p:nvPr/>
        </p:nvPicPr>
        <p:blipFill>
          <a:blip r:embed="rId3"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Key features of car </a:t>
            </a:r>
            <a:r>
              <a:rPr lang="en-US" dirty="0" err="1" smtClean="0">
                <a:solidFill>
                  <a:schemeClr val="tx1">
                    <a:lumMod val="85000"/>
                    <a:lumOff val="15000"/>
                  </a:schemeClr>
                </a:solidFill>
              </a:rPr>
              <a:t>crs</a:t>
            </a:r>
            <a:r>
              <a:rPr lang="en-US" dirty="0" smtClean="0">
                <a:solidFill>
                  <a:schemeClr val="tx1">
                    <a:lumMod val="85000"/>
                    <a:lumOff val="15000"/>
                  </a:schemeClr>
                </a:solidFill>
              </a:rPr>
              <a:t> system:</a:t>
            </a:r>
            <a:endParaRPr lang="en-US" dirty="0">
              <a:solidFill>
                <a:schemeClr val="tx1">
                  <a:lumMod val="85000"/>
                  <a:lumOff val="15000"/>
                </a:schemeClr>
              </a:solidFill>
            </a:endParaRPr>
          </a:p>
        </p:txBody>
      </p:sp>
      <p:sp>
        <p:nvSpPr>
          <p:cNvPr id="3" name="Content Placeholder 2"/>
          <p:cNvSpPr>
            <a:spLocks noGrp="1"/>
          </p:cNvSpPr>
          <p:nvPr>
            <p:ph sz="quarter" idx="1"/>
          </p:nvPr>
        </p:nvSpPr>
        <p:spPr>
          <a:xfrm>
            <a:off x="457200" y="1752600"/>
            <a:ext cx="7620000" cy="3733800"/>
          </a:xfrm>
        </p:spPr>
        <p:txBody>
          <a:bodyPr/>
          <a:lstStyle/>
          <a:p>
            <a:r>
              <a:rPr lang="en-US" dirty="0" smtClean="0">
                <a:solidFill>
                  <a:schemeClr val="tx1">
                    <a:lumMod val="85000"/>
                    <a:lumOff val="15000"/>
                  </a:schemeClr>
                </a:solidFill>
              </a:rPr>
              <a:t>Customization</a:t>
            </a:r>
          </a:p>
          <a:p>
            <a:r>
              <a:rPr lang="en-US" dirty="0" smtClean="0">
                <a:solidFill>
                  <a:schemeClr val="tx1">
                    <a:lumMod val="85000"/>
                    <a:lumOff val="15000"/>
                  </a:schemeClr>
                </a:solidFill>
              </a:rPr>
              <a:t>Reporting</a:t>
            </a:r>
          </a:p>
          <a:p>
            <a:r>
              <a:rPr lang="en-US" dirty="0" smtClean="0">
                <a:solidFill>
                  <a:schemeClr val="tx1">
                    <a:lumMod val="85000"/>
                    <a:lumOff val="15000"/>
                  </a:schemeClr>
                </a:solidFill>
              </a:rPr>
              <a:t>Easy management of booking and quotation</a:t>
            </a:r>
          </a:p>
          <a:p>
            <a:r>
              <a:rPr lang="en-US" dirty="0" smtClean="0">
                <a:solidFill>
                  <a:schemeClr val="tx1">
                    <a:lumMod val="85000"/>
                    <a:lumOff val="15000"/>
                  </a:schemeClr>
                </a:solidFill>
              </a:rPr>
              <a:t>Car control and security</a:t>
            </a:r>
          </a:p>
          <a:p>
            <a:r>
              <a:rPr lang="en-US" dirty="0" smtClean="0">
                <a:solidFill>
                  <a:schemeClr val="tx1">
                    <a:lumMod val="85000"/>
                    <a:lumOff val="15000"/>
                  </a:schemeClr>
                </a:solidFill>
              </a:rPr>
              <a:t>Cost saving</a:t>
            </a:r>
          </a:p>
          <a:p>
            <a:r>
              <a:rPr lang="en-US" dirty="0" smtClean="0">
                <a:solidFill>
                  <a:schemeClr val="tx1">
                    <a:lumMod val="85000"/>
                    <a:lumOff val="15000"/>
                  </a:schemeClr>
                </a:solidFill>
              </a:rPr>
              <a:t>Customer service</a:t>
            </a:r>
          </a:p>
          <a:p>
            <a:pPr>
              <a:buNone/>
            </a:pPr>
            <a:endParaRPr lang="en-US" dirty="0">
              <a:solidFill>
                <a:schemeClr val="tx1">
                  <a:lumMod val="85000"/>
                  <a:lumOff val="15000"/>
                </a:schemeClr>
              </a:solidFill>
            </a:endParaRPr>
          </a:p>
        </p:txBody>
      </p:sp>
      <p:cxnSp>
        <p:nvCxnSpPr>
          <p:cNvPr id="6" name="Straight Connector 5"/>
          <p:cNvCxnSpPr/>
          <p:nvPr/>
        </p:nvCxnSpPr>
        <p:spPr>
          <a:xfrm>
            <a:off x="609600" y="1522412"/>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Hotel central reservation system</a:t>
            </a:r>
            <a:endParaRPr lang="en-US" dirty="0">
              <a:solidFill>
                <a:schemeClr val="tx1">
                  <a:lumMod val="85000"/>
                  <a:lumOff val="15000"/>
                </a:schemeClr>
              </a:solidFill>
            </a:endParaRPr>
          </a:p>
        </p:txBody>
      </p:sp>
      <p:sp>
        <p:nvSpPr>
          <p:cNvPr id="9" name="Content Placeholder 8"/>
          <p:cNvSpPr>
            <a:spLocks noGrp="1"/>
          </p:cNvSpPr>
          <p:nvPr>
            <p:ph sz="quarter" idx="1"/>
          </p:nvPr>
        </p:nvSpPr>
        <p:spPr>
          <a:xfrm>
            <a:off x="457200" y="1752600"/>
            <a:ext cx="3657600" cy="4343400"/>
          </a:xfrm>
        </p:spPr>
        <p:txBody>
          <a:bodyPr>
            <a:normAutofit fontScale="85000" lnSpcReduction="20000"/>
          </a:bodyPr>
          <a:lstStyle/>
          <a:p>
            <a:r>
              <a:rPr lang="en-US" dirty="0" smtClean="0"/>
              <a:t>It is a </a:t>
            </a:r>
            <a:r>
              <a:rPr lang="en-US" dirty="0" smtClean="0">
                <a:solidFill>
                  <a:srgbClr val="00B0F0"/>
                </a:solidFill>
              </a:rPr>
              <a:t>computerized reservation system </a:t>
            </a:r>
            <a:r>
              <a:rPr lang="en-US" dirty="0" smtClean="0"/>
              <a:t>that helps hoteliers manage reservations and other processes by keeping hotel information and availability up to date.</a:t>
            </a:r>
          </a:p>
          <a:p>
            <a:r>
              <a:rPr lang="en-US" dirty="0" smtClean="0"/>
              <a:t>Implementing a CRS can helps hotels remain updated with trends.</a:t>
            </a:r>
          </a:p>
          <a:p>
            <a:r>
              <a:rPr lang="en-US" dirty="0" smtClean="0">
                <a:solidFill>
                  <a:srgbClr val="00B0F0"/>
                </a:solidFill>
              </a:rPr>
              <a:t>Hotel CRS </a:t>
            </a:r>
            <a:r>
              <a:rPr lang="en-US" dirty="0" smtClean="0"/>
              <a:t>is a hotel reservation system that manages hotel data, room inventory, rates, hotel availability, and reservations in real-time.</a:t>
            </a:r>
          </a:p>
          <a:p>
            <a:endParaRPr lang="en-US" dirty="0"/>
          </a:p>
        </p:txBody>
      </p:sp>
      <p:pic>
        <p:nvPicPr>
          <p:cNvPr id="15" name="Content Placeholder 14" descr="image_2021_11_02T04_52_10_250Z.png"/>
          <p:cNvPicPr>
            <a:picLocks noGrp="1" noChangeAspect="1"/>
          </p:cNvPicPr>
          <p:nvPr>
            <p:ph sz="quarter" idx="2"/>
          </p:nvPr>
        </p:nvPicPr>
        <p:blipFill>
          <a:blip r:embed="rId2"/>
          <a:stretch>
            <a:fillRect/>
          </a:stretch>
        </p:blipFill>
        <p:spPr>
          <a:xfrm>
            <a:off x="4270375" y="1905000"/>
            <a:ext cx="3883026" cy="3962399"/>
          </a:xfrm>
        </p:spPr>
      </p:pic>
      <p:cxnSp>
        <p:nvCxnSpPr>
          <p:cNvPr id="17" name="Straight Connector 16"/>
          <p:cNvCxnSpPr/>
          <p:nvPr/>
        </p:nvCxnSpPr>
        <p:spPr>
          <a:xfrm>
            <a:off x="533400" y="1524000"/>
            <a:ext cx="838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image_2021_11_02T07_57_26_383Z.png"/>
          <p:cNvPicPr>
            <a:picLocks noChangeAspect="1"/>
          </p:cNvPicPr>
          <p:nvPr/>
        </p:nvPicPr>
        <p:blipFill>
          <a:blip r:embed="rId3"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6705600" cy="914400"/>
          </a:xfrm>
        </p:spPr>
        <p:txBody>
          <a:bodyPr>
            <a:normAutofit fontScale="90000"/>
          </a:bodyPr>
          <a:lstStyle/>
          <a:p>
            <a:r>
              <a:rPr lang="en-US" dirty="0" smtClean="0">
                <a:solidFill>
                  <a:schemeClr val="tx1">
                    <a:lumMod val="85000"/>
                    <a:lumOff val="15000"/>
                  </a:schemeClr>
                </a:solidFill>
              </a:rPr>
              <a:t>Hotel </a:t>
            </a:r>
            <a:r>
              <a:rPr lang="en-US" dirty="0" err="1" smtClean="0">
                <a:solidFill>
                  <a:schemeClr val="tx1">
                    <a:lumMod val="85000"/>
                    <a:lumOff val="15000"/>
                  </a:schemeClr>
                </a:solidFill>
              </a:rPr>
              <a:t>crs</a:t>
            </a:r>
            <a:r>
              <a:rPr lang="en-US" dirty="0" smtClean="0">
                <a:solidFill>
                  <a:schemeClr val="tx1">
                    <a:lumMod val="85000"/>
                    <a:lumOff val="15000"/>
                  </a:schemeClr>
                </a:solidFill>
              </a:rPr>
              <a:t> improve profitability and efficiency</a:t>
            </a:r>
            <a:endParaRPr lang="en-US" dirty="0">
              <a:solidFill>
                <a:schemeClr val="tx1">
                  <a:lumMod val="85000"/>
                  <a:lumOff val="15000"/>
                </a:schemeClr>
              </a:solidFill>
            </a:endParaRPr>
          </a:p>
        </p:txBody>
      </p:sp>
      <p:sp>
        <p:nvSpPr>
          <p:cNvPr id="6" name="Content Placeholder 5"/>
          <p:cNvSpPr>
            <a:spLocks noGrp="1"/>
          </p:cNvSpPr>
          <p:nvPr>
            <p:ph sz="quarter" idx="1"/>
          </p:nvPr>
        </p:nvSpPr>
        <p:spPr>
          <a:xfrm>
            <a:off x="533400" y="1905000"/>
            <a:ext cx="7620000" cy="4648200"/>
          </a:xfrm>
        </p:spPr>
        <p:txBody>
          <a:bodyPr>
            <a:normAutofit fontScale="92500" lnSpcReduction="20000"/>
          </a:bodyPr>
          <a:lstStyle/>
          <a:p>
            <a:pPr algn="just"/>
            <a:r>
              <a:rPr lang="en-US" dirty="0" smtClean="0">
                <a:solidFill>
                  <a:schemeClr val="tx1">
                    <a:lumMod val="95000"/>
                    <a:lumOff val="5000"/>
                  </a:schemeClr>
                </a:solidFill>
              </a:rPr>
              <a:t>Increase efficiency</a:t>
            </a:r>
            <a:r>
              <a:rPr lang="en-US" dirty="0" smtClean="0">
                <a:solidFill>
                  <a:schemeClr val="tx1">
                    <a:lumMod val="75000"/>
                    <a:lumOff val="25000"/>
                  </a:schemeClr>
                </a:solidFill>
              </a:rPr>
              <a:t>: A CRS enables hotels to distribute their rates and inventory, as well as receive a booking, through a single system- a hotel only needs to input rates and mange inventory through one backend rather than manually updating rates across multiple channels.</a:t>
            </a:r>
          </a:p>
          <a:p>
            <a:pPr algn="just"/>
            <a:r>
              <a:rPr lang="en-US" dirty="0" smtClean="0">
                <a:solidFill>
                  <a:schemeClr val="tx1">
                    <a:lumMod val="95000"/>
                    <a:lumOff val="5000"/>
                  </a:schemeClr>
                </a:solidFill>
              </a:rPr>
              <a:t>Grows</a:t>
            </a:r>
            <a:r>
              <a:rPr lang="en-US" b="1" dirty="0" smtClean="0">
                <a:solidFill>
                  <a:schemeClr val="tx1">
                    <a:lumMod val="95000"/>
                    <a:lumOff val="5000"/>
                  </a:schemeClr>
                </a:solidFill>
              </a:rPr>
              <a:t> </a:t>
            </a:r>
            <a:r>
              <a:rPr lang="en-US" dirty="0" smtClean="0">
                <a:solidFill>
                  <a:schemeClr val="tx1">
                    <a:lumMod val="95000"/>
                    <a:lumOff val="5000"/>
                  </a:schemeClr>
                </a:solidFill>
              </a:rPr>
              <a:t>distribution</a:t>
            </a:r>
            <a:r>
              <a:rPr lang="en-US" dirty="0" smtClean="0">
                <a:solidFill>
                  <a:schemeClr val="tx1">
                    <a:lumMod val="75000"/>
                    <a:lumOff val="25000"/>
                  </a:schemeClr>
                </a:solidFill>
              </a:rPr>
              <a:t>: A CRS reservation system connects hotels to a large network of travel distributors, allowing the hotel to reach out to various types of sellers in many different global markets.</a:t>
            </a:r>
          </a:p>
          <a:p>
            <a:pPr algn="just"/>
            <a:r>
              <a:rPr lang="en-US" dirty="0" smtClean="0">
                <a:solidFill>
                  <a:schemeClr val="tx1">
                    <a:lumMod val="95000"/>
                    <a:lumOff val="5000"/>
                  </a:schemeClr>
                </a:solidFill>
              </a:rPr>
              <a:t>Delivers insight</a:t>
            </a:r>
            <a:r>
              <a:rPr lang="en-US" dirty="0" smtClean="0">
                <a:solidFill>
                  <a:schemeClr val="tx1">
                    <a:lumMod val="75000"/>
                    <a:lumOff val="25000"/>
                  </a:schemeClr>
                </a:solidFill>
              </a:rPr>
              <a:t>: A CRS provides hotel revenue manager with a bird’s-eye view of their pricing and inventory allocations across all distribution channels, allowing them to quickly adapt to market changes as needed.</a:t>
            </a:r>
          </a:p>
          <a:p>
            <a:pPr algn="just"/>
            <a:endParaRPr lang="en-US" dirty="0" smtClean="0">
              <a:solidFill>
                <a:schemeClr val="tx1">
                  <a:lumMod val="75000"/>
                  <a:lumOff val="25000"/>
                </a:schemeClr>
              </a:solidFill>
            </a:endParaRPr>
          </a:p>
          <a:p>
            <a:pPr algn="just"/>
            <a:endParaRPr lang="en-US" dirty="0">
              <a:solidFill>
                <a:schemeClr val="tx1">
                  <a:lumMod val="75000"/>
                  <a:lumOff val="25000"/>
                </a:schemeClr>
              </a:solidFill>
            </a:endParaRPr>
          </a:p>
        </p:txBody>
      </p:sp>
      <p:cxnSp>
        <p:nvCxnSpPr>
          <p:cNvPr id="11" name="Straight Connector 10"/>
          <p:cNvCxnSpPr/>
          <p:nvPr/>
        </p:nvCxnSpPr>
        <p:spPr>
          <a:xfrm>
            <a:off x="609600" y="16764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image_2021_11_02T07_57_26_383Z.png"/>
          <p:cNvPicPr>
            <a:picLocks noChangeAspect="1"/>
          </p:cNvPicPr>
          <p:nvPr/>
        </p:nvPicPr>
        <p:blipFill>
          <a:blip r:embed="rId2" cstate="print"/>
          <a:stretch>
            <a:fillRect/>
          </a:stretch>
        </p:blipFill>
        <p:spPr>
          <a:xfrm>
            <a:off x="6705600" y="304800"/>
            <a:ext cx="2084613" cy="381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Features of hotel </a:t>
            </a:r>
            <a:r>
              <a:rPr lang="en-US" dirty="0" err="1" smtClean="0">
                <a:solidFill>
                  <a:schemeClr val="tx1">
                    <a:lumMod val="95000"/>
                    <a:lumOff val="5000"/>
                  </a:schemeClr>
                </a:solidFill>
              </a:rPr>
              <a:t>crs</a:t>
            </a:r>
            <a:r>
              <a:rPr lang="en-US" dirty="0" smtClean="0">
                <a:solidFill>
                  <a:schemeClr val="tx1">
                    <a:lumMod val="95000"/>
                    <a:lumOff val="5000"/>
                  </a:schemeClr>
                </a:solidFill>
              </a:rPr>
              <a:t> system:</a:t>
            </a:r>
            <a:endParaRPr lang="en-US" dirty="0">
              <a:solidFill>
                <a:schemeClr val="tx1">
                  <a:lumMod val="95000"/>
                  <a:lumOff val="5000"/>
                </a:schemeClr>
              </a:solidFill>
            </a:endParaRPr>
          </a:p>
        </p:txBody>
      </p:sp>
      <p:sp>
        <p:nvSpPr>
          <p:cNvPr id="3" name="Content Placeholder 2"/>
          <p:cNvSpPr>
            <a:spLocks noGrp="1"/>
          </p:cNvSpPr>
          <p:nvPr>
            <p:ph sz="quarter" idx="1"/>
          </p:nvPr>
        </p:nvSpPr>
        <p:spPr>
          <a:xfrm>
            <a:off x="457200" y="1981200"/>
            <a:ext cx="7391400" cy="3733800"/>
          </a:xfrm>
        </p:spPr>
        <p:txBody>
          <a:bodyPr/>
          <a:lstStyle/>
          <a:p>
            <a:r>
              <a:rPr lang="en-US" dirty="0" smtClean="0"/>
              <a:t>Fast booking system</a:t>
            </a:r>
          </a:p>
          <a:p>
            <a:r>
              <a:rPr lang="en-US" dirty="0" smtClean="0"/>
              <a:t>Fully customized system</a:t>
            </a:r>
          </a:p>
          <a:p>
            <a:r>
              <a:rPr lang="en-US" dirty="0" smtClean="0"/>
              <a:t>Easy hotel search option</a:t>
            </a:r>
          </a:p>
          <a:p>
            <a:r>
              <a:rPr lang="en-US" dirty="0" smtClean="0"/>
              <a:t>User-Friendly system</a:t>
            </a:r>
          </a:p>
          <a:p>
            <a:r>
              <a:rPr lang="en-US" dirty="0" smtClean="0"/>
              <a:t>Mobile-friendly design</a:t>
            </a:r>
          </a:p>
          <a:p>
            <a:r>
              <a:rPr lang="en-US" dirty="0" smtClean="0"/>
              <a:t>Multilanguage support</a:t>
            </a:r>
          </a:p>
          <a:p>
            <a:r>
              <a:rPr lang="en-US" dirty="0" smtClean="0"/>
              <a:t>Quick customer support</a:t>
            </a:r>
            <a:endParaRPr lang="en-US" dirty="0"/>
          </a:p>
        </p:txBody>
      </p:sp>
      <p:cxnSp>
        <p:nvCxnSpPr>
          <p:cNvPr id="6" name="Straight Connector 5"/>
          <p:cNvCxnSpPr/>
          <p:nvPr/>
        </p:nvCxnSpPr>
        <p:spPr>
          <a:xfrm>
            <a:off x="533400" y="1676400"/>
            <a:ext cx="838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Contact us</a:t>
            </a:r>
            <a:endParaRPr lang="en-US" dirty="0">
              <a:solidFill>
                <a:schemeClr val="tx1"/>
              </a:solidFill>
            </a:endParaRPr>
          </a:p>
        </p:txBody>
      </p:sp>
      <p:sp>
        <p:nvSpPr>
          <p:cNvPr id="3" name="Content Placeholder 2"/>
          <p:cNvSpPr>
            <a:spLocks noGrp="1"/>
          </p:cNvSpPr>
          <p:nvPr>
            <p:ph sz="quarter" idx="1"/>
          </p:nvPr>
        </p:nvSpPr>
        <p:spPr>
          <a:xfrm>
            <a:off x="457200" y="1828800"/>
            <a:ext cx="7924800" cy="1066800"/>
          </a:xfrm>
        </p:spPr>
        <p:txBody>
          <a:bodyPr>
            <a:normAutofit fontScale="92500" lnSpcReduction="10000"/>
          </a:bodyPr>
          <a:lstStyle/>
          <a:p>
            <a:pPr>
              <a:buNone/>
            </a:pPr>
            <a:r>
              <a:rPr lang="en-US" dirty="0" smtClean="0"/>
              <a:t>   For more details, please visit </a:t>
            </a:r>
            <a:r>
              <a:rPr lang="en-US" dirty="0" smtClean="0"/>
              <a:t>our website : </a:t>
            </a:r>
            <a:r>
              <a:rPr lang="en-US" dirty="0" smtClean="0">
                <a:solidFill>
                  <a:schemeClr val="accent2">
                    <a:lumMod val="75000"/>
                  </a:schemeClr>
                </a:solidFill>
              </a:rPr>
              <a:t>https://www.bookingxml.com/central-reservation-system.php</a:t>
            </a:r>
            <a:endParaRPr lang="en-US" dirty="0">
              <a:solidFill>
                <a:schemeClr val="accent2">
                  <a:lumMod val="75000"/>
                </a:schemeClr>
              </a:solidFill>
            </a:endParaRPr>
          </a:p>
        </p:txBody>
      </p:sp>
      <p:cxnSp>
        <p:nvCxnSpPr>
          <p:cNvPr id="7" name="Straight Connector 6"/>
          <p:cNvCxnSpPr/>
          <p:nvPr/>
        </p:nvCxnSpPr>
        <p:spPr>
          <a:xfrm>
            <a:off x="609600" y="15240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944562"/>
          </a:xfrm>
        </p:spPr>
        <p:txBody>
          <a:bodyPr>
            <a:normAutofit fontScale="90000"/>
          </a:bodyPr>
          <a:lstStyle/>
          <a:p>
            <a:r>
              <a:rPr lang="en-US" dirty="0" smtClean="0">
                <a:solidFill>
                  <a:schemeClr val="tx1"/>
                </a:solidFill>
              </a:rPr>
              <a:t>Central reservation system and </a:t>
            </a:r>
            <a:br>
              <a:rPr lang="en-US" dirty="0" smtClean="0">
                <a:solidFill>
                  <a:schemeClr val="tx1"/>
                </a:solidFill>
              </a:rPr>
            </a:br>
            <a:r>
              <a:rPr lang="en-US" dirty="0" smtClean="0">
                <a:solidFill>
                  <a:schemeClr val="tx1"/>
                </a:solidFill>
              </a:rPr>
              <a:t>how it is beneficial for travel agent</a:t>
            </a:r>
            <a:endParaRPr lang="en-US" dirty="0">
              <a:solidFill>
                <a:schemeClr val="tx1"/>
              </a:solidFill>
            </a:endParaRPr>
          </a:p>
        </p:txBody>
      </p:sp>
      <p:sp>
        <p:nvSpPr>
          <p:cNvPr id="3" name="Content Placeholder 2"/>
          <p:cNvSpPr>
            <a:spLocks noGrp="1"/>
          </p:cNvSpPr>
          <p:nvPr>
            <p:ph sz="quarter" idx="1"/>
          </p:nvPr>
        </p:nvSpPr>
        <p:spPr/>
        <p:txBody>
          <a:bodyPr>
            <a:normAutofit fontScale="77500" lnSpcReduction="20000"/>
          </a:bodyPr>
          <a:lstStyle/>
          <a:p>
            <a:pPr algn="just"/>
            <a:r>
              <a:rPr lang="en-US" dirty="0" smtClean="0">
                <a:solidFill>
                  <a:schemeClr val="tx1">
                    <a:lumMod val="85000"/>
                    <a:lumOff val="15000"/>
                  </a:schemeClr>
                </a:solidFill>
                <a:latin typeface="Times New Roman" pitchFamily="18" charset="0"/>
                <a:cs typeface="Times New Roman" pitchFamily="18" charset="0"/>
              </a:rPr>
              <a:t>A Central Reservation System (CRS) is web-based software that travel agencies and travel management  companies use to retrieve and conduct transactions related to air travel, hotels, car rental, and other activities.</a:t>
            </a:r>
            <a:endParaRPr lang="en-US" dirty="0" smtClean="0">
              <a:solidFill>
                <a:schemeClr val="tx1">
                  <a:lumMod val="85000"/>
                  <a:lumOff val="15000"/>
                </a:schemeClr>
              </a:solidFill>
              <a:latin typeface="Times New Roman" pitchFamily="18" charset="0"/>
              <a:cs typeface="Times New Roman" pitchFamily="18" charset="0"/>
            </a:endParaRPr>
          </a:p>
          <a:p>
            <a:pPr algn="just"/>
            <a:r>
              <a:rPr lang="en-US" dirty="0" smtClean="0">
                <a:solidFill>
                  <a:schemeClr val="tx1">
                    <a:lumMod val="85000"/>
                    <a:lumOff val="15000"/>
                  </a:schemeClr>
                </a:solidFill>
                <a:latin typeface="Times New Roman" pitchFamily="18" charset="0"/>
                <a:cs typeface="Times New Roman" pitchFamily="18" charset="0"/>
              </a:rPr>
              <a:t>The primary goal of CRS System software was to create a one-stop service shop and eliminate physical and geographical barriers between mediators and consumers. These distribution systems, which have global coverage provide information to airlines, hotels, car rental companies, travel agencies, corporations, and others</a:t>
            </a:r>
          </a:p>
        </p:txBody>
      </p:sp>
      <p:pic>
        <p:nvPicPr>
          <p:cNvPr id="9" name="Content Placeholder 8" descr="image_2021_11_02T04_51_54_776Z.png"/>
          <p:cNvPicPr>
            <a:picLocks noGrp="1" noChangeAspect="1"/>
          </p:cNvPicPr>
          <p:nvPr>
            <p:ph sz="quarter" idx="2"/>
          </p:nvPr>
        </p:nvPicPr>
        <p:blipFill>
          <a:blip r:embed="rId2"/>
          <a:stretch>
            <a:fillRect/>
          </a:stretch>
        </p:blipFill>
        <p:spPr>
          <a:xfrm>
            <a:off x="4375150" y="1752600"/>
            <a:ext cx="3854450" cy="4114800"/>
          </a:xfrm>
        </p:spPr>
      </p:pic>
      <p:cxnSp>
        <p:nvCxnSpPr>
          <p:cNvPr id="6" name="Straight Connector 5"/>
          <p:cNvCxnSpPr/>
          <p:nvPr/>
        </p:nvCxnSpPr>
        <p:spPr>
          <a:xfrm>
            <a:off x="228600" y="1371600"/>
            <a:ext cx="8686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image_2021_11_02T07_57_26_383Z.png"/>
          <p:cNvPicPr>
            <a:picLocks noChangeAspect="1"/>
          </p:cNvPicPr>
          <p:nvPr/>
        </p:nvPicPr>
        <p:blipFill>
          <a:blip r:embed="rId3" cstate="print"/>
          <a:stretch>
            <a:fillRect/>
          </a:stretch>
        </p:blipFill>
        <p:spPr>
          <a:xfrm>
            <a:off x="6705600" y="304800"/>
            <a:ext cx="2084613" cy="381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latin typeface="Times New Roman" pitchFamily="18" charset="0"/>
                <a:cs typeface="Times New Roman" pitchFamily="18" charset="0"/>
              </a:rPr>
              <a:t>What do you get with CRS </a:t>
            </a:r>
            <a:br>
              <a:rPr lang="en-US" dirty="0" smtClean="0">
                <a:solidFill>
                  <a:schemeClr val="tx1">
                    <a:lumMod val="85000"/>
                    <a:lumOff val="15000"/>
                  </a:schemeClr>
                </a:solidFill>
                <a:latin typeface="Times New Roman" pitchFamily="18" charset="0"/>
                <a:cs typeface="Times New Roman" pitchFamily="18" charset="0"/>
              </a:rPr>
            </a:br>
            <a:r>
              <a:rPr lang="en-US" dirty="0" smtClean="0">
                <a:solidFill>
                  <a:schemeClr val="tx1">
                    <a:lumMod val="85000"/>
                    <a:lumOff val="15000"/>
                  </a:schemeClr>
                </a:solidFill>
                <a:latin typeface="Times New Roman" pitchFamily="18" charset="0"/>
                <a:cs typeface="Times New Roman" pitchFamily="18" charset="0"/>
              </a:rPr>
              <a:t>integration?</a:t>
            </a:r>
            <a:endParaRPr lang="en-US"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905000"/>
            <a:ext cx="7772400" cy="4191000"/>
          </a:xfrm>
        </p:spPr>
        <p:txBody>
          <a:bodyPr>
            <a:normAutofit fontScale="92500" lnSpcReduction="20000"/>
          </a:bodyPr>
          <a:lstStyle/>
          <a:p>
            <a:pPr algn="just"/>
            <a:r>
              <a:rPr lang="en-US" dirty="0" smtClean="0">
                <a:solidFill>
                  <a:schemeClr val="tx1">
                    <a:lumMod val="85000"/>
                    <a:lumOff val="15000"/>
                  </a:schemeClr>
                </a:solidFill>
              </a:rPr>
              <a:t>The CRS central reservation system has evolved one of the most widely used tools in the tourism industry. It has transformed the whole industry.</a:t>
            </a:r>
          </a:p>
          <a:p>
            <a:pPr algn="just"/>
            <a:r>
              <a:rPr lang="en-US" dirty="0" smtClean="0">
                <a:solidFill>
                  <a:schemeClr val="tx1">
                    <a:lumMod val="85000"/>
                    <a:lumOff val="15000"/>
                  </a:schemeClr>
                </a:solidFill>
              </a:rPr>
              <a:t>The CRS software allows travel agents to promote sales and provide real-time detailed information on availability, price, reservation, and booking of products or services.</a:t>
            </a:r>
          </a:p>
          <a:p>
            <a:pPr algn="just"/>
            <a:r>
              <a:rPr lang="en-US" dirty="0" smtClean="0">
                <a:solidFill>
                  <a:schemeClr val="tx1">
                    <a:lumMod val="85000"/>
                    <a:lumOff val="15000"/>
                  </a:schemeClr>
                </a:solidFill>
              </a:rPr>
              <a:t>Through continuous innovation, Booking XML is shaping the future of travel technology by providing more choice and simplicity for travelers.</a:t>
            </a:r>
          </a:p>
          <a:p>
            <a:pPr algn="just"/>
            <a:r>
              <a:rPr lang="en-US" dirty="0" smtClean="0">
                <a:solidFill>
                  <a:schemeClr val="tx1">
                    <a:lumMod val="85000"/>
                    <a:lumOff val="15000"/>
                  </a:schemeClr>
                </a:solidFill>
              </a:rPr>
              <a:t>We are proud to be able to connect you to all of the major CRS systems.</a:t>
            </a:r>
          </a:p>
          <a:p>
            <a:pPr algn="just">
              <a:buNone/>
            </a:pPr>
            <a:r>
              <a:rPr lang="en-US" dirty="0" smtClean="0">
                <a:solidFill>
                  <a:schemeClr val="tx1">
                    <a:lumMod val="85000"/>
                    <a:lumOff val="15000"/>
                  </a:schemeClr>
                </a:solidFill>
              </a:rPr>
              <a:t> </a:t>
            </a:r>
          </a:p>
        </p:txBody>
      </p:sp>
      <p:cxnSp>
        <p:nvCxnSpPr>
          <p:cNvPr id="6" name="Straight Connector 5"/>
          <p:cNvCxnSpPr/>
          <p:nvPr/>
        </p:nvCxnSpPr>
        <p:spPr>
          <a:xfrm>
            <a:off x="533400" y="1600200"/>
            <a:ext cx="838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781800" cy="838200"/>
          </a:xfrm>
        </p:spPr>
        <p:txBody>
          <a:bodyPr>
            <a:normAutofit fontScale="90000"/>
          </a:bodyPr>
          <a:lstStyle/>
          <a:p>
            <a:r>
              <a:rPr lang="en-US" dirty="0" smtClean="0">
                <a:solidFill>
                  <a:schemeClr val="tx1"/>
                </a:solidFill>
              </a:rPr>
              <a:t>Some of the basic functions of our central reservations system:</a:t>
            </a:r>
            <a:endParaRPr lang="en-US" dirty="0">
              <a:solidFill>
                <a:schemeClr val="tx1"/>
              </a:solidFill>
            </a:endParaRPr>
          </a:p>
        </p:txBody>
      </p:sp>
      <p:sp>
        <p:nvSpPr>
          <p:cNvPr id="7" name="Content Placeholder 6"/>
          <p:cNvSpPr>
            <a:spLocks noGrp="1"/>
          </p:cNvSpPr>
          <p:nvPr>
            <p:ph sz="quarter" idx="1"/>
          </p:nvPr>
        </p:nvSpPr>
        <p:spPr>
          <a:xfrm>
            <a:off x="457200" y="1828800"/>
            <a:ext cx="8077200" cy="4191000"/>
          </a:xfrm>
        </p:spPr>
        <p:txBody>
          <a:bodyPr/>
          <a:lstStyle/>
          <a:p>
            <a:pPr algn="just"/>
            <a:r>
              <a:rPr lang="en-US" dirty="0" smtClean="0">
                <a:solidFill>
                  <a:schemeClr val="tx1">
                    <a:lumMod val="85000"/>
                    <a:lumOff val="15000"/>
                  </a:schemeClr>
                </a:solidFill>
              </a:rPr>
              <a:t>Booking and inventory management are enabled.</a:t>
            </a:r>
          </a:p>
          <a:p>
            <a:pPr algn="just"/>
            <a:r>
              <a:rPr lang="en-US" dirty="0" smtClean="0">
                <a:solidFill>
                  <a:schemeClr val="tx1">
                    <a:lumMod val="85000"/>
                    <a:lumOff val="15000"/>
                  </a:schemeClr>
                </a:solidFill>
              </a:rPr>
              <a:t>Display the products and services provided by various tourism providers.</a:t>
            </a:r>
          </a:p>
          <a:p>
            <a:pPr algn="just"/>
            <a:r>
              <a:rPr lang="en-US" dirty="0" smtClean="0">
                <a:solidFill>
                  <a:schemeClr val="tx1">
                    <a:lumMod val="85000"/>
                    <a:lumOff val="15000"/>
                  </a:schemeClr>
                </a:solidFill>
              </a:rPr>
              <a:t>Passengers or Guest name records.</a:t>
            </a:r>
          </a:p>
          <a:p>
            <a:pPr algn="just"/>
            <a:r>
              <a:rPr lang="en-US" dirty="0" smtClean="0">
                <a:solidFill>
                  <a:schemeClr val="tx1">
                    <a:lumMod val="85000"/>
                    <a:lumOff val="15000"/>
                  </a:schemeClr>
                </a:solidFill>
              </a:rPr>
              <a:t>User-friendly reservation system.</a:t>
            </a:r>
          </a:p>
          <a:p>
            <a:pPr algn="just"/>
            <a:r>
              <a:rPr lang="en-US" dirty="0" smtClean="0">
                <a:solidFill>
                  <a:schemeClr val="tx1">
                    <a:lumMod val="85000"/>
                    <a:lumOff val="15000"/>
                  </a:schemeClr>
                </a:solidFill>
              </a:rPr>
              <a:t>Customer data management.</a:t>
            </a:r>
          </a:p>
          <a:p>
            <a:pPr algn="just"/>
            <a:r>
              <a:rPr lang="en-US" dirty="0" smtClean="0">
                <a:solidFill>
                  <a:schemeClr val="tx1">
                    <a:lumMod val="85000"/>
                    <a:lumOff val="15000"/>
                  </a:schemeClr>
                </a:solidFill>
              </a:rPr>
              <a:t>Displays travel services with prices and images.</a:t>
            </a:r>
          </a:p>
          <a:p>
            <a:pPr algn="just"/>
            <a:r>
              <a:rPr lang="en-US" dirty="0" smtClean="0">
                <a:solidFill>
                  <a:schemeClr val="tx1">
                    <a:lumMod val="85000"/>
                    <a:lumOff val="15000"/>
                  </a:schemeClr>
                </a:solidFill>
              </a:rPr>
              <a:t>It is an easy-to-use system that facilitates email notification and payment gateway integration.</a:t>
            </a:r>
          </a:p>
          <a:p>
            <a:pPr algn="just">
              <a:buNone/>
            </a:pPr>
            <a:endParaRPr lang="en-US" dirty="0">
              <a:solidFill>
                <a:schemeClr val="tx1">
                  <a:lumMod val="85000"/>
                  <a:lumOff val="15000"/>
                </a:schemeClr>
              </a:solidFill>
            </a:endParaRPr>
          </a:p>
        </p:txBody>
      </p:sp>
      <p:cxnSp>
        <p:nvCxnSpPr>
          <p:cNvPr id="9" name="Straight Connector 8"/>
          <p:cNvCxnSpPr/>
          <p:nvPr/>
        </p:nvCxnSpPr>
        <p:spPr>
          <a:xfrm>
            <a:off x="609600" y="16002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85000"/>
                    <a:lumOff val="15000"/>
                  </a:schemeClr>
                </a:solidFill>
              </a:rPr>
              <a:t>Some benefits of central reservation system:</a:t>
            </a:r>
            <a:endParaRPr lang="en-US" dirty="0">
              <a:solidFill>
                <a:schemeClr val="tx1">
                  <a:lumMod val="85000"/>
                  <a:lumOff val="15000"/>
                </a:schemeClr>
              </a:solidFill>
            </a:endParaRPr>
          </a:p>
        </p:txBody>
      </p:sp>
      <p:sp>
        <p:nvSpPr>
          <p:cNvPr id="3" name="Content Placeholder 2"/>
          <p:cNvSpPr>
            <a:spLocks noGrp="1"/>
          </p:cNvSpPr>
          <p:nvPr>
            <p:ph sz="quarter" idx="1"/>
          </p:nvPr>
        </p:nvSpPr>
        <p:spPr>
          <a:xfrm>
            <a:off x="457200" y="1828800"/>
            <a:ext cx="8001000" cy="4038600"/>
          </a:xfrm>
        </p:spPr>
        <p:txBody>
          <a:bodyPr/>
          <a:lstStyle/>
          <a:p>
            <a:pPr algn="just"/>
            <a:r>
              <a:rPr lang="en-US" dirty="0" smtClean="0">
                <a:solidFill>
                  <a:schemeClr val="tx1">
                    <a:lumMod val="85000"/>
                    <a:lumOff val="15000"/>
                  </a:schemeClr>
                </a:solidFill>
              </a:rPr>
              <a:t>High-speed information infrastructure network.</a:t>
            </a:r>
          </a:p>
          <a:p>
            <a:pPr algn="just"/>
            <a:r>
              <a:rPr lang="en-US" dirty="0" smtClean="0">
                <a:solidFill>
                  <a:schemeClr val="tx1">
                    <a:lumMod val="85000"/>
                    <a:lumOff val="15000"/>
                  </a:schemeClr>
                </a:solidFill>
              </a:rPr>
              <a:t>Fare quote, ticketing, and voucher generating process.</a:t>
            </a:r>
          </a:p>
          <a:p>
            <a:pPr algn="just"/>
            <a:r>
              <a:rPr lang="en-US" dirty="0" smtClean="0">
                <a:solidFill>
                  <a:schemeClr val="tx1">
                    <a:lumMod val="85000"/>
                    <a:lumOff val="15000"/>
                  </a:schemeClr>
                </a:solidFill>
              </a:rPr>
              <a:t>Appropriate for both B2B and B2C business models.</a:t>
            </a:r>
          </a:p>
          <a:p>
            <a:pPr algn="just"/>
            <a:r>
              <a:rPr lang="en-US" dirty="0" smtClean="0">
                <a:solidFill>
                  <a:schemeClr val="tx1">
                    <a:lumMod val="85000"/>
                    <a:lumOff val="15000"/>
                  </a:schemeClr>
                </a:solidFill>
              </a:rPr>
              <a:t>CRS are web-based application that save a significant amount of time on administration tasks</a:t>
            </a:r>
          </a:p>
          <a:p>
            <a:pPr algn="just"/>
            <a:r>
              <a:rPr lang="en-US" dirty="0" smtClean="0">
                <a:solidFill>
                  <a:schemeClr val="tx1">
                    <a:lumMod val="85000"/>
                    <a:lumOff val="15000"/>
                  </a:schemeClr>
                </a:solidFill>
              </a:rPr>
              <a:t>Offers custom reporting</a:t>
            </a:r>
          </a:p>
          <a:p>
            <a:pPr algn="just"/>
            <a:r>
              <a:rPr lang="en-US" dirty="0" smtClean="0">
                <a:solidFill>
                  <a:schemeClr val="tx1">
                    <a:lumMod val="85000"/>
                    <a:lumOff val="15000"/>
                  </a:schemeClr>
                </a:solidFill>
              </a:rPr>
              <a:t>Keeping track of customer service information such as PNRs.</a:t>
            </a:r>
          </a:p>
          <a:p>
            <a:pPr algn="just"/>
            <a:endParaRPr lang="en-US" dirty="0" smtClean="0">
              <a:solidFill>
                <a:schemeClr val="tx1">
                  <a:lumMod val="85000"/>
                  <a:lumOff val="15000"/>
                </a:schemeClr>
              </a:solidFill>
            </a:endParaRPr>
          </a:p>
          <a:p>
            <a:pPr algn="just"/>
            <a:endParaRPr lang="en-US" dirty="0">
              <a:solidFill>
                <a:schemeClr val="tx1">
                  <a:lumMod val="85000"/>
                  <a:lumOff val="15000"/>
                </a:schemeClr>
              </a:solidFill>
            </a:endParaRPr>
          </a:p>
        </p:txBody>
      </p:sp>
      <p:cxnSp>
        <p:nvCxnSpPr>
          <p:cNvPr id="6" name="Straight Connector 5"/>
          <p:cNvCxnSpPr/>
          <p:nvPr/>
        </p:nvCxnSpPr>
        <p:spPr>
          <a:xfrm>
            <a:off x="609600" y="16002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Major central reservation </a:t>
            </a:r>
            <a:br>
              <a:rPr lang="en-US" dirty="0" smtClean="0">
                <a:solidFill>
                  <a:schemeClr val="tx1">
                    <a:lumMod val="85000"/>
                    <a:lumOff val="15000"/>
                  </a:schemeClr>
                </a:solidFill>
              </a:rPr>
            </a:br>
            <a:r>
              <a:rPr lang="en-US" dirty="0" smtClean="0">
                <a:solidFill>
                  <a:schemeClr val="tx1">
                    <a:lumMod val="85000"/>
                    <a:lumOff val="15000"/>
                  </a:schemeClr>
                </a:solidFill>
              </a:rPr>
              <a:t>systems?</a:t>
            </a:r>
            <a:endParaRPr lang="en-US" dirty="0">
              <a:solidFill>
                <a:schemeClr val="tx1">
                  <a:lumMod val="85000"/>
                  <a:lumOff val="15000"/>
                </a:schemeClr>
              </a:solidFill>
            </a:endParaRPr>
          </a:p>
        </p:txBody>
      </p:sp>
      <p:sp>
        <p:nvSpPr>
          <p:cNvPr id="11" name="Content Placeholder 10"/>
          <p:cNvSpPr>
            <a:spLocks noGrp="1"/>
          </p:cNvSpPr>
          <p:nvPr>
            <p:ph sz="quarter" idx="1"/>
          </p:nvPr>
        </p:nvSpPr>
        <p:spPr>
          <a:xfrm>
            <a:off x="457200" y="2286000"/>
            <a:ext cx="3505200" cy="2590800"/>
          </a:xfrm>
        </p:spPr>
        <p:txBody>
          <a:bodyPr/>
          <a:lstStyle/>
          <a:p>
            <a:r>
              <a:rPr lang="en-US" dirty="0" smtClean="0">
                <a:solidFill>
                  <a:schemeClr val="tx1">
                    <a:lumMod val="85000"/>
                    <a:lumOff val="15000"/>
                  </a:schemeClr>
                </a:solidFill>
              </a:rPr>
              <a:t>Airline Central Reservation Systems</a:t>
            </a:r>
          </a:p>
          <a:p>
            <a:r>
              <a:rPr lang="en-US" dirty="0" smtClean="0">
                <a:solidFill>
                  <a:schemeClr val="tx1">
                    <a:lumMod val="85000"/>
                    <a:lumOff val="15000"/>
                  </a:schemeClr>
                </a:solidFill>
              </a:rPr>
              <a:t>Car Rental Central Reservation Systems</a:t>
            </a:r>
          </a:p>
          <a:p>
            <a:r>
              <a:rPr lang="en-US" dirty="0" smtClean="0">
                <a:solidFill>
                  <a:schemeClr val="tx1">
                    <a:lumMod val="85000"/>
                    <a:lumOff val="15000"/>
                  </a:schemeClr>
                </a:solidFill>
              </a:rPr>
              <a:t>Hotel Central Reservation Systems</a:t>
            </a:r>
            <a:endParaRPr lang="en-US" dirty="0">
              <a:solidFill>
                <a:schemeClr val="tx1">
                  <a:lumMod val="85000"/>
                  <a:lumOff val="15000"/>
                </a:schemeClr>
              </a:solidFill>
            </a:endParaRPr>
          </a:p>
        </p:txBody>
      </p:sp>
      <p:pic>
        <p:nvPicPr>
          <p:cNvPr id="13" name="Content Placeholder 12" descr="image_2021_11_02T04_53_23_116Z.png"/>
          <p:cNvPicPr>
            <a:picLocks noGrp="1" noChangeAspect="1"/>
          </p:cNvPicPr>
          <p:nvPr>
            <p:ph sz="quarter" idx="2"/>
          </p:nvPr>
        </p:nvPicPr>
        <p:blipFill>
          <a:blip r:embed="rId2"/>
          <a:stretch>
            <a:fillRect/>
          </a:stretch>
        </p:blipFill>
        <p:spPr>
          <a:xfrm>
            <a:off x="4270374" y="1905001"/>
            <a:ext cx="3730625" cy="3657600"/>
          </a:xfrm>
        </p:spPr>
      </p:pic>
      <p:cxnSp>
        <p:nvCxnSpPr>
          <p:cNvPr id="15" name="Straight Connector 14"/>
          <p:cNvCxnSpPr/>
          <p:nvPr/>
        </p:nvCxnSpPr>
        <p:spPr>
          <a:xfrm>
            <a:off x="609600" y="16764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descr="image_2021_11_02T07_57_26_383Z.png"/>
          <p:cNvPicPr>
            <a:picLocks noChangeAspect="1"/>
          </p:cNvPicPr>
          <p:nvPr/>
        </p:nvPicPr>
        <p:blipFill>
          <a:blip r:embed="rId3"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81000"/>
            <a:ext cx="7086600" cy="1173162"/>
          </a:xfrm>
        </p:spPr>
        <p:txBody>
          <a:bodyPr/>
          <a:lstStyle/>
          <a:p>
            <a:r>
              <a:rPr lang="en-US" dirty="0" smtClean="0">
                <a:solidFill>
                  <a:schemeClr val="tx1">
                    <a:lumMod val="85000"/>
                    <a:lumOff val="15000"/>
                  </a:schemeClr>
                </a:solidFill>
              </a:rPr>
              <a:t>Airline central reservation system</a:t>
            </a:r>
            <a:endParaRPr lang="en-US" dirty="0">
              <a:solidFill>
                <a:schemeClr val="tx1">
                  <a:lumMod val="85000"/>
                  <a:lumOff val="15000"/>
                </a:schemeClr>
              </a:solidFill>
            </a:endParaRPr>
          </a:p>
        </p:txBody>
      </p:sp>
      <p:sp>
        <p:nvSpPr>
          <p:cNvPr id="6" name="Content Placeholder 5"/>
          <p:cNvSpPr>
            <a:spLocks noGrp="1"/>
          </p:cNvSpPr>
          <p:nvPr>
            <p:ph sz="quarter" idx="1"/>
          </p:nvPr>
        </p:nvSpPr>
        <p:spPr>
          <a:xfrm>
            <a:off x="533400" y="1828800"/>
            <a:ext cx="7772400" cy="3962400"/>
          </a:xfrm>
        </p:spPr>
        <p:txBody>
          <a:bodyPr/>
          <a:lstStyle/>
          <a:p>
            <a:pPr algn="just"/>
            <a:r>
              <a:rPr lang="en-US" dirty="0" smtClean="0">
                <a:solidFill>
                  <a:srgbClr val="00B0F0"/>
                </a:solidFill>
              </a:rPr>
              <a:t>Airline Central </a:t>
            </a:r>
            <a:r>
              <a:rPr lang="en-US" dirty="0" smtClean="0">
                <a:solidFill>
                  <a:srgbClr val="00B0F0"/>
                </a:solidFill>
              </a:rPr>
              <a:t>R</a:t>
            </a:r>
            <a:r>
              <a:rPr lang="en-US" dirty="0" smtClean="0">
                <a:solidFill>
                  <a:srgbClr val="00B0F0"/>
                </a:solidFill>
              </a:rPr>
              <a:t>eservation System </a:t>
            </a:r>
            <a:r>
              <a:rPr lang="en-US" dirty="0" smtClean="0">
                <a:solidFill>
                  <a:schemeClr val="tx1">
                    <a:lumMod val="85000"/>
                    <a:lumOff val="15000"/>
                  </a:schemeClr>
                </a:solidFill>
              </a:rPr>
              <a:t>is one of the most commonly used tools in travel and tourism.</a:t>
            </a:r>
          </a:p>
          <a:p>
            <a:pPr algn="just"/>
            <a:r>
              <a:rPr lang="en-US" dirty="0" smtClean="0">
                <a:solidFill>
                  <a:schemeClr val="tx1">
                    <a:lumMod val="85000"/>
                    <a:lumOff val="15000"/>
                  </a:schemeClr>
                </a:solidFill>
              </a:rPr>
              <a:t>The airline computer reservation system manages the booking system as well as flight details, inventories, and prices.</a:t>
            </a:r>
          </a:p>
          <a:p>
            <a:pPr algn="just"/>
            <a:r>
              <a:rPr lang="en-US" dirty="0" err="1" smtClean="0">
                <a:solidFill>
                  <a:schemeClr val="tx1">
                    <a:lumMod val="85000"/>
                    <a:lumOff val="15000"/>
                  </a:schemeClr>
                </a:solidFill>
              </a:rPr>
              <a:t>BookingXML</a:t>
            </a:r>
            <a:r>
              <a:rPr lang="en-US" dirty="0" smtClean="0">
                <a:solidFill>
                  <a:schemeClr val="tx1">
                    <a:lumMod val="85000"/>
                    <a:lumOff val="15000"/>
                  </a:schemeClr>
                </a:solidFill>
              </a:rPr>
              <a:t> Airlines CRS connects and enables you to sell your inventory through all B2B/B2C sales channels, including online travel agencies(OTAs).</a:t>
            </a:r>
          </a:p>
          <a:p>
            <a:pPr algn="just"/>
            <a:endParaRPr lang="en-US" dirty="0">
              <a:solidFill>
                <a:schemeClr val="tx1">
                  <a:lumMod val="85000"/>
                  <a:lumOff val="15000"/>
                </a:schemeClr>
              </a:solidFill>
            </a:endParaRPr>
          </a:p>
        </p:txBody>
      </p:sp>
      <p:cxnSp>
        <p:nvCxnSpPr>
          <p:cNvPr id="9" name="Straight Connector 8"/>
          <p:cNvCxnSpPr/>
          <p:nvPr/>
        </p:nvCxnSpPr>
        <p:spPr>
          <a:xfrm>
            <a:off x="685800" y="1676400"/>
            <a:ext cx="8229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705600" cy="990600"/>
          </a:xfrm>
        </p:spPr>
        <p:txBody>
          <a:bodyPr>
            <a:normAutofit fontScale="90000"/>
          </a:bodyPr>
          <a:lstStyle/>
          <a:p>
            <a:r>
              <a:rPr lang="en-US" dirty="0" smtClean="0">
                <a:solidFill>
                  <a:schemeClr val="tx1">
                    <a:lumMod val="85000"/>
                    <a:lumOff val="15000"/>
                  </a:schemeClr>
                </a:solidFill>
              </a:rPr>
              <a:t>Some features of the airline CRS system:</a:t>
            </a:r>
            <a:endParaRPr lang="en-US" dirty="0">
              <a:solidFill>
                <a:schemeClr val="tx1">
                  <a:lumMod val="85000"/>
                  <a:lumOff val="15000"/>
                </a:schemeClr>
              </a:solidFill>
            </a:endParaRPr>
          </a:p>
        </p:txBody>
      </p:sp>
      <p:sp>
        <p:nvSpPr>
          <p:cNvPr id="3" name="Content Placeholder 2"/>
          <p:cNvSpPr>
            <a:spLocks noGrp="1"/>
          </p:cNvSpPr>
          <p:nvPr>
            <p:ph sz="quarter" idx="1"/>
          </p:nvPr>
        </p:nvSpPr>
        <p:spPr>
          <a:xfrm>
            <a:off x="533400" y="1981200"/>
            <a:ext cx="7467600" cy="3657600"/>
          </a:xfrm>
        </p:spPr>
        <p:txBody>
          <a:bodyPr/>
          <a:lstStyle/>
          <a:p>
            <a:r>
              <a:rPr lang="en-US" dirty="0" smtClean="0">
                <a:solidFill>
                  <a:schemeClr val="tx1">
                    <a:lumMod val="85000"/>
                    <a:lumOff val="15000"/>
                  </a:schemeClr>
                </a:solidFill>
              </a:rPr>
              <a:t>B2B – Travel Agents </a:t>
            </a:r>
            <a:r>
              <a:rPr lang="en-US" dirty="0" smtClean="0">
                <a:solidFill>
                  <a:schemeClr val="tx1">
                    <a:lumMod val="85000"/>
                    <a:lumOff val="15000"/>
                  </a:schemeClr>
                </a:solidFill>
              </a:rPr>
              <a:t>R</a:t>
            </a:r>
            <a:r>
              <a:rPr lang="en-US" dirty="0" smtClean="0">
                <a:solidFill>
                  <a:schemeClr val="tx1">
                    <a:lumMod val="85000"/>
                    <a:lumOff val="15000"/>
                  </a:schemeClr>
                </a:solidFill>
              </a:rPr>
              <a:t>eservation</a:t>
            </a:r>
          </a:p>
          <a:p>
            <a:r>
              <a:rPr lang="en-US" dirty="0" smtClean="0">
                <a:solidFill>
                  <a:schemeClr val="tx1">
                    <a:lumMod val="85000"/>
                    <a:lumOff val="15000"/>
                  </a:schemeClr>
                </a:solidFill>
              </a:rPr>
              <a:t>B2C – End user Reservation</a:t>
            </a:r>
          </a:p>
          <a:p>
            <a:r>
              <a:rPr lang="en-US" dirty="0" smtClean="0">
                <a:solidFill>
                  <a:schemeClr val="tx1">
                    <a:lumMod val="85000"/>
                    <a:lumOff val="15000"/>
                  </a:schemeClr>
                </a:solidFill>
              </a:rPr>
              <a:t>User friendly reservation system</a:t>
            </a:r>
          </a:p>
          <a:p>
            <a:r>
              <a:rPr lang="en-US" dirty="0" smtClean="0">
                <a:solidFill>
                  <a:schemeClr val="tx1">
                    <a:lumMod val="85000"/>
                    <a:lumOff val="15000"/>
                  </a:schemeClr>
                </a:solidFill>
              </a:rPr>
              <a:t>Booking cancellation and refund management</a:t>
            </a:r>
          </a:p>
          <a:p>
            <a:r>
              <a:rPr lang="en-US" dirty="0" smtClean="0">
                <a:solidFill>
                  <a:schemeClr val="tx1">
                    <a:lumMod val="85000"/>
                    <a:lumOff val="15000"/>
                  </a:schemeClr>
                </a:solidFill>
              </a:rPr>
              <a:t>GDS integration – </a:t>
            </a:r>
            <a:r>
              <a:rPr lang="en-US" dirty="0" err="1" smtClean="0">
                <a:solidFill>
                  <a:schemeClr val="tx1">
                    <a:lumMod val="85000"/>
                    <a:lumOff val="15000"/>
                  </a:schemeClr>
                </a:solidFill>
              </a:rPr>
              <a:t>amadeus</a:t>
            </a:r>
            <a:r>
              <a:rPr lang="en-US" dirty="0" smtClean="0">
                <a:solidFill>
                  <a:schemeClr val="tx1">
                    <a:lumMod val="85000"/>
                    <a:lumOff val="15000"/>
                  </a:schemeClr>
                </a:solidFill>
              </a:rPr>
              <a:t>, </a:t>
            </a:r>
            <a:r>
              <a:rPr lang="en-US" dirty="0" err="1" smtClean="0">
                <a:solidFill>
                  <a:schemeClr val="tx1">
                    <a:lumMod val="85000"/>
                    <a:lumOff val="15000"/>
                  </a:schemeClr>
                </a:solidFill>
              </a:rPr>
              <a:t>sabre</a:t>
            </a:r>
            <a:r>
              <a:rPr lang="en-US" dirty="0" smtClean="0">
                <a:solidFill>
                  <a:schemeClr val="tx1">
                    <a:lumMod val="85000"/>
                    <a:lumOff val="15000"/>
                  </a:schemeClr>
                </a:solidFill>
              </a:rPr>
              <a:t>, </a:t>
            </a:r>
            <a:r>
              <a:rPr lang="en-US" dirty="0" err="1" smtClean="0">
                <a:solidFill>
                  <a:schemeClr val="tx1">
                    <a:lumMod val="85000"/>
                    <a:lumOff val="15000"/>
                  </a:schemeClr>
                </a:solidFill>
              </a:rPr>
              <a:t>worldspan</a:t>
            </a:r>
            <a:r>
              <a:rPr lang="en-US" dirty="0" smtClean="0">
                <a:solidFill>
                  <a:schemeClr val="tx1">
                    <a:lumMod val="85000"/>
                    <a:lumOff val="15000"/>
                  </a:schemeClr>
                </a:solidFill>
              </a:rPr>
              <a:t>, </a:t>
            </a:r>
            <a:r>
              <a:rPr lang="en-US" dirty="0" err="1" smtClean="0">
                <a:solidFill>
                  <a:schemeClr val="tx1">
                    <a:lumMod val="85000"/>
                    <a:lumOff val="15000"/>
                  </a:schemeClr>
                </a:solidFill>
              </a:rPr>
              <a:t>galileo</a:t>
            </a:r>
            <a:r>
              <a:rPr lang="en-US" dirty="0" smtClean="0">
                <a:solidFill>
                  <a:schemeClr val="tx1">
                    <a:lumMod val="85000"/>
                    <a:lumOff val="15000"/>
                  </a:schemeClr>
                </a:solidFill>
              </a:rPr>
              <a:t>, abacus</a:t>
            </a:r>
          </a:p>
          <a:p>
            <a:r>
              <a:rPr lang="en-US" dirty="0" smtClean="0">
                <a:solidFill>
                  <a:schemeClr val="tx1">
                    <a:lumMod val="85000"/>
                    <a:lumOff val="15000"/>
                  </a:schemeClr>
                </a:solidFill>
              </a:rPr>
              <a:t>Airline Mobile booking app(Android &amp; </a:t>
            </a:r>
            <a:r>
              <a:rPr lang="en-US" dirty="0" err="1" smtClean="0">
                <a:solidFill>
                  <a:schemeClr val="tx1">
                    <a:lumMod val="85000"/>
                    <a:lumOff val="15000"/>
                  </a:schemeClr>
                </a:solidFill>
              </a:rPr>
              <a:t>iOS</a:t>
            </a:r>
            <a:r>
              <a:rPr lang="en-US" dirty="0" smtClean="0">
                <a:solidFill>
                  <a:schemeClr val="tx1">
                    <a:lumMod val="85000"/>
                    <a:lumOff val="15000"/>
                  </a:schemeClr>
                </a:solidFill>
              </a:rPr>
              <a:t>)</a:t>
            </a:r>
          </a:p>
          <a:p>
            <a:endParaRPr lang="en-US" dirty="0">
              <a:solidFill>
                <a:schemeClr val="tx1">
                  <a:lumMod val="85000"/>
                  <a:lumOff val="15000"/>
                </a:schemeClr>
              </a:solidFill>
            </a:endParaRPr>
          </a:p>
        </p:txBody>
      </p:sp>
      <p:cxnSp>
        <p:nvCxnSpPr>
          <p:cNvPr id="6" name="Straight Connector 5"/>
          <p:cNvCxnSpPr/>
          <p:nvPr/>
        </p:nvCxnSpPr>
        <p:spPr>
          <a:xfrm>
            <a:off x="609600" y="17526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Car rental </a:t>
            </a:r>
            <a:r>
              <a:rPr lang="en-US" dirty="0" err="1" smtClean="0">
                <a:solidFill>
                  <a:schemeClr val="tx1">
                    <a:lumMod val="85000"/>
                    <a:lumOff val="15000"/>
                  </a:schemeClr>
                </a:solidFill>
              </a:rPr>
              <a:t>crs</a:t>
            </a:r>
            <a:endParaRPr lang="en-US" dirty="0">
              <a:solidFill>
                <a:schemeClr val="tx1">
                  <a:lumMod val="85000"/>
                  <a:lumOff val="15000"/>
                </a:schemeClr>
              </a:solidFill>
            </a:endParaRPr>
          </a:p>
        </p:txBody>
      </p:sp>
      <p:sp>
        <p:nvSpPr>
          <p:cNvPr id="3" name="Content Placeholder 2"/>
          <p:cNvSpPr>
            <a:spLocks noGrp="1"/>
          </p:cNvSpPr>
          <p:nvPr>
            <p:ph sz="quarter" idx="1"/>
          </p:nvPr>
        </p:nvSpPr>
        <p:spPr>
          <a:xfrm>
            <a:off x="457200" y="1905000"/>
            <a:ext cx="7924800" cy="4191000"/>
          </a:xfrm>
        </p:spPr>
        <p:txBody>
          <a:bodyPr/>
          <a:lstStyle/>
          <a:p>
            <a:pPr algn="just"/>
            <a:r>
              <a:rPr lang="en-US" dirty="0" smtClean="0">
                <a:solidFill>
                  <a:srgbClr val="00B0F0"/>
                </a:solidFill>
              </a:rPr>
              <a:t>Car CRS </a:t>
            </a:r>
            <a:r>
              <a:rPr lang="en-US" dirty="0" smtClean="0">
                <a:solidFill>
                  <a:schemeClr val="tx1">
                    <a:lumMod val="85000"/>
                    <a:lumOff val="15000"/>
                  </a:schemeClr>
                </a:solidFill>
              </a:rPr>
              <a:t>is one of the most versatile solutions for car hire companies need to provide the fastest and optimum service to their customers</a:t>
            </a:r>
          </a:p>
          <a:p>
            <a:pPr algn="just"/>
            <a:r>
              <a:rPr lang="en-US" dirty="0" err="1" smtClean="0">
                <a:solidFill>
                  <a:schemeClr val="tx1">
                    <a:lumMod val="85000"/>
                    <a:lumOff val="15000"/>
                  </a:schemeClr>
                </a:solidFill>
              </a:rPr>
              <a:t>BookingXML</a:t>
            </a:r>
            <a:r>
              <a:rPr lang="en-US" dirty="0" smtClean="0">
                <a:solidFill>
                  <a:schemeClr val="tx1">
                    <a:lumMod val="85000"/>
                    <a:lumOff val="15000"/>
                  </a:schemeClr>
                </a:solidFill>
              </a:rPr>
              <a:t> is a leading travel technology company that provides </a:t>
            </a:r>
            <a:r>
              <a:rPr lang="en-US" dirty="0" smtClean="0">
                <a:solidFill>
                  <a:srgbClr val="00B0F0"/>
                </a:solidFill>
              </a:rPr>
              <a:t>customized car CRS systems </a:t>
            </a:r>
            <a:r>
              <a:rPr lang="en-US" dirty="0" smtClean="0">
                <a:solidFill>
                  <a:schemeClr val="tx1">
                    <a:lumMod val="85000"/>
                    <a:lumOff val="15000"/>
                  </a:schemeClr>
                </a:solidFill>
              </a:rPr>
              <a:t>for global agents, drivers, car operators, car rentals agencies, and car rental operators.</a:t>
            </a:r>
          </a:p>
          <a:p>
            <a:pPr algn="just"/>
            <a:r>
              <a:rPr lang="en-US" dirty="0" smtClean="0">
                <a:solidFill>
                  <a:schemeClr val="tx1">
                    <a:lumMod val="85000"/>
                    <a:lumOff val="15000"/>
                  </a:schemeClr>
                </a:solidFill>
              </a:rPr>
              <a:t>It is complete online car rental reservation software that allows you to easily manage online car rental operations and generate reliable reports.</a:t>
            </a:r>
          </a:p>
          <a:p>
            <a:pPr algn="just"/>
            <a:endParaRPr lang="en-US" dirty="0" smtClean="0">
              <a:solidFill>
                <a:schemeClr val="tx1">
                  <a:lumMod val="85000"/>
                  <a:lumOff val="15000"/>
                </a:schemeClr>
              </a:solidFill>
            </a:endParaRPr>
          </a:p>
        </p:txBody>
      </p:sp>
      <p:cxnSp>
        <p:nvCxnSpPr>
          <p:cNvPr id="6" name="Straight Connector 5"/>
          <p:cNvCxnSpPr/>
          <p:nvPr/>
        </p:nvCxnSpPr>
        <p:spPr>
          <a:xfrm>
            <a:off x="609600" y="1600200"/>
            <a:ext cx="830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image_2021_11_02T07_57_26_383Z.png"/>
          <p:cNvPicPr>
            <a:picLocks noChangeAspect="1"/>
          </p:cNvPicPr>
          <p:nvPr/>
        </p:nvPicPr>
        <p:blipFill>
          <a:blip r:embed="rId2" cstate="print"/>
          <a:stretch>
            <a:fillRect/>
          </a:stretch>
        </p:blipFill>
        <p:spPr>
          <a:xfrm>
            <a:off x="6705600" y="381000"/>
            <a:ext cx="2084613" cy="381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318</TotalTime>
  <Words>776</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Central reservation system</vt:lpstr>
      <vt:lpstr>Central reservation system and  how it is beneficial for travel agent</vt:lpstr>
      <vt:lpstr>What do you get with CRS  integration?</vt:lpstr>
      <vt:lpstr>Some of the basic functions of our central reservations system:</vt:lpstr>
      <vt:lpstr>Some benefits of central reservation system:</vt:lpstr>
      <vt:lpstr>Major central reservation  systems?</vt:lpstr>
      <vt:lpstr>Airline central reservation system</vt:lpstr>
      <vt:lpstr>Some features of the airline CRS system:</vt:lpstr>
      <vt:lpstr>Car rental crs</vt:lpstr>
      <vt:lpstr>Key features of car crs system:</vt:lpstr>
      <vt:lpstr>Hotel central reservation system</vt:lpstr>
      <vt:lpstr>Hotel crs improve profitability and efficiency</vt:lpstr>
      <vt:lpstr>Features of hotel crs system:</vt:lpstr>
      <vt:lpstr>Contact 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reservation system</dc:title>
  <dc:creator>AR computers</dc:creator>
  <cp:lastModifiedBy>AR computers</cp:lastModifiedBy>
  <cp:revision>4</cp:revision>
  <dcterms:created xsi:type="dcterms:W3CDTF">2021-11-02T04:57:17Z</dcterms:created>
  <dcterms:modified xsi:type="dcterms:W3CDTF">2021-11-02T10:16:00Z</dcterms:modified>
</cp:coreProperties>
</file>