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83F8-9A30-484F-82EF-EE3071C69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AB24F-F844-434D-9F4A-ACE389E99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8F990-B79F-468F-A8E4-33D2BD97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5881-BB85-429D-9C70-CEE2014F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389A-420C-4C49-A7C4-7591F060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2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6E02-26BE-4C5C-89E6-FBF0A29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0A510-D830-45D0-881F-36BD120C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5F10-DF25-4203-92A3-CB58A50D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ED33-8E5C-4171-B8E9-8E32895D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756F-78FA-4DA2-B9CF-CC81203F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7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3B69E-A386-40A3-A3C1-2635CAF6E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6F41F-58BF-4875-B135-A13C24F88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8B24-D716-4322-AB3E-848C4DC0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7E232-72A4-4B34-A437-8755F7CA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25D6-5114-4D08-99BC-5DB63F0D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9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4A51-DD89-465A-B588-72BD8005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E4A2-45D0-450A-9170-9BAF295E8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5024B-9B2C-434F-A660-17782E6F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9721F-6B38-4028-9E32-880B4FD2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BD40-0E56-4A26-B935-35DF35B9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1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132F-486B-45ED-A9F9-15A91776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B5E8D-629D-4FC6-8448-929DDD40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4D04-5A89-4477-9A49-AA625BEA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17C6-F88A-4C70-BFE6-7501BB23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D0BD-5C45-4FA7-B797-C67CB4BC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0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623A-9750-474D-AA54-CD1DC65C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7031-6249-48D0-B496-0F2A14765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DDC09-EB6F-4A41-BCC1-EE792941C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804C5-7F7F-468E-81D2-473FC527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245B-CD1E-4554-B56F-A14DCCA4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4A54-7394-463F-9189-502FE707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61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6D74-BB87-4796-80EA-852CB44A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7649C-DF22-4CC6-A7E1-C6576E53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CB60B-2A38-4FD5-BF95-4F4F4738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DE9C4-6205-42D1-8586-A407B51D3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45A48-EEB4-4B30-AB73-E811110B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5D384-5AB7-483B-9D8D-94802F25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53991-67CF-4577-96BD-280E9EDC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8A45D-4B5D-4618-99D7-24F72F60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94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E90D-0BF9-4B84-AFDE-B9C38994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27D90-C05F-4B46-A0A3-8EF4725D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817E4-43C2-426B-9F0A-4C1CAEBA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EF1B5-637E-4EEF-B396-D9B95BCF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9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C19FE-30C7-4D91-8307-23CE63A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43089-7607-4297-9909-138503D1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4F8CA-1AAD-482D-B540-8A99AE63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2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CA93-1DCB-4C11-B191-52C5E211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E35D-4599-4368-9273-77F6D65D3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8DB6D-F227-41C9-9FBF-75CF576A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8A3FC-B478-4921-8945-E5C7AA44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E0229-4142-4A1E-93F4-135CFDBB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FCBD-3BCB-468A-9FAD-C0953ED1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2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BED5-D517-4DA5-B55A-96F4954E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8C878-FB05-4508-B05B-375F97663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7E1D9-99AC-4256-95FA-A68ACE990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E9B63-F644-4CE6-A080-B5E6F85D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56BC7-52B4-4AC4-B65C-90E4E045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CB09A-D605-44DD-8295-308FEFF7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7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34AEE-70F8-4B6B-A4F3-B60042B7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02844-7C6F-4A22-B555-19F75CDB0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EEAA-DAE8-4817-8A14-70C9A02AE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E5E8-EC72-4C33-BD88-506950B8BBD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514C-6DF6-4453-BD2E-45B5E143F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5841-5EAB-4F10-97D9-3C9021978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83E6-6CA8-46F0-95EA-61330D241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8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gujgk.blogspot.com/2020/05/irctc-train-booking-offers-avail-best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tly.in/irctc-improvements-from-9-tickets-booked-in-a-day-to-13-lakh-tickets-irctc-has-come-a-long-wa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ctc-login.net/2013/06/indian-railways-train-indian-railway-status-irctc-indian-railways-indian-railway-railway-indian-railways-availability-indian-railways-login-indian-railways-reservatio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project-management/user-sto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1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75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56EA1-B0E2-4636-A9D5-D90235B9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7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</a:t>
            </a: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Anjali</a:t>
            </a:r>
            <a:br>
              <a:rPr 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Anusha</a:t>
            </a:r>
            <a:br>
              <a:rPr 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Anusiya</a:t>
            </a:r>
            <a:br>
              <a:rPr 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Chaitanya</a:t>
            </a:r>
            <a:br>
              <a:rPr 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Rukmini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65FE10B-CBCA-438B-B569-EEA53FBC1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7933" y="674162"/>
            <a:ext cx="7347537" cy="55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D23CF-FFC9-40D6-8CAB-4D1101EF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b="1">
                <a:latin typeface="Arial" panose="020B0604020202020204" pitchFamily="34" charset="0"/>
                <a:cs typeface="Arial" panose="020B0604020202020204" pitchFamily="34" charset="0"/>
              </a:rPr>
              <a:t>Traceability matric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864D-DB19-4451-A759-8CBF962C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IN" sz="20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traceability matrix is a document that details the technical requirements for a given test scenario and its current state.</a:t>
            </a:r>
          </a:p>
          <a:p>
            <a:pPr marL="0" indent="0">
              <a:buNone/>
            </a:pPr>
            <a:endParaRPr lang="en-IN" sz="200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9A797-DB05-4372-8641-296215E87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70" r="1500" b="7963"/>
          <a:stretch/>
        </p:blipFill>
        <p:spPr>
          <a:xfrm>
            <a:off x="6174657" y="1456497"/>
            <a:ext cx="5683259" cy="3675942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58A68-32D5-4B74-A2B0-D950C7B4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b="1">
                <a:latin typeface="Arial" panose="020B0604020202020204" pitchFamily="34" charset="0"/>
                <a:cs typeface="Arial" panose="020B0604020202020204" pitchFamily="34" charset="0"/>
              </a:rPr>
              <a:t>Summary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71B0-A21F-4036-ACE6-648A5D35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IN" sz="2000">
                <a:effectLst/>
                <a:latin typeface="arial" panose="020B0604020202020204" pitchFamily="34" charset="0"/>
              </a:rPr>
              <a:t>A test summary report is a Quality work product / Test Document that formally summarizes the results of all testing. </a:t>
            </a:r>
            <a:endParaRPr lang="en-I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05C90-EF99-486F-9129-F3C35CF7B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21" r="25968" b="19427"/>
          <a:stretch/>
        </p:blipFill>
        <p:spPr>
          <a:xfrm>
            <a:off x="6361471" y="1940438"/>
            <a:ext cx="5146401" cy="401791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F7131-A466-491B-B51A-69E411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6AA5-CAA8-4FEC-8EAA-AAAE51D7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868130"/>
            <a:ext cx="11061289" cy="4286864"/>
          </a:xfrm>
        </p:spPr>
        <p:txBody>
          <a:bodyPr anchor="ctr">
            <a:normAutofit/>
          </a:bodyPr>
          <a:lstStyle/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we are new to the Agile and Jira applications firstly we are not familiar with the environment</a:t>
            </a: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we didn’t understood how to add epic’s, user stories</a:t>
            </a: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we didn’t know how to start sprint and creating bugs</a:t>
            </a: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Latter we rectified that problem and completed the project.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243CB-B3C7-4F9A-80C0-9C61CE02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you!!</a:t>
            </a:r>
            <a:b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your Attention</a:t>
            </a:r>
          </a:p>
        </p:txBody>
      </p:sp>
      <p:sp>
        <p:nvSpPr>
          <p:cNvPr id="47" name="Oval 3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26" descr="Accept">
            <a:extLst>
              <a:ext uri="{FF2B5EF4-FFF2-40B4-BE49-F238E27FC236}">
                <a16:creationId xmlns:a16="http://schemas.microsoft.com/office/drawing/2014/main" id="{10B2CE79-61BC-1905-D8BD-B34C07872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ain on the railway tracks&#10;&#10;Description automatically generated">
            <a:extLst>
              <a:ext uri="{FF2B5EF4-FFF2-40B4-BE49-F238E27FC236}">
                <a16:creationId xmlns:a16="http://schemas.microsoft.com/office/drawing/2014/main" id="{DB250BC0-F0AF-461E-9E22-1D49D44B6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282" r="20392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66F9A-94B9-42B1-A9EE-811AF988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9F14-622C-458C-9B1D-8F885C04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072" y="1710813"/>
            <a:ext cx="4382728" cy="4466150"/>
          </a:xfrm>
        </p:spPr>
        <p:txBody>
          <a:bodyPr>
            <a:no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Our Project title is IRCTC.IRCTC means Indian Railway Catering and Tourism Corporation. It is an Indian public sector undertaking that provides ticketing , catering and tourism services for the Indian Railways.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In that we have tested some modules. That modules are,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1.Verify Sign in functionality</a:t>
            </a:r>
          </a:p>
          <a:p>
            <a:pPr marL="0" indent="0">
              <a:buNone/>
            </a:pPr>
            <a:br>
              <a:rPr lang="en-IN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2.Verify Forget Password Functionality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br>
              <a:rPr lang="en-IN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3.Verify the search train functionality.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4.Verify the search flight functionality.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5.Verify the search hotel functionality.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6040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AEE29-B846-4C0F-A8A6-2544FA3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b="1">
                <a:latin typeface="Arial" panose="020B0604020202020204" pitchFamily="34" charset="0"/>
                <a:cs typeface="Arial" panose="020B0604020202020204" pitchFamily="34" charset="0"/>
              </a:rPr>
              <a:t>Testers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ED03-9985-4163-ABDE-F5DA0FD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Each member created Epics, User Stories, Test Scenario ,Test Case, and defect report for their respective module and also verified whether all the test cases are working correctly or not.</a:t>
            </a:r>
          </a:p>
          <a:p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And also we have checked possible number of test cases.</a:t>
            </a:r>
          </a:p>
          <a:p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44136519-049D-43CC-B4EE-5E86DBFC1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19367" y="2809099"/>
            <a:ext cx="4788505" cy="2507545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77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6F1CA-6D36-4652-B121-C28B16AF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IN" b="1">
                <a:latin typeface="Arial" panose="020B0604020202020204" pitchFamily="34" charset="0"/>
                <a:cs typeface="Arial" panose="020B0604020202020204" pitchFamily="34" charset="0"/>
              </a:rPr>
              <a:t>Process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D3B2-D7D7-4F4A-B791-17663793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r>
              <a:rPr lang="en-IN" sz="2000"/>
              <a:t>At first, Epics and user stories are written and then those user stories are added in Jira accordingly.</a:t>
            </a:r>
          </a:p>
          <a:p>
            <a:r>
              <a:rPr lang="en-IN" sz="2000"/>
              <a:t>And then we have  started sprint.</a:t>
            </a:r>
          </a:p>
          <a:p>
            <a:endParaRPr lang="en-IN" sz="2000"/>
          </a:p>
        </p:txBody>
      </p:sp>
      <p:pic>
        <p:nvPicPr>
          <p:cNvPr id="5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172E9AF8-1485-4C93-915B-913BE943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1" y="833630"/>
            <a:ext cx="3848322" cy="216468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FEEA6F-E7E8-4CB8-8896-0B1203F26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1" y="3868015"/>
            <a:ext cx="3848322" cy="21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674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F5DF7-85EB-4DBA-A65B-18DBEAD5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High level Epic and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9574-C28D-41EA-A8D6-B056EAD6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fontAlgn="base"/>
            <a:r>
              <a:rPr lang="en-IN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IN" sz="17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epic </a:t>
            </a:r>
            <a:r>
              <a:rPr lang="en-IN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large body of work that can be broken down into a number of smaller </a:t>
            </a:r>
            <a:r>
              <a:rPr lang="en-IN" sz="17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stories</a:t>
            </a:r>
            <a:r>
              <a:rPr lang="en-IN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or sometimes called “Issues” in Jira. Epics are almost always delivered over a set of sprints. As a team learns more about an epic through development and customer feedback, user stories will be added and removed as necessary. That’s the key with agile epics: Scope is flexible, based on customer feedback and team cadence.  </a:t>
            </a:r>
          </a:p>
          <a:p>
            <a:pPr fontAlgn="base"/>
            <a:r>
              <a:rPr lang="en-IN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17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story </a:t>
            </a:r>
            <a:r>
              <a:rPr lang="en-IN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smallest unit of work in an agile framework. It’s an end goal, not a feature, expressed from the software user’s perspective.</a:t>
            </a:r>
          </a:p>
          <a:p>
            <a:endParaRPr lang="en-IN" sz="17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F5B7E9-1A50-43DF-8273-059C466D1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00834"/>
              </p:ext>
            </p:extLst>
          </p:nvPr>
        </p:nvGraphicFramePr>
        <p:xfrm>
          <a:off x="7350315" y="717012"/>
          <a:ext cx="3798241" cy="5446200"/>
        </p:xfrm>
        <a:graphic>
          <a:graphicData uri="http://schemas.openxmlformats.org/drawingml/2006/table">
            <a:tbl>
              <a:tblPr firstRow="1" bandRow="1"/>
              <a:tblGrid>
                <a:gridCol w="3798241">
                  <a:extLst>
                    <a:ext uri="{9D8B030D-6E8A-4147-A177-3AD203B41FA5}">
                      <a16:colId xmlns:a16="http://schemas.microsoft.com/office/drawing/2014/main" val="936432012"/>
                    </a:ext>
                  </a:extLst>
                </a:gridCol>
              </a:tblGrid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 1 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Signin functionality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38283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1 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signin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185735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2 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has signin link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12022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3 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signin on all versions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61255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4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signin on all versions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280845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5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signin to the application with valid credentials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09168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6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will not be able to signin with invalid credentials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59934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 2 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Forget Password Functionality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96253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1 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redirect forgot password page when user clicks on forgot password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37293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2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get the reset password link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07901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3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access the reset password link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215960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4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reset password without special character.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58691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 3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the search train functionality.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199237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Story1 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search trains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154499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2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select trains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1395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3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view seat availability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5927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4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book the ticket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51312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5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select payment option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243635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6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cancel the ticket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79320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7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get the the refund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36687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8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view the review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902625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9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get train details by unrealated data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6007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 4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the search flights functionality.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607041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1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search flights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434078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2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select flights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87187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3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get flight details by unrealated data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46531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Epic 5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the search hotels functionality.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76252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1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the user is able to search hotels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309163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2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select hotels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84172"/>
                  </a:ext>
                </a:extLst>
              </a:tr>
              <a:tr h="18154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Story 3</a:t>
                      </a:r>
                      <a:b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whether user is able to get hostel details by unrelated data</a:t>
                      </a:r>
                      <a:endParaRPr lang="en-I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8" marR="1788" marT="17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04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5157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6D69-287F-4D87-9A15-49C26B1C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F7B8-F11C-4C11-BEAC-BDD39258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IN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Scenario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defined as any functionality that can be tested. It is also called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Condition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Possibility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As a tester, you should put yourself in the end user’s shoes and figure out the real-world scenarios and use cases of the Application Under Test.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72665B-C390-496B-9F17-68F5F272E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4371"/>
              </p:ext>
            </p:extLst>
          </p:nvPr>
        </p:nvGraphicFramePr>
        <p:xfrm>
          <a:off x="2192867" y="2775558"/>
          <a:ext cx="5748865" cy="3828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055">
                  <a:extLst>
                    <a:ext uri="{9D8B030D-6E8A-4147-A177-3AD203B41FA5}">
                      <a16:colId xmlns:a16="http://schemas.microsoft.com/office/drawing/2014/main" val="533400038"/>
                    </a:ext>
                  </a:extLst>
                </a:gridCol>
                <a:gridCol w="717371">
                  <a:extLst>
                    <a:ext uri="{9D8B030D-6E8A-4147-A177-3AD203B41FA5}">
                      <a16:colId xmlns:a16="http://schemas.microsoft.com/office/drawing/2014/main" val="396869848"/>
                    </a:ext>
                  </a:extLst>
                </a:gridCol>
                <a:gridCol w="583792">
                  <a:extLst>
                    <a:ext uri="{9D8B030D-6E8A-4147-A177-3AD203B41FA5}">
                      <a16:colId xmlns:a16="http://schemas.microsoft.com/office/drawing/2014/main" val="109718431"/>
                    </a:ext>
                  </a:extLst>
                </a:gridCol>
                <a:gridCol w="806424">
                  <a:extLst>
                    <a:ext uri="{9D8B030D-6E8A-4147-A177-3AD203B41FA5}">
                      <a16:colId xmlns:a16="http://schemas.microsoft.com/office/drawing/2014/main" val="1214610436"/>
                    </a:ext>
                  </a:extLst>
                </a:gridCol>
                <a:gridCol w="1395164">
                  <a:extLst>
                    <a:ext uri="{9D8B030D-6E8A-4147-A177-3AD203B41FA5}">
                      <a16:colId xmlns:a16="http://schemas.microsoft.com/office/drawing/2014/main" val="1521682458"/>
                    </a:ext>
                  </a:extLst>
                </a:gridCol>
                <a:gridCol w="474949">
                  <a:extLst>
                    <a:ext uri="{9D8B030D-6E8A-4147-A177-3AD203B41FA5}">
                      <a16:colId xmlns:a16="http://schemas.microsoft.com/office/drawing/2014/main" val="1356821697"/>
                    </a:ext>
                  </a:extLst>
                </a:gridCol>
                <a:gridCol w="435370">
                  <a:extLst>
                    <a:ext uri="{9D8B030D-6E8A-4147-A177-3AD203B41FA5}">
                      <a16:colId xmlns:a16="http://schemas.microsoft.com/office/drawing/2014/main" val="3407566964"/>
                    </a:ext>
                  </a:extLst>
                </a:gridCol>
                <a:gridCol w="776740">
                  <a:extLst>
                    <a:ext uri="{9D8B030D-6E8A-4147-A177-3AD203B41FA5}">
                      <a16:colId xmlns:a16="http://schemas.microsoft.com/office/drawing/2014/main" val="2870554683"/>
                    </a:ext>
                  </a:extLst>
                </a:gridCol>
              </a:tblGrid>
              <a:tr h="94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Epic Name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Name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TestScenarioID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Requirement ID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Test Scenario Description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Type of Testing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Possible No. of TestCases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" u="none" strike="noStrike">
                          <a:effectLst/>
                        </a:rPr>
                        <a:t>Test Case Details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3385100460"/>
                  </a:ext>
                </a:extLst>
              </a:tr>
              <a:tr h="1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Epic 1 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Signin functionality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1 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signin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TS_SI_01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REQ_IRCTC_01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user redirects to the signup page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validate the successful navigation of sign up page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854121350"/>
                  </a:ext>
                </a:extLst>
              </a:tr>
              <a:tr h="122314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2 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has signin link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TS_SI_02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url for IRCTC on Google browser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validating the URL navigates to IRCTC site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172835636"/>
                  </a:ext>
                </a:extLst>
              </a:tr>
              <a:tr h="148741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3 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signin on all versions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TS_SI_03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URL of the website is accessible on all the browser such as Microsoft Edge,Safari,Mozilla Firefox,Chrome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5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that the url of the website is functional on all the given browsers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1460635859"/>
                  </a:ext>
                </a:extLst>
              </a:tr>
              <a:tr h="163085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4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signin to the application with valid credentials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TS_SI_04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Verify user can login by entering valid credentials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user can login by entering valid credentials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1396133218"/>
                  </a:ext>
                </a:extLst>
              </a:tr>
              <a:tr h="163085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5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will not be able to signin with invalid credentials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TS_SI_05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Verify user cannot login by entering invalid credentials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4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user cannot login by entering invalid credentials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911083989"/>
                  </a:ext>
                </a:extLst>
              </a:tr>
              <a:tr h="203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Epic 2 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Forget Password Functionality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1 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redirect forgot password page when user clicks on forgot password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TS_LI_06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REQ_IRCTC_02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whether user is able to redirect forgot password page 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Verify the user is able to redirect fotgot password page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1966319079"/>
                  </a:ext>
                </a:extLst>
              </a:tr>
              <a:tr h="14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 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2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get the reset password link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TS_LI_07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Verify the user reset by using the forgotten password link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user can reset password by using the forgot password link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3835660413"/>
                  </a:ext>
                </a:extLst>
              </a:tr>
              <a:tr h="14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 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3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access the reset password link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TS_LI_08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Verify user's password reset link has access to resetting the password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user's password reset link has access to resetting the password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306434858"/>
                  </a:ext>
                </a:extLst>
              </a:tr>
              <a:tr h="1891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 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4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reset password without special character.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TS_LI_09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Verify user gets an error message when they make the new password without special characters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8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user gets an error message when he try to make the new password without special characters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1002832024"/>
                  </a:ext>
                </a:extLst>
              </a:tr>
              <a:tr h="14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Epic 3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the search train functionality.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Story1 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search trains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TS_SR_10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REQ_IRCTC_03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whether the user is able to search Train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user can access the search option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2725027833"/>
                  </a:ext>
                </a:extLst>
              </a:tr>
              <a:tr h="122314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2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select trains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TS_SR_11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whether the user is able to select Train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To verify whether the user can access to select Train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extLst>
                  <a:ext uri="{0D108BD9-81ED-4DB2-BD59-A6C34878D82A}">
                    <a16:rowId xmlns:a16="http://schemas.microsoft.com/office/drawing/2014/main" val="947131275"/>
                  </a:ext>
                </a:extLst>
              </a:tr>
              <a:tr h="148741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3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view seat availability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TS_SR_12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To verify Whether user is able to view seat availability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5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user is able view the seat availability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1355247373"/>
                  </a:ext>
                </a:extLst>
              </a:tr>
              <a:tr h="122314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4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book the ticket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TS_SR_13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To verify Whether user is able to book the ticket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user is able to book the ticket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200411152"/>
                  </a:ext>
                </a:extLst>
              </a:tr>
              <a:tr h="148741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5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select payment option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TS_SR_14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To verify Whether user is able to select payment option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5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user should be able to select payment option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868010098"/>
                  </a:ext>
                </a:extLst>
              </a:tr>
              <a:tr h="148741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6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cancel the ticket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TS_SR_15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To verify Whether user is able to cancel the ticket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5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user is able to cancel the ticket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171410685"/>
                  </a:ext>
                </a:extLst>
              </a:tr>
              <a:tr h="148741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7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get the the refund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TS_SR_16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To verify Whether user is able to get the the refund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user is able the get the refund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3233596815"/>
                  </a:ext>
                </a:extLst>
              </a:tr>
              <a:tr h="148741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8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view the review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TS_SR_17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To verify Whether user is able to view the review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user is able to view the review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1879170799"/>
                  </a:ext>
                </a:extLst>
              </a:tr>
              <a:tr h="189178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9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get train details by unrealated data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TS_SR_18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validate user is getting the details of the train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user gets an error message when the user try to get Train details by unrelated data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1510704283"/>
                  </a:ext>
                </a:extLst>
              </a:tr>
              <a:tr h="14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Epic 4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the search flights functionality.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1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search flights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TS_SR_19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REQ_IRCTC_04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whether the user is able to search Flights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user can access the search option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1928714476"/>
                  </a:ext>
                </a:extLst>
              </a:tr>
              <a:tr h="122314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2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select flights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TS_SR_20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whether the user is able to select Flight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To verify whether the user can access to select Flight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extLst>
                  <a:ext uri="{0D108BD9-81ED-4DB2-BD59-A6C34878D82A}">
                    <a16:rowId xmlns:a16="http://schemas.microsoft.com/office/drawing/2014/main" val="3657133097"/>
                  </a:ext>
                </a:extLst>
              </a:tr>
              <a:tr h="189178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3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get flight details by unrealated data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TS_SR_21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Verify user gets an error message when the user is able to get Flight details by unrelated data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user gets an error message when the user try to get Flight details by unrelated data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676321390"/>
                  </a:ext>
                </a:extLst>
              </a:tr>
              <a:tr h="14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Epic 5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the search hotels functionality.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1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the user is able to search hotels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TS_SR_22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REQ_IRCTC_05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whether the user is able to search Hotels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the user can access the search option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4125092149"/>
                  </a:ext>
                </a:extLst>
              </a:tr>
              <a:tr h="122314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2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select hotels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TS_SR_23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whether the user is able to select Hotels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10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To verify whether the user can access to select Hotel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extLst>
                  <a:ext uri="{0D108BD9-81ED-4DB2-BD59-A6C34878D82A}">
                    <a16:rowId xmlns:a16="http://schemas.microsoft.com/office/drawing/2014/main" val="2049451984"/>
                  </a:ext>
                </a:extLst>
              </a:tr>
              <a:tr h="189178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Story 3</a:t>
                      </a:r>
                      <a:br>
                        <a:rPr lang="en-IN" sz="300" u="none" strike="noStrike">
                          <a:effectLst/>
                        </a:rPr>
                      </a:br>
                      <a:r>
                        <a:rPr lang="en-IN" sz="300" u="none" strike="noStrike">
                          <a:effectLst/>
                        </a:rPr>
                        <a:t>Verify whether user is able to get hostel details by unrelated data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TS_SR_24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Verify user gets an error message when the user is able to get Hotels details by unrelated data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Functional testing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" u="none" strike="noStrike">
                          <a:effectLst/>
                        </a:rPr>
                        <a:t>To verify user gets an error message when the user try to get Hotel details by unrelated data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extLst>
                  <a:ext uri="{0D108BD9-81ED-4DB2-BD59-A6C34878D82A}">
                    <a16:rowId xmlns:a16="http://schemas.microsoft.com/office/drawing/2014/main" val="3420216564"/>
                  </a:ext>
                </a:extLst>
              </a:tr>
              <a:tr h="50988"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/>
                </a:tc>
                <a:extLst>
                  <a:ext uri="{0D108BD9-81ED-4DB2-BD59-A6C34878D82A}">
                    <a16:rowId xmlns:a16="http://schemas.microsoft.com/office/drawing/2014/main" val="105967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0350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9B7BF-9DEB-4E40-8CCB-4AA9E548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11F3-C27B-462C-A911-B087B5F9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08" y="1476375"/>
            <a:ext cx="9543405" cy="427542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User should be able to Sign in 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sign in user needs  user name, password, mobile number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User should be able to reset the password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reset link user needs registered mail id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should match the password criteria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User should be able to Search Train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should be able to view train as well as train details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gets an error message when the user is able to get Train details by unrelated data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User should be able to Search Flight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should be able to view train as well as Flight details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gets an error message when the user is able to get Flight details by unrelated data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User should be able to Search Hotel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should be able to view train as well as Hotel details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gets an error message when the user is able to get Hotel details by unrelated data</a:t>
            </a: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355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C8327-B6F8-43E9-A5FC-BC1078F8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F878-EE16-4CF5-93A8-5C70423BE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IN" sz="2000" i="0">
                <a:effectLst/>
                <a:latin typeface="arial" panose="020B0604020202020204" pitchFamily="34" charset="0"/>
              </a:rPr>
              <a:t>A test case is a document, which has a set of test data, preconditions, expected results and postconditions, developed for a particular test scenario in order to verify compliance against a specific requirement.</a:t>
            </a: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8B669-6184-4B42-B4A3-8F6E2AB7B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07" r="18306" b="11684"/>
          <a:stretch/>
        </p:blipFill>
        <p:spPr>
          <a:xfrm>
            <a:off x="5445457" y="2207395"/>
            <a:ext cx="6155141" cy="24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0867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5B27-9E15-42AB-8B97-1794404A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609600"/>
            <a:ext cx="8548386" cy="1282459"/>
          </a:xfrm>
        </p:spPr>
        <p:txBody>
          <a:bodyPr>
            <a:normAutofit/>
          </a:bodyPr>
          <a:lstStyle/>
          <a:p>
            <a:r>
              <a:rPr lang="en-IN" b="1">
                <a:latin typeface="Arial" panose="020B0604020202020204" pitchFamily="34" charset="0"/>
                <a:cs typeface="Arial" panose="020B0604020202020204" pitchFamily="34" charset="0"/>
              </a:rPr>
              <a:t>Defect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7FFD-39BE-48C1-8D2A-ACC4BF98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474839"/>
            <a:ext cx="9065989" cy="4748913"/>
          </a:xfrm>
        </p:spPr>
        <p:txBody>
          <a:bodyPr>
            <a:no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As IRCTC is live application there will be no defects in this but we intentionally made a defect repot by making some test cases fail.</a:t>
            </a:r>
          </a:p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To verify the credentials user entered in the login page is valid or invalid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User is getting signed in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inspite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of invalid credentials</a:t>
            </a:r>
          </a:p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2. forget password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To verify whether the user able to create a new password with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specail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character or not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new password should be created</a:t>
            </a:r>
          </a:p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3.Getting unrelated trains data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To verify the details of the train selected is valid or not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User is getting the details of the train by unrelated data</a:t>
            </a:r>
          </a:p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4.Getting unrelated flights data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To verify the details of selected flight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Details of selected flight is correct or not</a:t>
            </a:r>
          </a:p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5.Getting unrelated hotels data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To verify the details of selected hotel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Details of selected hotel is correct or not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70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2316</Words>
  <Application>Microsoft Office PowerPoint</Application>
  <PresentationFormat>Widescreen</PresentationFormat>
  <Paragraphs>264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 Theme</vt:lpstr>
      <vt:lpstr>Team Members Anjali Anusha Anusiya Chaitanya Rukmini</vt:lpstr>
      <vt:lpstr>About Project</vt:lpstr>
      <vt:lpstr>Testers Role</vt:lpstr>
      <vt:lpstr>Process of Testing</vt:lpstr>
      <vt:lpstr>High level Epic and User Stories</vt:lpstr>
      <vt:lpstr>Test Scenario</vt:lpstr>
      <vt:lpstr>Requirements</vt:lpstr>
      <vt:lpstr>Test cases</vt:lpstr>
      <vt:lpstr>Defect report</vt:lpstr>
      <vt:lpstr>Traceability matric</vt:lpstr>
      <vt:lpstr>Summary report</vt:lpstr>
      <vt:lpstr>Challenges faced</vt:lpstr>
      <vt:lpstr>Thank you!!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 Anjali Anusha Anusiya Chaitanya Rukmini</dc:title>
  <dc:creator>., Anusiya</dc:creator>
  <cp:lastModifiedBy>Chaitanya, Battu</cp:lastModifiedBy>
  <cp:revision>27</cp:revision>
  <dcterms:created xsi:type="dcterms:W3CDTF">2022-06-30T04:26:11Z</dcterms:created>
  <dcterms:modified xsi:type="dcterms:W3CDTF">2022-06-30T10:56:10Z</dcterms:modified>
</cp:coreProperties>
</file>