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handoutMasterIdLst>
    <p:handoutMasterId r:id="rId25"/>
  </p:handoutMasterIdLst>
  <p:sldIdLst>
    <p:sldId id="333" r:id="rId3"/>
    <p:sldId id="334" r:id="rId4"/>
    <p:sldId id="335" r:id="rId5"/>
    <p:sldId id="336" r:id="rId6"/>
    <p:sldId id="337" r:id="rId7"/>
    <p:sldId id="338" r:id="rId8"/>
    <p:sldId id="339" r:id="rId9"/>
    <p:sldId id="340" r:id="rId10"/>
    <p:sldId id="341" r:id="rId11"/>
    <p:sldId id="258" r:id="rId12"/>
    <p:sldId id="342" r:id="rId13"/>
    <p:sldId id="343" r:id="rId14"/>
    <p:sldId id="344" r:id="rId15"/>
    <p:sldId id="305" r:id="rId16"/>
    <p:sldId id="328" r:id="rId17"/>
    <p:sldId id="345" r:id="rId18"/>
    <p:sldId id="347" r:id="rId19"/>
    <p:sldId id="348" r:id="rId20"/>
    <p:sldId id="350" r:id="rId21"/>
    <p:sldId id="351" r:id="rId22"/>
    <p:sldId id="34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62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2B491-1408-FF42-A419-041EE731746A}" type="datetimeFigureOut">
              <a:rPr lang="en-US" smtClean="0"/>
              <a:t>4/12/2016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525B3B-F84B-2D41-93D9-B091DC32A074}" type="slidenum">
              <a:rPr lang="en-US" smtClean="0"/>
              <a:t>‹#›</a:t>
            </a:fld>
            <a:endParaRPr lang="en-US"/>
          </a:p>
        </p:txBody>
      </p:sp>
    </p:spTree>
    <p:extLst>
      <p:ext uri="{BB962C8B-B14F-4D97-AF65-F5344CB8AC3E}">
        <p14:creationId xmlns:p14="http://schemas.microsoft.com/office/powerpoint/2010/main" val="160982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08A42-8110-7F4B-8B5D-8E63E83FB20C}" type="datetimeFigureOut">
              <a:rPr lang="en-US" smtClean="0"/>
              <a:t>4/12/2016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9D2A8-80AF-A04A-8712-B8C3DD67BF6B}" type="slidenum">
              <a:rPr lang="en-US" smtClean="0"/>
              <a:t>‹#›</a:t>
            </a:fld>
            <a:endParaRPr lang="en-US"/>
          </a:p>
        </p:txBody>
      </p:sp>
    </p:spTree>
    <p:extLst>
      <p:ext uri="{BB962C8B-B14F-4D97-AF65-F5344CB8AC3E}">
        <p14:creationId xmlns:p14="http://schemas.microsoft.com/office/powerpoint/2010/main" val="26428689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t>6</a:t>
            </a:fld>
            <a:endParaRPr lang="en-US"/>
          </a:p>
        </p:txBody>
      </p:sp>
    </p:spTree>
    <p:extLst>
      <p:ext uri="{BB962C8B-B14F-4D97-AF65-F5344CB8AC3E}">
        <p14:creationId xmlns:p14="http://schemas.microsoft.com/office/powerpoint/2010/main" val="255299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t>10</a:t>
            </a:fld>
            <a:endParaRPr lang="en-US"/>
          </a:p>
        </p:txBody>
      </p:sp>
    </p:spTree>
    <p:extLst>
      <p:ext uri="{BB962C8B-B14F-4D97-AF65-F5344CB8AC3E}">
        <p14:creationId xmlns:p14="http://schemas.microsoft.com/office/powerpoint/2010/main" val="391156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9D2A8-80AF-A04A-8712-B8C3DD67BF6B}" type="slidenum">
              <a:rPr lang="en-US" smtClean="0"/>
              <a:t>11</a:t>
            </a:fld>
            <a:endParaRPr lang="en-US"/>
          </a:p>
        </p:txBody>
      </p:sp>
    </p:spTree>
    <p:extLst>
      <p:ext uri="{BB962C8B-B14F-4D97-AF65-F5344CB8AC3E}">
        <p14:creationId xmlns:p14="http://schemas.microsoft.com/office/powerpoint/2010/main" val="391156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89D2A8-80AF-A04A-8712-B8C3DD67BF6B}" type="slidenum">
              <a:rPr lang="en-US" smtClean="0"/>
              <a:t>15</a:t>
            </a:fld>
            <a:endParaRPr lang="en-US"/>
          </a:p>
        </p:txBody>
      </p:sp>
    </p:spTree>
    <p:extLst>
      <p:ext uri="{BB962C8B-B14F-4D97-AF65-F5344CB8AC3E}">
        <p14:creationId xmlns:p14="http://schemas.microsoft.com/office/powerpoint/2010/main" val="126587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BEA4D-F3C4-4046-BB47-FCB1207B26B3}"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8630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9482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72375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B151F00-3264-D74A-9603-89B73FD0711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18938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976186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495900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151F00-3264-D74A-9603-89B73FD0711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87670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151F00-3264-D74A-9603-89B73FD0711A}"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3526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51F00-3264-D74A-9603-89B73FD0711A}"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68986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955571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6773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BEA4D-F3C4-4046-BB47-FCB1207B26B3}"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84489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15854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882619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51F00-3264-D74A-9603-89B73FD0711A}"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74136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BEA4D-F3C4-4046-BB47-FCB1207B26B3}" type="datetimeFigureOut">
              <a:rPr lang="en-US" smtClean="0"/>
              <a:t>4/12/2016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55517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BEA4D-F3C4-4046-BB47-FCB1207B26B3}"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5259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BEA4D-F3C4-4046-BB47-FCB1207B26B3}" type="datetimeFigureOut">
              <a:rPr lang="en-US" smtClean="0"/>
              <a:t>4/12/2016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32158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BEA4D-F3C4-4046-BB47-FCB1207B26B3}" type="datetimeFigureOut">
              <a:rPr lang="en-US" smtClean="0"/>
              <a:t>4/12/2016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28754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BEA4D-F3C4-4046-BB47-FCB1207B26B3}" type="datetimeFigureOut">
              <a:rPr lang="en-US" smtClean="0"/>
              <a:t>4/12/2016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36258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176252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BEA4D-F3C4-4046-BB47-FCB1207B26B3}" type="datetimeFigureOut">
              <a:rPr lang="en-US" smtClean="0"/>
              <a:t>4/12/2016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75A35-BBF8-6142-A822-4BC4CE95054E}" type="slidenum">
              <a:rPr lang="en-US" smtClean="0"/>
              <a:t>‹#›</a:t>
            </a:fld>
            <a:endParaRPr lang="en-US"/>
          </a:p>
        </p:txBody>
      </p:sp>
    </p:spTree>
    <p:extLst>
      <p:ext uri="{BB962C8B-B14F-4D97-AF65-F5344CB8AC3E}">
        <p14:creationId xmlns:p14="http://schemas.microsoft.com/office/powerpoint/2010/main" val="383530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BEA4D-F3C4-4046-BB47-FCB1207B26B3}" type="datetimeFigureOut">
              <a:rPr lang="en-US" smtClean="0"/>
              <a:t>4/12/2016</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75A35-BBF8-6142-A822-4BC4CE95054E}" type="slidenum">
              <a:rPr lang="en-US" smtClean="0"/>
              <a:t>‹#›</a:t>
            </a:fld>
            <a:endParaRPr lang="en-US"/>
          </a:p>
        </p:txBody>
      </p:sp>
    </p:spTree>
    <p:extLst>
      <p:ext uri="{BB962C8B-B14F-4D97-AF65-F5344CB8AC3E}">
        <p14:creationId xmlns:p14="http://schemas.microsoft.com/office/powerpoint/2010/main" val="404272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4/12/2016</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707416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21409"/>
            <a:ext cx="6262254" cy="429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262254" y="4727863"/>
            <a:ext cx="2504212" cy="1631216"/>
          </a:xfrm>
          <a:prstGeom prst="rect">
            <a:avLst/>
          </a:prstGeom>
          <a:noFill/>
        </p:spPr>
        <p:txBody>
          <a:bodyPr wrap="none" rtlCol="0">
            <a:spAutoFit/>
          </a:bodyPr>
          <a:lstStyle/>
          <a:p>
            <a:r>
              <a:rPr lang="en-US" sz="2000" b="1" i="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Santosh Mohan</a:t>
            </a:r>
          </a:p>
          <a:p>
            <a:r>
              <a:rPr lang="en-US" sz="2000" dirty="0">
                <a:latin typeface="Times New Roman" panose="02020603050405020304" pitchFamily="18" charset="0"/>
                <a:cs typeface="Times New Roman" panose="02020603050405020304" pitchFamily="18" charset="0"/>
              </a:rPr>
              <a:t>Anudeep Pandiri</a:t>
            </a:r>
          </a:p>
          <a:p>
            <a:r>
              <a:rPr lang="en-US" sz="2000" dirty="0">
                <a:latin typeface="Times New Roman" panose="02020603050405020304" pitchFamily="18" charset="0"/>
                <a:cs typeface="Times New Roman" panose="02020603050405020304" pitchFamily="18" charset="0"/>
              </a:rPr>
              <a:t>Chaitanaya Sai Manne</a:t>
            </a:r>
          </a:p>
          <a:p>
            <a:r>
              <a:rPr lang="en-US" sz="2000" dirty="0">
                <a:latin typeface="Times New Roman" panose="02020603050405020304" pitchFamily="18" charset="0"/>
                <a:cs typeface="Times New Roman" panose="02020603050405020304" pitchFamily="18" charset="0"/>
              </a:rPr>
              <a:t>Karthik Ponnuru</a:t>
            </a:r>
          </a:p>
        </p:txBody>
      </p:sp>
    </p:spTree>
    <p:extLst>
      <p:ext uri="{BB962C8B-B14F-4D97-AF65-F5344CB8AC3E}">
        <p14:creationId xmlns:p14="http://schemas.microsoft.com/office/powerpoint/2010/main" val="718412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3625"/>
            <a:ext cx="8229600" cy="1143000"/>
          </a:xfrm>
        </p:spPr>
        <p:txBody>
          <a:bodyPr>
            <a:normAutofit/>
          </a:bodyPr>
          <a:lstStyle/>
          <a:p>
            <a:r>
              <a:rPr lang="en-US" sz="4000" dirty="0">
                <a:solidFill>
                  <a:schemeClr val="accent1"/>
                </a:solidFill>
                <a:latin typeface="Times New Roman"/>
                <a:cs typeface="Times New Roman"/>
              </a:rPr>
              <a:t>Native vs Web Application</a:t>
            </a:r>
          </a:p>
        </p:txBody>
      </p:sp>
      <p:sp>
        <p:nvSpPr>
          <p:cNvPr id="3" name="Content Placeholder 2"/>
          <p:cNvSpPr>
            <a:spLocks noGrp="1"/>
          </p:cNvSpPr>
          <p:nvPr>
            <p:ph idx="1"/>
          </p:nvPr>
        </p:nvSpPr>
        <p:spPr>
          <a:xfrm>
            <a:off x="457200" y="1460229"/>
            <a:ext cx="8229600" cy="4292872"/>
          </a:xfrm>
        </p:spPr>
        <p:txBody>
          <a:bodyPr>
            <a:normAutofit/>
          </a:bodyPr>
          <a:lstStyle/>
          <a:p>
            <a:pPr lvl="0">
              <a:buClr>
                <a:srgbClr val="0072BC"/>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types of mobile application testing</a:t>
            </a:r>
          </a:p>
          <a:p>
            <a:pPr lvl="1">
              <a:buClr>
                <a:srgbClr val="0072BC"/>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Native</a:t>
            </a:r>
          </a:p>
          <a:p>
            <a:pPr lvl="1">
              <a:buClr>
                <a:srgbClr val="0072BC"/>
              </a:buCl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Web</a:t>
            </a:r>
          </a:p>
          <a:p>
            <a:pPr>
              <a:buClr>
                <a:srgbClr val="0072BC"/>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Native apps are deployed and executed on mobile devices, where as web apps are executes on web browsers</a:t>
            </a:r>
          </a:p>
          <a:p>
            <a:pPr lvl="0">
              <a:buClr>
                <a:srgbClr val="0072BC"/>
              </a:buClr>
              <a:buFont typeface="Arial" panose="020B0604020202020204" pitchFamily="34" charset="0"/>
              <a:buChar char="•"/>
            </a:pPr>
            <a:endParaRPr lang="en-US" sz="2800" dirty="0"/>
          </a:p>
        </p:txBody>
      </p:sp>
    </p:spTree>
    <p:extLst>
      <p:ext uri="{BB962C8B-B14F-4D97-AF65-F5344CB8AC3E}">
        <p14:creationId xmlns:p14="http://schemas.microsoft.com/office/powerpoint/2010/main" val="51356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1"/>
                </a:solidFill>
                <a:latin typeface="Times New Roman"/>
                <a:cs typeface="Times New Roman"/>
              </a:rPr>
              <a:t>Primary testing objectives</a:t>
            </a:r>
          </a:p>
        </p:txBody>
      </p:sp>
      <p:sp>
        <p:nvSpPr>
          <p:cNvPr id="16" name="Text Placeholder 15"/>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Native apps</a:t>
            </a:r>
          </a:p>
        </p:txBody>
      </p:sp>
      <p:sp>
        <p:nvSpPr>
          <p:cNvPr id="17" name="Content Placeholder 16"/>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Aims to validate the quality of mobile apps downloaded and executed on distinct mobile devices on selected platforms.</a:t>
            </a:r>
          </a:p>
          <a:p>
            <a:r>
              <a:rPr lang="en-US" dirty="0">
                <a:latin typeface="Times New Roman" panose="02020603050405020304" pitchFamily="18" charset="0"/>
                <a:cs typeface="Times New Roman" panose="02020603050405020304" pitchFamily="18" charset="0"/>
              </a:rPr>
              <a:t>Testing focuses on functionality and behavior,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requirements, usability, security and privacy.</a:t>
            </a:r>
          </a:p>
        </p:txBody>
      </p:sp>
      <p:sp>
        <p:nvSpPr>
          <p:cNvPr id="18" name="Text Placeholder 17"/>
          <p:cNvSpPr>
            <a:spLocks noGrp="1"/>
          </p:cNvSpPr>
          <p:nvPr>
            <p:ph type="body" sz="quarter" idx="3"/>
          </p:nvPr>
        </p:nvSpPr>
        <p:spPr/>
        <p:txBody>
          <a:bodyPr>
            <a:normAutofit/>
          </a:bodyPr>
          <a:lstStyle/>
          <a:p>
            <a:r>
              <a:rPr lang="en-US" sz="2800" dirty="0">
                <a:latin typeface="Times New Roman" panose="02020603050405020304" pitchFamily="18" charset="0"/>
                <a:cs typeface="Times New Roman" panose="02020603050405020304" pitchFamily="18" charset="0"/>
              </a:rPr>
              <a:t>Web apps</a:t>
            </a:r>
          </a:p>
        </p:txBody>
      </p:sp>
      <p:sp>
        <p:nvSpPr>
          <p:cNvPr id="19" name="Content Placeholder 18"/>
          <p:cNvSpPr>
            <a:spLocks noGrp="1"/>
          </p:cNvSpPr>
          <p:nvPr>
            <p:ph sz="quarter" idx="4"/>
          </p:nvPr>
        </p:nvSpPr>
        <p:spPr/>
        <p:txBody>
          <a:bodyPr>
            <a:normAutofit/>
          </a:bodyPr>
          <a:lstStyle/>
          <a:p>
            <a:r>
              <a:rPr lang="en-US" dirty="0">
                <a:latin typeface="Times New Roman" panose="02020603050405020304" pitchFamily="18" charset="0"/>
                <a:cs typeface="Times New Roman" panose="02020603050405020304" pitchFamily="18" charset="0"/>
              </a:rPr>
              <a:t>Aims to validate the quality of mobile web apps on different browsers  on diverse mobile devices.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addition, to the native apps, mobile Web app testing focuses on connectivity and interoperability.</a:t>
            </a:r>
          </a:p>
        </p:txBody>
      </p:sp>
    </p:spTree>
    <p:extLst>
      <p:ext uri="{BB962C8B-B14F-4D97-AF65-F5344CB8AC3E}">
        <p14:creationId xmlns:p14="http://schemas.microsoft.com/office/powerpoint/2010/main" val="112200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Native apps vs Web apps</a:t>
            </a:r>
          </a:p>
        </p:txBody>
      </p:sp>
      <p:sp>
        <p:nvSpPr>
          <p:cNvPr id="3" name="Text Placeholder 2"/>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Native apps</a:t>
            </a:r>
          </a:p>
        </p:txBody>
      </p:sp>
      <p:sp>
        <p:nvSpPr>
          <p:cNvPr id="4" name="Content Placeholder 3"/>
          <p:cNvSpPr>
            <a:spLocks noGrp="1"/>
          </p:cNvSpPr>
          <p:nvPr>
            <p:ph sz="half" idx="2"/>
          </p:nvPr>
        </p:nvSpPr>
        <p:spPr/>
        <p:txBody>
          <a:bodyPr>
            <a:normAutofit fontScale="92500" lnSpcReduction="20000"/>
          </a:bodyPr>
          <a:lstStyle/>
          <a:p>
            <a:r>
              <a:rPr lang="en-US" u="sng" dirty="0">
                <a:latin typeface="Times New Roman" panose="02020603050405020304" pitchFamily="18" charset="0"/>
                <a:cs typeface="Times New Roman" panose="02020603050405020304" pitchFamily="18" charset="0"/>
              </a:rPr>
              <a:t>Testing environment</a:t>
            </a:r>
          </a:p>
          <a:p>
            <a:pPr lvl="1"/>
            <a:r>
              <a:rPr lang="en-US" dirty="0">
                <a:latin typeface="Times New Roman" panose="02020603050405020304" pitchFamily="18" charset="0"/>
                <a:cs typeface="Times New Roman" panose="02020603050405020304" pitchFamily="18" charset="0"/>
              </a:rPr>
              <a:t>It underlies on multiple mobile platforms.</a:t>
            </a:r>
          </a:p>
          <a:p>
            <a:r>
              <a:rPr lang="en-US" u="sng" dirty="0">
                <a:latin typeface="Times New Roman" panose="02020603050405020304" pitchFamily="18" charset="0"/>
                <a:cs typeface="Times New Roman" panose="02020603050405020304" pitchFamily="18" charset="0"/>
              </a:rPr>
              <a:t>User Interface</a:t>
            </a:r>
          </a:p>
          <a:p>
            <a:pPr lvl="1"/>
            <a:r>
              <a:rPr lang="en-US" dirty="0">
                <a:latin typeface="Times New Roman" panose="02020603050405020304" pitchFamily="18" charset="0"/>
                <a:cs typeface="Times New Roman" panose="02020603050405020304" pitchFamily="18" charset="0"/>
              </a:rPr>
              <a:t>It considers mobile clients, rich media content and graphics, and gesture features.</a:t>
            </a:r>
          </a:p>
          <a:p>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Technologies</a:t>
            </a:r>
          </a:p>
          <a:p>
            <a:pPr lvl="1"/>
            <a:r>
              <a:rPr lang="en-US" sz="2100" dirty="0">
                <a:latin typeface="Times New Roman" panose="02020603050405020304" pitchFamily="18" charset="0"/>
                <a:cs typeface="Times New Roman" panose="02020603050405020304" pitchFamily="18" charset="0"/>
              </a:rPr>
              <a:t>Programming languages such as Java (Android), Objective-C (iOS), and Visual C++ (Windows)</a:t>
            </a:r>
          </a:p>
        </p:txBody>
      </p:sp>
      <p:sp>
        <p:nvSpPr>
          <p:cNvPr id="5" name="Text Placeholder 4"/>
          <p:cNvSpPr>
            <a:spLocks noGrp="1"/>
          </p:cNvSpPr>
          <p:nvPr>
            <p:ph type="body" sz="quarter" idx="3"/>
          </p:nvPr>
        </p:nvSpPr>
        <p:spPr/>
        <p:txBody>
          <a:bodyPr>
            <a:normAutofit/>
          </a:bodyPr>
          <a:lstStyle/>
          <a:p>
            <a:r>
              <a:rPr lang="en-US" sz="2800" dirty="0">
                <a:latin typeface="Times New Roman" panose="02020603050405020304" pitchFamily="18" charset="0"/>
                <a:cs typeface="Times New Roman" panose="02020603050405020304" pitchFamily="18" charset="0"/>
              </a:rPr>
              <a:t>Web apps</a:t>
            </a:r>
          </a:p>
        </p:txBody>
      </p:sp>
      <p:sp>
        <p:nvSpPr>
          <p:cNvPr id="6" name="Content Placeholder 5"/>
          <p:cNvSpPr>
            <a:spLocks noGrp="1"/>
          </p:cNvSpPr>
          <p:nvPr>
            <p:ph sz="quarter" idx="4"/>
          </p:nvPr>
        </p:nvSpPr>
        <p:spPr/>
        <p:txBody>
          <a:bodyPr>
            <a:normAutofit fontScale="92500" lnSpcReduction="20000"/>
          </a:bodyPr>
          <a:lstStyle/>
          <a:p>
            <a:r>
              <a:rPr lang="en-US" sz="2200" u="sng" dirty="0">
                <a:latin typeface="Times New Roman" panose="02020603050405020304" pitchFamily="18" charset="0"/>
                <a:cs typeface="Times New Roman" panose="02020603050405020304" pitchFamily="18" charset="0"/>
              </a:rPr>
              <a:t>Testing environment</a:t>
            </a:r>
          </a:p>
          <a:p>
            <a:pPr lvl="1"/>
            <a:r>
              <a:rPr lang="en-US" sz="1900" dirty="0">
                <a:latin typeface="Times New Roman" panose="02020603050405020304" pitchFamily="18" charset="0"/>
                <a:cs typeface="Times New Roman" panose="02020603050405020304" pitchFamily="18" charset="0"/>
              </a:rPr>
              <a:t>The underlying Web browser is the testing environment.</a:t>
            </a:r>
          </a:p>
          <a:p>
            <a:r>
              <a:rPr lang="en-US" sz="2200" u="sng" dirty="0">
                <a:latin typeface="Times New Roman" panose="02020603050405020304" pitchFamily="18" charset="0"/>
                <a:cs typeface="Times New Roman" panose="02020603050405020304" pitchFamily="18" charset="0"/>
              </a:rPr>
              <a:t>User Interface</a:t>
            </a:r>
          </a:p>
          <a:p>
            <a:pPr lvl="1"/>
            <a:r>
              <a:rPr lang="en-US" sz="1900" dirty="0">
                <a:latin typeface="Times New Roman" panose="02020603050405020304" pitchFamily="18" charset="0"/>
                <a:cs typeface="Times New Roman" panose="02020603050405020304" pitchFamily="18" charset="0"/>
              </a:rPr>
              <a:t>It considers web-based thin mobile clients, downloadable mobile clients, and browser-based rich media and graphics support.</a:t>
            </a:r>
          </a:p>
          <a:p>
            <a:r>
              <a:rPr lang="en-US" sz="2200" u="sng" dirty="0">
                <a:latin typeface="Times New Roman" panose="02020603050405020304" pitchFamily="18" charset="0"/>
                <a:cs typeface="Times New Roman" panose="02020603050405020304" pitchFamily="18" charset="0"/>
              </a:rPr>
              <a:t>Technologies</a:t>
            </a:r>
          </a:p>
          <a:p>
            <a:pPr lvl="1"/>
            <a:r>
              <a:rPr lang="en-US" sz="1900" dirty="0">
                <a:latin typeface="Times New Roman" panose="02020603050405020304" pitchFamily="18" charset="0"/>
                <a:cs typeface="Times New Roman" panose="02020603050405020304" pitchFamily="18" charset="0"/>
              </a:rPr>
              <a:t>HTML5, CSS3, and JavaScript. The app developer might also use server-side languages or frameworks such as PHP, Rails, and Python.</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06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Native apps vs Web apps (cont..)</a:t>
            </a:r>
          </a:p>
        </p:txBody>
      </p:sp>
      <p:sp>
        <p:nvSpPr>
          <p:cNvPr id="3" name="Text Placeholder 2"/>
          <p:cNvSpPr>
            <a:spLocks noGrp="1"/>
          </p:cNvSpPr>
          <p:nvPr>
            <p:ph type="body" idx="1"/>
          </p:nvPr>
        </p:nvSpPr>
        <p:spPr/>
        <p:txBody>
          <a:bodyPr>
            <a:normAutofit/>
          </a:bodyPr>
          <a:lstStyle/>
          <a:p>
            <a:r>
              <a:rPr lang="en-US" sz="2800" dirty="0">
                <a:latin typeface="Times New Roman" panose="02020603050405020304" pitchFamily="18" charset="0"/>
                <a:cs typeface="Times New Roman" panose="02020603050405020304" pitchFamily="18" charset="0"/>
              </a:rPr>
              <a:t>Native apps</a:t>
            </a:r>
          </a:p>
        </p:txBody>
      </p:sp>
      <p:sp>
        <p:nvSpPr>
          <p:cNvPr id="4" name="Content Placeholder 3"/>
          <p:cNvSpPr>
            <a:spLocks noGrp="1"/>
          </p:cNvSpPr>
          <p:nvPr>
            <p:ph sz="half" idx="2"/>
          </p:nvPr>
        </p:nvSpPr>
        <p:spPr/>
        <p:txBody>
          <a:bodyPr>
            <a:normAutofit fontScale="92500" lnSpcReduction="20000"/>
          </a:bodyPr>
          <a:lstStyle/>
          <a:p>
            <a:r>
              <a:rPr lang="en-US" u="sng" dirty="0">
                <a:latin typeface="Times New Roman" panose="02020603050405020304" pitchFamily="18" charset="0"/>
                <a:cs typeface="Times New Roman" panose="02020603050405020304" pitchFamily="18" charset="0"/>
              </a:rPr>
              <a:t>Mobile Connectivity Testing</a:t>
            </a:r>
          </a:p>
          <a:p>
            <a:pPr lvl="1"/>
            <a:r>
              <a:rPr lang="en-US" sz="2100" dirty="0">
                <a:latin typeface="Times New Roman" panose="02020603050405020304" pitchFamily="18" charset="0"/>
                <a:cs typeface="Times New Roman" panose="02020603050405020304" pitchFamily="18" charset="0"/>
              </a:rPr>
              <a:t>Online content synchronization during testing as well as download, deployment, and customization issues</a:t>
            </a:r>
          </a:p>
          <a:p>
            <a:r>
              <a:rPr lang="en-US" u="sng" dirty="0">
                <a:latin typeface="Times New Roman" panose="02020603050405020304" pitchFamily="18" charset="0"/>
                <a:cs typeface="Times New Roman" panose="02020603050405020304" pitchFamily="18" charset="0"/>
              </a:rPr>
              <a:t>Usability Testing</a:t>
            </a:r>
          </a:p>
          <a:p>
            <a:pPr lvl="1"/>
            <a:r>
              <a:rPr lang="en-US" sz="2100" dirty="0">
                <a:latin typeface="Times New Roman" panose="02020603050405020304" pitchFamily="18" charset="0"/>
                <a:cs typeface="Times New Roman" panose="02020603050405020304" pitchFamily="18" charset="0"/>
              </a:rPr>
              <a:t>It involves testing mobile device-based gestures, content, interfaces, and the general user experience</a:t>
            </a:r>
          </a:p>
          <a:p>
            <a:r>
              <a:rPr lang="en-US" u="sng" dirty="0">
                <a:latin typeface="Times New Roman" panose="02020603050405020304" pitchFamily="18" charset="0"/>
                <a:cs typeface="Times New Roman" panose="02020603050405020304" pitchFamily="18" charset="0"/>
              </a:rPr>
              <a:t>Mobility Testing</a:t>
            </a:r>
          </a:p>
          <a:p>
            <a:pPr lvl="1"/>
            <a:r>
              <a:rPr lang="en-US" sz="2100" dirty="0">
                <a:latin typeface="Times New Roman" panose="02020603050405020304" pitchFamily="18" charset="0"/>
                <a:cs typeface="Times New Roman" panose="02020603050405020304" pitchFamily="18" charset="0"/>
              </a:rPr>
              <a:t>It involves testing the device’s location-based functions, features etc.</a:t>
            </a:r>
          </a:p>
        </p:txBody>
      </p:sp>
      <p:sp>
        <p:nvSpPr>
          <p:cNvPr id="5" name="Text Placeholder 4"/>
          <p:cNvSpPr>
            <a:spLocks noGrp="1"/>
          </p:cNvSpPr>
          <p:nvPr>
            <p:ph type="body" sz="quarter" idx="3"/>
          </p:nvPr>
        </p:nvSpPr>
        <p:spPr/>
        <p:txBody>
          <a:bodyPr>
            <a:normAutofit/>
          </a:bodyPr>
          <a:lstStyle/>
          <a:p>
            <a:r>
              <a:rPr lang="en-US" sz="2800" dirty="0">
                <a:latin typeface="Times New Roman" panose="02020603050405020304" pitchFamily="18" charset="0"/>
                <a:cs typeface="Times New Roman" panose="02020603050405020304" pitchFamily="18" charset="0"/>
              </a:rPr>
              <a:t>Web apps</a:t>
            </a:r>
          </a:p>
        </p:txBody>
      </p:sp>
      <p:sp>
        <p:nvSpPr>
          <p:cNvPr id="6" name="Content Placeholder 5"/>
          <p:cNvSpPr>
            <a:spLocks noGrp="1"/>
          </p:cNvSpPr>
          <p:nvPr>
            <p:ph sz="quarter" idx="4"/>
          </p:nvPr>
        </p:nvSpPr>
        <p:spPr/>
        <p:txBody>
          <a:bodyPr>
            <a:normAutofit fontScale="77500" lnSpcReduction="20000"/>
          </a:bodyPr>
          <a:lstStyle/>
          <a:p>
            <a:r>
              <a:rPr lang="en-US" sz="2600" u="sng" dirty="0">
                <a:latin typeface="Times New Roman" panose="02020603050405020304" pitchFamily="18" charset="0"/>
                <a:cs typeface="Times New Roman" panose="02020603050405020304" pitchFamily="18" charset="0"/>
              </a:rPr>
              <a:t>Mobile Connectivity Testing</a:t>
            </a:r>
          </a:p>
          <a:p>
            <a:pPr lvl="1"/>
            <a:r>
              <a:rPr lang="en-US" sz="2300" dirty="0">
                <a:latin typeface="Times New Roman" panose="02020603050405020304" pitchFamily="18" charset="0"/>
                <a:cs typeface="Times New Roman" panose="02020603050405020304" pitchFamily="18" charset="0"/>
              </a:rPr>
              <a:t>it is important to test with Internet connectivity and diverse wireless air protocols in mind, as well as the mobile connections between clients and servers.</a:t>
            </a:r>
          </a:p>
          <a:p>
            <a:r>
              <a:rPr lang="en-US" sz="2600" u="sng" dirty="0">
                <a:latin typeface="Times New Roman" panose="02020603050405020304" pitchFamily="18" charset="0"/>
                <a:cs typeface="Times New Roman" panose="02020603050405020304" pitchFamily="18" charset="0"/>
              </a:rPr>
              <a:t>Usability Testing</a:t>
            </a:r>
          </a:p>
          <a:p>
            <a:pPr lvl="1"/>
            <a:r>
              <a:rPr lang="en-US" sz="2300" dirty="0">
                <a:latin typeface="Times New Roman" panose="02020603050405020304" pitchFamily="18" charset="0"/>
                <a:cs typeface="Times New Roman" panose="02020603050405020304" pitchFamily="18" charset="0"/>
              </a:rPr>
              <a:t>It focuses on Web-based GUI content, interfaces, and user operation flows.</a:t>
            </a:r>
          </a:p>
          <a:p>
            <a:pPr marL="0" indent="0">
              <a:buNone/>
            </a:pPr>
            <a:endParaRPr lang="en-US" sz="2600" u="sng" dirty="0">
              <a:latin typeface="Times New Roman" panose="02020603050405020304" pitchFamily="18" charset="0"/>
              <a:cs typeface="Times New Roman" panose="02020603050405020304" pitchFamily="18" charset="0"/>
            </a:endParaRPr>
          </a:p>
          <a:p>
            <a:r>
              <a:rPr lang="en-US" sz="2800" u="sng" dirty="0">
                <a:latin typeface="Times New Roman" panose="02020603050405020304" pitchFamily="18" charset="0"/>
                <a:cs typeface="Times New Roman" panose="02020603050405020304" pitchFamily="18" charset="0"/>
              </a:rPr>
              <a:t>Mobility Testing</a:t>
            </a:r>
          </a:p>
          <a:p>
            <a:pPr lvl="1"/>
            <a:r>
              <a:rPr lang="en-US" sz="2300" dirty="0">
                <a:latin typeface="Times New Roman" panose="02020603050405020304" pitchFamily="18" charset="0"/>
                <a:cs typeface="Times New Roman" panose="02020603050405020304" pitchFamily="18" charset="0"/>
              </a:rPr>
              <a:t>Focuses on testing the quality of location-based system functions, data, and behaviors.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80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273"/>
            <a:ext cx="9144000" cy="6026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402219" y="123387"/>
            <a:ext cx="2857898" cy="707886"/>
          </a:xfrm>
          <a:prstGeom prst="rect">
            <a:avLst/>
          </a:prstGeom>
          <a:noFill/>
        </p:spPr>
        <p:txBody>
          <a:bodyPr wrap="none" rtlCol="0">
            <a:spAutoFit/>
          </a:bodyPr>
          <a:lstStyle/>
          <a:p>
            <a:r>
              <a:rPr lang="en-US" sz="4000" dirty="0">
                <a:solidFill>
                  <a:schemeClr val="accent1"/>
                </a:solidFill>
                <a:latin typeface="Times New Roman" panose="02020603050405020304" pitchFamily="18" charset="0"/>
                <a:ea typeface="+mj-ea"/>
                <a:cs typeface="Times New Roman" panose="02020603050405020304" pitchFamily="18" charset="0"/>
              </a:rPr>
              <a:t>Test Process </a:t>
            </a:r>
          </a:p>
        </p:txBody>
      </p:sp>
    </p:spTree>
    <p:extLst>
      <p:ext uri="{BB962C8B-B14F-4D97-AF65-F5344CB8AC3E}">
        <p14:creationId xmlns:p14="http://schemas.microsoft.com/office/powerpoint/2010/main" val="301784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1"/>
                </a:solidFill>
                <a:latin typeface="Times New Roman" panose="02020603050405020304" pitchFamily="18" charset="0"/>
                <a:cs typeface="Times New Roman" panose="02020603050405020304" pitchFamily="18" charset="0"/>
              </a:rPr>
              <a:t>Test process for Native apps</a:t>
            </a:r>
          </a:p>
        </p:txBody>
      </p:sp>
      <p:sp>
        <p:nvSpPr>
          <p:cNvPr id="3" name="Content Placeholder 2"/>
          <p:cNvSpPr>
            <a:spLocks noGrp="1"/>
          </p:cNvSpPr>
          <p:nvPr>
            <p:ph idx="1"/>
          </p:nvPr>
        </p:nvSpPr>
        <p:spPr/>
        <p:txBody>
          <a:bodyPr vert="horz" lIns="91440" tIns="45720" rIns="91440" bIns="45720" rtlCol="0" anchor="t">
            <a:noAutofit/>
          </a:bodyPr>
          <a:lstStyle/>
          <a:p>
            <a:r>
              <a:rPr lang="en-US" sz="2000" dirty="0">
                <a:latin typeface="Times New Roman" panose="02020603050405020304" pitchFamily="18" charset="0"/>
                <a:cs typeface="Times New Roman" panose="02020603050405020304" pitchFamily="18" charset="0"/>
              </a:rPr>
              <a:t>Component testing, includes both black- and white-box testing as well as native API interactions.</a:t>
            </a:r>
          </a:p>
          <a:p>
            <a:r>
              <a:rPr lang="en-US" sz="2000" dirty="0">
                <a:latin typeface="Times New Roman" panose="02020603050405020304" pitchFamily="18" charset="0"/>
                <a:cs typeface="Times New Roman" panose="02020603050405020304" pitchFamily="18" charset="0"/>
              </a:rPr>
              <a:t>Function testing, focuses on validating functions, GUI-based scenarios, and native behaviors, such as gesture testing on mobile clients.</a:t>
            </a:r>
          </a:p>
          <a:p>
            <a:r>
              <a:rPr lang="en-US" sz="2000" dirty="0" err="1">
                <a:latin typeface="Times New Roman" panose="02020603050405020304" pitchFamily="18" charset="0"/>
                <a:cs typeface="Times New Roman" panose="02020603050405020304" pitchFamily="18" charset="0"/>
              </a:rPr>
              <a:t>QoS</a:t>
            </a:r>
            <a:r>
              <a:rPr lang="en-US" sz="2000" dirty="0">
                <a:latin typeface="Times New Roman" panose="02020603050405020304" pitchFamily="18" charset="0"/>
                <a:cs typeface="Times New Roman" panose="02020603050405020304" pitchFamily="18" charset="0"/>
              </a:rPr>
              <a:t> testing, checks </a:t>
            </a:r>
            <a:r>
              <a:rPr lang="en-US" sz="2000" dirty="0" err="1">
                <a:latin typeface="Times New Roman" panose="02020603050405020304" pitchFamily="18" charset="0"/>
                <a:cs typeface="Times New Roman" panose="02020603050405020304" pitchFamily="18" charset="0"/>
              </a:rPr>
              <a:t>QoS</a:t>
            </a:r>
            <a:r>
              <a:rPr lang="en-US" sz="2000" dirty="0">
                <a:latin typeface="Times New Roman" panose="02020603050405020304" pitchFamily="18" charset="0"/>
                <a:cs typeface="Times New Roman" panose="02020603050405020304" pitchFamily="18" charset="0"/>
              </a:rPr>
              <a:t> attributes, including performance, reliability, availability, and security.</a:t>
            </a:r>
          </a:p>
          <a:p>
            <a:r>
              <a:rPr lang="en-US" sz="2000" dirty="0">
                <a:latin typeface="Times New Roman" panose="02020603050405020304" pitchFamily="18" charset="0"/>
                <a:cs typeface="Times New Roman" panose="02020603050405020304" pitchFamily="18" charset="0"/>
              </a:rPr>
              <a:t>Feature testing, validates network connectivity, compatibility, interoperability, mobility, and usability</a:t>
            </a:r>
          </a:p>
          <a:p>
            <a:r>
              <a:rPr lang="en-US" sz="2000" dirty="0">
                <a:latin typeface="Times New Roman" panose="02020603050405020304" pitchFamily="18" charset="0"/>
                <a:cs typeface="Times New Roman" panose="02020603050405020304" pitchFamily="18" charset="0"/>
              </a:rPr>
              <a:t>Service testing, looks at mobile app services, including download, installation, deployment, service security, and synchronization.</a:t>
            </a:r>
          </a:p>
        </p:txBody>
      </p:sp>
    </p:spTree>
    <p:extLst>
      <p:ext uri="{BB962C8B-B14F-4D97-AF65-F5344CB8AC3E}">
        <p14:creationId xmlns:p14="http://schemas.microsoft.com/office/powerpoint/2010/main" val="14317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Test process for Web apps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Component testing, validates the quality of software components in mobile Web clients and the related server components using black- and white-box testing methods.</a:t>
            </a:r>
          </a:p>
          <a:p>
            <a:r>
              <a:rPr lang="en-US" sz="2000" dirty="0">
                <a:latin typeface="Times New Roman" panose="02020603050405020304" pitchFamily="18" charset="0"/>
                <a:cs typeface="Times New Roman" panose="02020603050405020304" pitchFamily="18" charset="0"/>
              </a:rPr>
              <a:t>System integration, focuses on component integration with the system (mobile client and server).</a:t>
            </a:r>
          </a:p>
          <a:p>
            <a:r>
              <a:rPr lang="en-US" sz="2000" dirty="0">
                <a:latin typeface="Times New Roman" panose="02020603050405020304" pitchFamily="18" charset="0"/>
                <a:cs typeface="Times New Roman" panose="02020603050405020304" pitchFamily="18" charset="0"/>
              </a:rPr>
              <a:t>Function testing, targets mobile Web service function quality, end-to-end business transactions, Web GUI scenarios, and Web-based mobile behaviors and gestures.</a:t>
            </a:r>
          </a:p>
          <a:p>
            <a:r>
              <a:rPr lang="en-US" sz="2000" dirty="0">
                <a:latin typeface="Times New Roman" panose="02020603050405020304" pitchFamily="18" charset="0"/>
                <a:cs typeface="Times New Roman" panose="02020603050405020304" pitchFamily="18" charset="0"/>
              </a:rPr>
              <a:t>System testing, considers </a:t>
            </a:r>
            <a:r>
              <a:rPr lang="en-US" sz="2000" dirty="0" err="1">
                <a:latin typeface="Times New Roman" panose="02020603050405020304" pitchFamily="18" charset="0"/>
                <a:cs typeface="Times New Roman" panose="02020603050405020304" pitchFamily="18" charset="0"/>
              </a:rPr>
              <a:t>QoS</a:t>
            </a:r>
            <a:r>
              <a:rPr lang="en-US" sz="2000" dirty="0">
                <a:latin typeface="Times New Roman" panose="02020603050405020304" pitchFamily="18" charset="0"/>
                <a:cs typeface="Times New Roman" panose="02020603050405020304" pitchFamily="18" charset="0"/>
              </a:rPr>
              <a:t> requirements, including end-to-end system performance, load, reliability, availability, security, and scalability.</a:t>
            </a:r>
          </a:p>
          <a:p>
            <a:r>
              <a:rPr lang="en-US" sz="2000" dirty="0">
                <a:latin typeface="Times New Roman" panose="02020603050405020304" pitchFamily="18" charset="0"/>
                <a:cs typeface="Times New Roman" panose="02020603050405020304" pitchFamily="18" charset="0"/>
              </a:rPr>
              <a:t>Feature testing, targets quality, such as mobile connectivity, compatibility, usability, interoperability, security, and internationalization.</a:t>
            </a:r>
          </a:p>
        </p:txBody>
      </p:sp>
    </p:spTree>
    <p:extLst>
      <p:ext uri="{BB962C8B-B14F-4D97-AF65-F5344CB8AC3E}">
        <p14:creationId xmlns:p14="http://schemas.microsoft.com/office/powerpoint/2010/main" val="242785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598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Issues, Challenges &amp; Needs</a:t>
            </a:r>
          </a:p>
        </p:txBody>
      </p:sp>
      <p:sp>
        <p:nvSpPr>
          <p:cNvPr id="3" name="Content Placeholder 2"/>
          <p:cNvSpPr>
            <a:spLocks noGrp="1"/>
          </p:cNvSpPr>
          <p:nvPr>
            <p:ph idx="1"/>
          </p:nvPr>
        </p:nvSpPr>
        <p:spPr>
          <a:xfrm>
            <a:off x="457200" y="1262273"/>
            <a:ext cx="8229600" cy="4525963"/>
          </a:xfrm>
        </p:spPr>
        <p:txBody>
          <a:bodyPr/>
          <a:lstStyle/>
          <a:p>
            <a:r>
              <a:rPr lang="en-US" sz="2800" b="1" dirty="0">
                <a:latin typeface="Times New Roman" panose="02020603050405020304" pitchFamily="18" charset="0"/>
                <a:cs typeface="Times New Roman" panose="02020603050405020304" pitchFamily="18" charset="0"/>
              </a:rPr>
              <a:t>Test environments:</a:t>
            </a:r>
          </a:p>
          <a:p>
            <a:pPr lvl="1"/>
            <a:r>
              <a:rPr lang="en-US" sz="1800" dirty="0">
                <a:latin typeface="Times New Roman" panose="02020603050405020304" pitchFamily="18" charset="0"/>
                <a:cs typeface="Times New Roman" panose="02020603050405020304" pitchFamily="18" charset="0"/>
              </a:rPr>
              <a:t>Involves high costs and levels of complexity</a:t>
            </a:r>
          </a:p>
          <a:p>
            <a:pPr lvl="1" algn="just"/>
            <a:r>
              <a:rPr lang="en-US" sz="1800" dirty="0">
                <a:latin typeface="Times New Roman" panose="02020603050405020304" pitchFamily="18" charset="0"/>
                <a:cs typeface="Times New Roman" panose="02020603050405020304" pitchFamily="18" charset="0"/>
              </a:rPr>
              <a:t>Setting up a mobile test environment for multiple apps on each mobile platform for a range of devices is tedious, time-consuming, and expensive, and frequent upgrades in both device and platform spaces only exacerbate this challenge.</a:t>
            </a:r>
          </a:p>
          <a:p>
            <a:pPr algn="just"/>
            <a:r>
              <a:rPr lang="en-US" sz="2200" b="1" dirty="0">
                <a:latin typeface="Times New Roman" panose="02020603050405020304" pitchFamily="18" charset="0"/>
                <a:cs typeface="Times New Roman" panose="02020603050405020304" pitchFamily="18" charset="0"/>
              </a:rPr>
              <a:t>What to do?</a:t>
            </a:r>
          </a:p>
          <a:p>
            <a:pPr lvl="1" algn="just"/>
            <a:r>
              <a:rPr lang="en-US" sz="2000" dirty="0">
                <a:latin typeface="Times New Roman" panose="02020603050405020304" pitchFamily="18" charset="0"/>
                <a:cs typeface="Times New Roman" panose="02020603050405020304" pitchFamily="18" charset="0"/>
              </a:rPr>
              <a:t>a reusable and systematic approach</a:t>
            </a:r>
          </a:p>
          <a:p>
            <a:pPr lvl="2" algn="just"/>
            <a:r>
              <a:rPr lang="en-US" sz="1800" dirty="0">
                <a:latin typeface="Times New Roman" panose="02020603050405020304" pitchFamily="18" charset="0"/>
                <a:cs typeface="Times New Roman" panose="02020603050405020304" pitchFamily="18" charset="0"/>
              </a:rPr>
              <a:t>unified connectivity to different mobile platforms on mobile devices</a:t>
            </a:r>
          </a:p>
          <a:p>
            <a:pPr lvl="2" algn="just"/>
            <a:r>
              <a:rPr lang="en-US" sz="1800" dirty="0">
                <a:latin typeface="Times New Roman" panose="02020603050405020304" pitchFamily="18" charset="0"/>
                <a:cs typeface="Times New Roman" panose="02020603050405020304" pitchFamily="18" charset="0"/>
              </a:rPr>
              <a:t>a configuration capability that supports the systematic deployment, installation, and execution of a given app on different platforms for specific mobile devices.</a:t>
            </a:r>
          </a:p>
          <a:p>
            <a:pPr lvl="2" algn="just"/>
            <a:r>
              <a:rPr lang="en-US" sz="1800" dirty="0">
                <a:latin typeface="Times New Roman" panose="02020603050405020304" pitchFamily="18" charset="0"/>
                <a:cs typeface="Times New Roman" panose="02020603050405020304" pitchFamily="18" charset="0"/>
              </a:rPr>
              <a:t>diverse mobile network configuration options.</a:t>
            </a:r>
          </a:p>
        </p:txBody>
      </p:sp>
    </p:spTree>
    <p:extLst>
      <p:ext uri="{BB962C8B-B14F-4D97-AF65-F5344CB8AC3E}">
        <p14:creationId xmlns:p14="http://schemas.microsoft.com/office/powerpoint/2010/main" val="416589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Issues, Challenges &amp; Needs</a:t>
            </a:r>
            <a:endParaRPr lang="en-US"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Standards, modeling, and coverage criteria</a:t>
            </a:r>
          </a:p>
          <a:p>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Existing test models and coverage criteria can help address mobile program structures, dynamic behaviors, and GUI operation flows, but we still need to address the distinct requirements of mobile app testing.</a:t>
            </a:r>
          </a:p>
          <a:p>
            <a:pPr lvl="1"/>
            <a:r>
              <a:rPr lang="en-US" sz="1800" dirty="0">
                <a:latin typeface="Times New Roman" panose="02020603050405020304" pitchFamily="18" charset="0"/>
                <a:cs typeface="Times New Roman" panose="02020603050405020304" pitchFamily="18" charset="0"/>
              </a:rPr>
              <a:t>Also a model is needed to address test coverage, taking into account underlying operational contexts that include a variety of mobile devices, platforms, browsers, and native APIs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024" y="1477108"/>
            <a:ext cx="9200270" cy="661181"/>
          </a:xfrm>
        </p:spPr>
        <p:txBody>
          <a:bodyPr>
            <a:normAutofit fontScale="90000"/>
          </a:bodyPr>
          <a:lstStyle/>
          <a:p>
            <a:r>
              <a:rPr lang="en-US" sz="3200" dirty="0">
                <a:solidFill>
                  <a:srgbClr val="0070C0"/>
                </a:solidFill>
              </a:rPr>
              <a:t>MOBILE APPLICATION TESTING</a:t>
            </a:r>
            <a:r>
              <a:rPr lang="en-US" dirty="0">
                <a:solidFill>
                  <a:srgbClr val="0070C0"/>
                </a:solidFill>
              </a:rPr>
              <a:t>:</a:t>
            </a:r>
          </a:p>
        </p:txBody>
      </p:sp>
      <p:sp>
        <p:nvSpPr>
          <p:cNvPr id="3" name="Content Placeholder 2"/>
          <p:cNvSpPr>
            <a:spLocks noGrp="1"/>
          </p:cNvSpPr>
          <p:nvPr>
            <p:ph idx="1"/>
          </p:nvPr>
        </p:nvSpPr>
        <p:spPr>
          <a:xfrm>
            <a:off x="457200" y="2526093"/>
            <a:ext cx="8229600" cy="3200400"/>
          </a:xfrm>
        </p:spPr>
        <p:txBody>
          <a:bodyPr numCol="2">
            <a:normAutofit/>
          </a:bodyPr>
          <a:lstStyle/>
          <a:p>
            <a:pPr algn="just"/>
            <a:r>
              <a:rPr lang="en-US" sz="2400" spc="-150" dirty="0">
                <a:latin typeface="+mn-lt"/>
              </a:rPr>
              <a:t>Mobile application testing is a process by which application software developed for hand held mobile devices is tested for its functionality, usability and consistency.</a:t>
            </a:r>
          </a:p>
          <a:p>
            <a:pPr algn="just"/>
            <a:endParaRPr lang="en-US" sz="2400" dirty="0">
              <a:latin typeface="+mn-l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406" y="2307102"/>
            <a:ext cx="3924886" cy="313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66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Issues, Challenges &amp; Needs</a:t>
            </a:r>
            <a:endParaRPr lang="en-US"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Test automation:</a:t>
            </a:r>
          </a:p>
          <a:p>
            <a:pPr lvl="1"/>
            <a:r>
              <a:rPr lang="en-US" sz="1800" dirty="0">
                <a:latin typeface="Times New Roman" panose="02020603050405020304" pitchFamily="18" charset="0"/>
                <a:cs typeface="Times New Roman" panose="02020603050405020304" pitchFamily="18" charset="0"/>
              </a:rPr>
              <a:t>Lack of standardization in mobile test infrastructure, scripting languages, and connectivity protocols between mobile test tools and platforms</a:t>
            </a:r>
          </a:p>
          <a:p>
            <a:pPr lvl="1"/>
            <a:r>
              <a:rPr lang="en-US" sz="1800" dirty="0">
                <a:latin typeface="Times New Roman" panose="02020603050405020304" pitchFamily="18" charset="0"/>
                <a:cs typeface="Times New Roman" panose="02020603050405020304" pitchFamily="18" charset="0"/>
              </a:rPr>
              <a:t>Need an elastic infrastructure to support large-scale test automation</a:t>
            </a:r>
          </a:p>
          <a:p>
            <a:r>
              <a:rPr lang="en-US" sz="2200" b="1" dirty="0">
                <a:latin typeface="Times New Roman" panose="02020603050405020304" pitchFamily="18" charset="0"/>
                <a:cs typeface="Times New Roman" panose="02020603050405020304" pitchFamily="18" charset="0"/>
              </a:rPr>
              <a:t>What to do?</a:t>
            </a:r>
          </a:p>
          <a:p>
            <a:pPr lvl="1"/>
            <a:r>
              <a:rPr lang="en-US" sz="1800" dirty="0">
                <a:latin typeface="Times New Roman" panose="02020603050405020304" pitchFamily="18" charset="0"/>
                <a:cs typeface="Times New Roman" panose="02020603050405020304" pitchFamily="18" charset="0"/>
              </a:rPr>
              <a:t>device-based mobile test clouds equipped with connected, diverse, and replaceable mobile devices</a:t>
            </a:r>
          </a:p>
          <a:p>
            <a:pPr lvl="1"/>
            <a:r>
              <a:rPr lang="en-US" sz="1800" dirty="0">
                <a:latin typeface="Times New Roman" panose="02020603050405020304" pitchFamily="18" charset="0"/>
                <a:cs typeface="Times New Roman" panose="02020603050405020304" pitchFamily="18" charset="0"/>
              </a:rPr>
              <a:t>scalable emulation clouds that can enable the creation, deployment, and control of largescale mobile emulation testing</a:t>
            </a:r>
          </a:p>
          <a:p>
            <a:pPr lvl="1"/>
            <a:r>
              <a:rPr lang="en-US" sz="1800" dirty="0">
                <a:latin typeface="Times New Roman" panose="02020603050405020304" pitchFamily="18" charset="0"/>
                <a:cs typeface="Times New Roman" panose="02020603050405020304" pitchFamily="18" charset="0"/>
              </a:rPr>
              <a:t>unified test control and execution solution that supports concurrent and largescale test automation</a:t>
            </a:r>
          </a:p>
        </p:txBody>
      </p:sp>
    </p:spTree>
    <p:extLst>
      <p:ext uri="{BB962C8B-B14F-4D97-AF65-F5344CB8AC3E}">
        <p14:creationId xmlns:p14="http://schemas.microsoft.com/office/powerpoint/2010/main" val="231695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9295" y="2343881"/>
            <a:ext cx="5485412"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extLst>
      <p:ext uri="{BB962C8B-B14F-4D97-AF65-F5344CB8AC3E}">
        <p14:creationId xmlns:p14="http://schemas.microsoft.com/office/powerpoint/2010/main" val="10217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17" y="274638"/>
            <a:ext cx="9376117" cy="1143000"/>
          </a:xfrm>
        </p:spPr>
        <p:txBody>
          <a:bodyPr>
            <a:normAutofit fontScale="90000"/>
          </a:bodyPr>
          <a:lstStyle/>
          <a:p>
            <a:r>
              <a:rPr lang="en-US" sz="3600" dirty="0">
                <a:solidFill>
                  <a:srgbClr val="0070C0"/>
                </a:solidFill>
                <a:latin typeface="+mj-lt"/>
              </a:rPr>
              <a:t>       </a:t>
            </a:r>
            <a:br>
              <a:rPr lang="en-US" sz="3600" dirty="0">
                <a:solidFill>
                  <a:srgbClr val="0070C0"/>
                </a:solidFill>
                <a:latin typeface="+mj-lt"/>
              </a:rPr>
            </a:br>
            <a:br>
              <a:rPr lang="en-US" sz="3600" dirty="0">
                <a:solidFill>
                  <a:srgbClr val="0070C0"/>
                </a:solidFill>
                <a:latin typeface="+mj-lt"/>
              </a:rPr>
            </a:br>
            <a:r>
              <a:rPr lang="en-US" sz="3600" dirty="0">
                <a:solidFill>
                  <a:srgbClr val="0070C0"/>
                </a:solidFill>
                <a:latin typeface="+mj-lt"/>
              </a:rPr>
              <a:t>  </a:t>
            </a:r>
            <a:r>
              <a:rPr lang="en-US" sz="3600" b="1" dirty="0">
                <a:solidFill>
                  <a:srgbClr val="0070C0"/>
                </a:solidFill>
                <a:latin typeface="+mj-lt"/>
              </a:rPr>
              <a:t>Related Work in Mobile Application Testing</a:t>
            </a:r>
            <a:r>
              <a:rPr lang="en-US" sz="3600" dirty="0">
                <a:solidFill>
                  <a:srgbClr val="0070C0"/>
                </a:solidFill>
                <a:latin typeface="+mj-lt"/>
              </a:rPr>
              <a:t>:</a:t>
            </a:r>
          </a:p>
        </p:txBody>
      </p:sp>
      <p:sp>
        <p:nvSpPr>
          <p:cNvPr id="3" name="Content Placeholder 2"/>
          <p:cNvSpPr>
            <a:spLocks noGrp="1"/>
          </p:cNvSpPr>
          <p:nvPr>
            <p:ph idx="1"/>
          </p:nvPr>
        </p:nvSpPr>
        <p:spPr/>
        <p:txBody>
          <a:bodyPr>
            <a:normAutofit/>
          </a:bodyPr>
          <a:lstStyle/>
          <a:p>
            <a:pPr marL="0" indent="0">
              <a:buNone/>
            </a:pPr>
            <a:endParaRPr lang="en-US" sz="2400" dirty="0"/>
          </a:p>
          <a:p>
            <a:r>
              <a:rPr lang="en-US" sz="3600" b="1" dirty="0">
                <a:latin typeface="+mj-lt"/>
              </a:rPr>
              <a:t>Black-box testing :</a:t>
            </a:r>
          </a:p>
          <a:p>
            <a:pPr marL="0" indent="0" algn="just">
              <a:buNone/>
            </a:pPr>
            <a:r>
              <a:rPr lang="en-US" sz="2400" dirty="0">
                <a:latin typeface="+mj-lt"/>
              </a:rPr>
              <a:t> 		Black-box testing is a method of software</a:t>
            </a:r>
            <a:r>
              <a:rPr lang="en-US" sz="2400" b="1" dirty="0">
                <a:latin typeface="+mj-lt"/>
              </a:rPr>
              <a:t> </a:t>
            </a:r>
            <a:r>
              <a:rPr lang="en-US" sz="2400" dirty="0">
                <a:latin typeface="+mj-lt"/>
              </a:rPr>
              <a:t>testing that examines the functionality of an application without peering into its internal structures or workings.</a:t>
            </a:r>
          </a:p>
          <a:p>
            <a:r>
              <a:rPr lang="en-US" b="1" dirty="0"/>
              <a:t>White-box testing :</a:t>
            </a:r>
          </a:p>
          <a:p>
            <a:pPr marL="0" indent="0" algn="just">
              <a:buNone/>
            </a:pPr>
            <a:r>
              <a:rPr lang="en-US" sz="2400" dirty="0">
                <a:latin typeface="+mn-lt"/>
              </a:rPr>
              <a:t>		White-box testing is a method of testing software that tests internal structures or workings of an application, as opposed to its functionality (i.e. black-box testing).</a:t>
            </a:r>
          </a:p>
          <a:p>
            <a:endParaRPr lang="en-US" dirty="0"/>
          </a:p>
          <a:p>
            <a:pPr marL="0" indent="0">
              <a:buNone/>
            </a:pPr>
            <a:endParaRPr lang="en-US" dirty="0">
              <a:latin typeface="+mj-lt"/>
            </a:endParaRPr>
          </a:p>
        </p:txBody>
      </p:sp>
    </p:spTree>
    <p:extLst>
      <p:ext uri="{BB962C8B-B14F-4D97-AF65-F5344CB8AC3E}">
        <p14:creationId xmlns:p14="http://schemas.microsoft.com/office/powerpoint/2010/main" val="326937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br>
              <a:rPr lang="en-US" dirty="0"/>
            </a:br>
            <a:br>
              <a:rPr lang="en-US" dirty="0"/>
            </a:br>
            <a:br>
              <a:rPr lang="en-US" sz="2700" dirty="0"/>
            </a:br>
            <a:endParaRPr lang="en-US" sz="2700" dirty="0"/>
          </a:p>
        </p:txBody>
      </p:sp>
      <p:sp>
        <p:nvSpPr>
          <p:cNvPr id="3" name="Content Placeholder 2"/>
          <p:cNvSpPr>
            <a:spLocks noGrp="1"/>
          </p:cNvSpPr>
          <p:nvPr>
            <p:ph idx="1"/>
          </p:nvPr>
        </p:nvSpPr>
        <p:spPr>
          <a:xfrm>
            <a:off x="457200" y="168812"/>
            <a:ext cx="8229600" cy="5957351"/>
          </a:xfrm>
        </p:spPr>
        <p:txBody>
          <a:bodyPr>
            <a:normAutofit/>
          </a:bodyPr>
          <a:lstStyle/>
          <a:p>
            <a:endParaRPr lang="en-US" b="1" dirty="0">
              <a:latin typeface="+mj-lt"/>
            </a:endParaRPr>
          </a:p>
          <a:p>
            <a:pPr marL="0" indent="0">
              <a:buNone/>
            </a:pPr>
            <a:r>
              <a:rPr lang="en-US" dirty="0">
                <a:solidFill>
                  <a:srgbClr val="0070C0"/>
                </a:solidFill>
              </a:rPr>
              <a:t> </a:t>
            </a:r>
            <a:r>
              <a:rPr lang="en-US" sz="2800" b="1" dirty="0">
                <a:solidFill>
                  <a:srgbClr val="0070C0"/>
                </a:solidFill>
              </a:rPr>
              <a:t>Related Work in Mobile Application Testing</a:t>
            </a:r>
            <a:r>
              <a:rPr lang="en-US" sz="2800" dirty="0">
                <a:solidFill>
                  <a:srgbClr val="0070C0"/>
                </a:solidFill>
              </a:rPr>
              <a:t>:</a:t>
            </a:r>
            <a:endParaRPr lang="en-US" sz="2800" b="1" dirty="0">
              <a:solidFill>
                <a:srgbClr val="0070C0"/>
              </a:solidFill>
              <a:latin typeface="+mj-lt"/>
            </a:endParaRPr>
          </a:p>
          <a:p>
            <a:endParaRPr lang="en-US" sz="2000" b="1" dirty="0">
              <a:latin typeface="+mj-lt"/>
            </a:endParaRPr>
          </a:p>
          <a:p>
            <a:r>
              <a:rPr lang="en-US" b="1" dirty="0">
                <a:latin typeface="+mj-lt"/>
              </a:rPr>
              <a:t>Usability testing:</a:t>
            </a:r>
            <a:br>
              <a:rPr lang="en-US" dirty="0"/>
            </a:br>
            <a:r>
              <a:rPr lang="en-US" sz="2000" dirty="0">
                <a:latin typeface="+mj-lt"/>
              </a:rPr>
              <a:t>Usability testing is a technique used in user-centered interaction design to evaluate a product by testing it on users. This can be seen as an irreplaceable usability practice, since it gives direct input on how real users use the system.</a:t>
            </a:r>
          </a:p>
          <a:p>
            <a:endParaRPr lang="en-US" sz="2000" dirty="0">
              <a:latin typeface="+mj-lt"/>
            </a:endParaRPr>
          </a:p>
          <a:p>
            <a:r>
              <a:rPr lang="en-US" sz="2800" b="1" dirty="0">
                <a:latin typeface="+mj-lt"/>
              </a:rPr>
              <a:t>Quality-of-service testing:</a:t>
            </a:r>
          </a:p>
          <a:p>
            <a:pPr marL="400050" lvl="1" indent="0" algn="just">
              <a:buNone/>
            </a:pPr>
            <a:r>
              <a:rPr lang="en-US" sz="2000" dirty="0">
                <a:latin typeface="+mj-lt"/>
              </a:rPr>
              <a:t>Quality-of-service(</a:t>
            </a:r>
            <a:r>
              <a:rPr lang="en-US" sz="2000" dirty="0" err="1">
                <a:latin typeface="+mj-lt"/>
              </a:rPr>
              <a:t>QoS</a:t>
            </a:r>
            <a:r>
              <a:rPr lang="en-US" sz="2000" dirty="0">
                <a:latin typeface="+mj-lt"/>
              </a:rPr>
              <a:t>) mechanism controls the performance, reliability and usability of a telecommunications service. Mobile cellular service providers may offer mobile </a:t>
            </a:r>
            <a:r>
              <a:rPr lang="en-US" sz="2000" dirty="0" err="1">
                <a:latin typeface="+mj-lt"/>
              </a:rPr>
              <a:t>QoS</a:t>
            </a:r>
            <a:r>
              <a:rPr lang="en-US" sz="2000" dirty="0">
                <a:latin typeface="+mj-lt"/>
              </a:rPr>
              <a:t> to customers just as the fixed line </a:t>
            </a:r>
            <a:r>
              <a:rPr lang="en-US" sz="2000" dirty="0" err="1">
                <a:latin typeface="+mj-lt"/>
              </a:rPr>
              <a:t>PSTNservices</a:t>
            </a:r>
            <a:r>
              <a:rPr lang="en-US" sz="2000" dirty="0">
                <a:latin typeface="+mj-lt"/>
              </a:rPr>
              <a:t>  providers and Internet service providers may offer </a:t>
            </a:r>
            <a:r>
              <a:rPr lang="en-US" sz="2000" dirty="0" err="1">
                <a:latin typeface="+mj-lt"/>
              </a:rPr>
              <a:t>QoS</a:t>
            </a:r>
            <a:r>
              <a:rPr lang="en-US" sz="2000" dirty="0">
                <a:latin typeface="+mj-lt"/>
              </a:rPr>
              <a:t>.</a:t>
            </a:r>
          </a:p>
          <a:p>
            <a:pPr marL="0" indent="0">
              <a:buNone/>
            </a:pPr>
            <a:endParaRPr lang="en-US" dirty="0"/>
          </a:p>
        </p:txBody>
      </p:sp>
    </p:spTree>
    <p:extLst>
      <p:ext uri="{BB962C8B-B14F-4D97-AF65-F5344CB8AC3E}">
        <p14:creationId xmlns:p14="http://schemas.microsoft.com/office/powerpoint/2010/main" val="325211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9318"/>
            <a:ext cx="8229600" cy="5436846"/>
          </a:xfrm>
        </p:spPr>
        <p:txBody>
          <a:bodyPr>
            <a:normAutofit/>
          </a:bodyPr>
          <a:lstStyle/>
          <a:p>
            <a:pPr marL="0" indent="0">
              <a:buNone/>
            </a:pPr>
            <a:r>
              <a:rPr lang="en-US" dirty="0">
                <a:solidFill>
                  <a:srgbClr val="0070C0"/>
                </a:solidFill>
              </a:rPr>
              <a:t> </a:t>
            </a:r>
            <a:r>
              <a:rPr lang="en-US" sz="2800" b="1" dirty="0">
                <a:solidFill>
                  <a:srgbClr val="0070C0"/>
                </a:solidFill>
              </a:rPr>
              <a:t>Related Work in Mobile Application Testing</a:t>
            </a:r>
            <a:r>
              <a:rPr lang="en-US" sz="2800" dirty="0">
                <a:solidFill>
                  <a:srgbClr val="0070C0"/>
                </a:solidFill>
              </a:rPr>
              <a:t>:</a:t>
            </a:r>
          </a:p>
          <a:p>
            <a:endParaRPr lang="en-US" sz="2000" b="1" dirty="0"/>
          </a:p>
          <a:p>
            <a:r>
              <a:rPr lang="en-US" b="1" dirty="0"/>
              <a:t>Wireless connectivity testing : </a:t>
            </a:r>
          </a:p>
          <a:p>
            <a:pPr marL="0" indent="0">
              <a:buNone/>
            </a:pPr>
            <a:r>
              <a:rPr lang="en-US" sz="2400" dirty="0"/>
              <a:t>	</a:t>
            </a:r>
            <a:r>
              <a:rPr lang="en-US" sz="2000" dirty="0"/>
              <a:t>Connectivity changes with network and location, but you can't mimic those fluctuating conditions in a lab.</a:t>
            </a:r>
          </a:p>
          <a:p>
            <a:pPr marL="0" indent="0">
              <a:buNone/>
            </a:pPr>
            <a:endParaRPr lang="en-US" sz="2000" dirty="0"/>
          </a:p>
          <a:p>
            <a:r>
              <a:rPr lang="en-US" b="1" dirty="0"/>
              <a:t>Mobile test automation frameworks :</a:t>
            </a:r>
          </a:p>
          <a:p>
            <a:pPr marL="0" indent="0">
              <a:buNone/>
            </a:pPr>
            <a:r>
              <a:rPr lang="en-US" sz="2000" dirty="0"/>
              <a:t>By automating your testing, you can run a suite of tests that would take a manual tester hours to complete in minutes or seconds. </a:t>
            </a:r>
          </a:p>
          <a:p>
            <a:pPr marL="0" indent="0">
              <a:buNone/>
            </a:pPr>
            <a:r>
              <a:rPr lang="en-US" sz="2000" dirty="0" err="1"/>
              <a:t>Eg</a:t>
            </a:r>
            <a:r>
              <a:rPr lang="en-US" sz="2000" dirty="0"/>
              <a:t>: Selenium, </a:t>
            </a:r>
            <a:r>
              <a:rPr lang="en-US" sz="2000" dirty="0" err="1"/>
              <a:t>Circleci</a:t>
            </a:r>
            <a:r>
              <a:rPr lang="en-US" sz="2000" dirty="0"/>
              <a:t>, </a:t>
            </a:r>
            <a:r>
              <a:rPr lang="en-US" sz="2000" dirty="0" err="1"/>
              <a:t>Robotium</a:t>
            </a:r>
            <a:endParaRPr lang="en-US" sz="2000" dirty="0"/>
          </a:p>
          <a:p>
            <a:endParaRPr lang="en-US" dirty="0"/>
          </a:p>
        </p:txBody>
      </p:sp>
    </p:spTree>
    <p:extLst>
      <p:ext uri="{BB962C8B-B14F-4D97-AF65-F5344CB8AC3E}">
        <p14:creationId xmlns:p14="http://schemas.microsoft.com/office/powerpoint/2010/main" val="159220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390"/>
            <a:ext cx="8229600" cy="1143000"/>
          </a:xfrm>
        </p:spPr>
        <p:txBody>
          <a:bodyPr/>
          <a:lstStyle/>
          <a:p>
            <a:r>
              <a:rPr lang="en-US" dirty="0">
                <a:solidFill>
                  <a:srgbClr val="0072BC"/>
                </a:solidFill>
              </a:rPr>
              <a:t>Testing Approaches</a:t>
            </a:r>
          </a:p>
        </p:txBody>
      </p:sp>
      <p:sp>
        <p:nvSpPr>
          <p:cNvPr id="3" name="Content Placeholder 2"/>
          <p:cNvSpPr>
            <a:spLocks noGrp="1"/>
          </p:cNvSpPr>
          <p:nvPr>
            <p:ph idx="1"/>
          </p:nvPr>
        </p:nvSpPr>
        <p:spPr>
          <a:xfrm>
            <a:off x="457200" y="1998664"/>
            <a:ext cx="8229600" cy="4525963"/>
          </a:xfrm>
        </p:spPr>
        <p:txBody>
          <a:bodyPr>
            <a:normAutofit lnSpcReduction="10000"/>
          </a:bodyPr>
          <a:lstStyle/>
          <a:p>
            <a:pPr marL="514350" lvl="0" indent="-514350">
              <a:buClr>
                <a:srgbClr val="0072BC"/>
              </a:buClr>
              <a:buFont typeface="+mj-lt"/>
              <a:buAutoNum type="arabicPeriod"/>
            </a:pPr>
            <a:r>
              <a:rPr lang="en-US" sz="1800" b="1" dirty="0"/>
              <a:t>Emulation-based Testing</a:t>
            </a:r>
          </a:p>
          <a:p>
            <a:pPr marL="514350" lvl="0" indent="-514350">
              <a:buClr>
                <a:srgbClr val="0072BC"/>
              </a:buClr>
              <a:buFont typeface="+mj-lt"/>
              <a:buAutoNum type="romanLcPeriod"/>
            </a:pPr>
            <a:r>
              <a:rPr lang="en-US" sz="1800" dirty="0"/>
              <a:t>Uses a virtual machine version of a mobile device for study on a computer.</a:t>
            </a:r>
          </a:p>
          <a:p>
            <a:pPr marL="514350" lvl="0" indent="-514350">
              <a:buClr>
                <a:srgbClr val="0072BC"/>
              </a:buClr>
              <a:buFont typeface="+mj-lt"/>
              <a:buAutoNum type="romanLcPeriod"/>
            </a:pPr>
            <a:r>
              <a:rPr lang="en-US" sz="1800" dirty="0"/>
              <a:t>Often included with a mobile platform’s software development kit(Ex., Android SDK).</a:t>
            </a:r>
          </a:p>
          <a:p>
            <a:pPr marL="514350" lvl="0" indent="-514350">
              <a:buClr>
                <a:srgbClr val="0072BC"/>
              </a:buClr>
              <a:buFont typeface="+mj-lt"/>
              <a:buAutoNum type="romanLcPeriod"/>
            </a:pPr>
            <a:r>
              <a:rPr lang="en-US" sz="1800" dirty="0"/>
              <a:t>Relatively inexpensive because no testing labs or no physical devices are needed while testing.</a:t>
            </a:r>
          </a:p>
          <a:p>
            <a:pPr marL="514350" lvl="0" indent="-514350">
              <a:buClr>
                <a:srgbClr val="0072BC"/>
              </a:buClr>
              <a:buFont typeface="+mj-lt"/>
              <a:buAutoNum type="romanLcPeriod"/>
            </a:pPr>
            <a:r>
              <a:rPr lang="en-US" sz="1800" dirty="0"/>
              <a:t>Support very limited gestures and device-specific functions.</a:t>
            </a:r>
          </a:p>
          <a:p>
            <a:pPr marL="514350" lvl="0" indent="-514350">
              <a:buClr>
                <a:srgbClr val="0072BC"/>
              </a:buClr>
              <a:buFont typeface="+mj-lt"/>
              <a:buAutoNum type="romanLcPeriod"/>
            </a:pPr>
            <a:r>
              <a:rPr lang="en-US" sz="1800" dirty="0"/>
              <a:t>Impossible to deal with multiple platforms/browsers as emulators are based on a specific platform.</a:t>
            </a:r>
          </a:p>
          <a:p>
            <a:pPr marL="514350" lvl="0" indent="-514350">
              <a:buClr>
                <a:srgbClr val="0072BC"/>
              </a:buClr>
              <a:buFont typeface="+mj-lt"/>
              <a:buAutoNum type="romanLcPeriod"/>
            </a:pPr>
            <a:endParaRPr lang="en-US" sz="1800" dirty="0"/>
          </a:p>
          <a:p>
            <a:pPr marL="514350" lvl="0" indent="-514350">
              <a:buClr>
                <a:srgbClr val="0072BC"/>
              </a:buClr>
              <a:buFont typeface="+mj-lt"/>
              <a:buAutoNum type="romanLcPeriod"/>
            </a:pPr>
            <a:endParaRPr lang="en-US" sz="2400" dirty="0"/>
          </a:p>
          <a:p>
            <a:pPr marL="514350" lvl="0" indent="-514350">
              <a:buClr>
                <a:srgbClr val="0072BC"/>
              </a:buClr>
              <a:buFont typeface="+mj-lt"/>
              <a:buAutoNum type="romanLcPeriod"/>
            </a:pPr>
            <a:endParaRPr lang="en-US" sz="2400" dirty="0"/>
          </a:p>
          <a:p>
            <a:pPr marL="0" lvl="0" indent="0">
              <a:buClr>
                <a:srgbClr val="0072BC"/>
              </a:buClr>
              <a:buNone/>
            </a:pPr>
            <a:r>
              <a:rPr lang="en-US" dirty="0"/>
              <a:t> </a:t>
            </a:r>
          </a:p>
        </p:txBody>
      </p:sp>
    </p:spTree>
    <p:extLst>
      <p:ext uri="{BB962C8B-B14F-4D97-AF65-F5344CB8AC3E}">
        <p14:creationId xmlns:p14="http://schemas.microsoft.com/office/powerpoint/2010/main" val="270232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Testing Approaches</a:t>
            </a:r>
          </a:p>
        </p:txBody>
      </p:sp>
      <p:sp>
        <p:nvSpPr>
          <p:cNvPr id="3" name="Content Placeholder 2"/>
          <p:cNvSpPr>
            <a:spLocks noGrp="1"/>
          </p:cNvSpPr>
          <p:nvPr>
            <p:ph idx="1"/>
          </p:nvPr>
        </p:nvSpPr>
        <p:spPr/>
        <p:txBody>
          <a:bodyPr>
            <a:normAutofit/>
          </a:bodyPr>
          <a:lstStyle/>
          <a:p>
            <a:pPr marL="0" indent="0">
              <a:buNone/>
            </a:pPr>
            <a:r>
              <a:rPr lang="en-US" sz="1800" b="1" dirty="0"/>
              <a:t>2.   Device-based Testing</a:t>
            </a:r>
          </a:p>
          <a:p>
            <a:pPr marL="400050" indent="-400050">
              <a:buFont typeface="+mj-lt"/>
              <a:buAutoNum type="romanLcPeriod"/>
            </a:pPr>
            <a:r>
              <a:rPr lang="en-US" sz="1800" dirty="0"/>
              <a:t>Requires a real testing laboratory and purchasing real mobile devices.</a:t>
            </a:r>
          </a:p>
          <a:p>
            <a:pPr marL="400050" indent="-400050">
              <a:buFont typeface="+mj-lt"/>
              <a:buAutoNum type="romanLcPeriod"/>
            </a:pPr>
            <a:r>
              <a:rPr lang="en-US" sz="1800" dirty="0"/>
              <a:t>Comparatively costlier but can test device-based functions, </a:t>
            </a:r>
            <a:r>
              <a:rPr lang="en-US" sz="1800" dirty="0" err="1"/>
              <a:t>QoS</a:t>
            </a:r>
            <a:r>
              <a:rPr lang="en-US" sz="1800" dirty="0"/>
              <a:t> parameters.</a:t>
            </a:r>
          </a:p>
          <a:p>
            <a:pPr marL="400050" indent="-400050">
              <a:buFont typeface="+mj-lt"/>
              <a:buAutoNum type="romanLcPeriod"/>
            </a:pPr>
            <a:r>
              <a:rPr lang="en-US" sz="1800" dirty="0"/>
              <a:t>Major challenge is to cope up with the updates in the mobile devices and its platforms.</a:t>
            </a:r>
          </a:p>
          <a:p>
            <a:pPr marL="400050" indent="-400050">
              <a:buFont typeface="+mj-lt"/>
              <a:buAutoNum type="romanLcPeriod"/>
            </a:pPr>
            <a:r>
              <a:rPr lang="en-US" sz="1800" dirty="0"/>
              <a:t>Another challenge is related to </a:t>
            </a:r>
            <a:r>
              <a:rPr lang="en-US" sz="1800" dirty="0" err="1"/>
              <a:t>QoS</a:t>
            </a:r>
            <a:r>
              <a:rPr lang="en-US" sz="1800" dirty="0"/>
              <a:t> because large-scale tests require many mobile devices which leads to more cost which is impossible for enterprises. </a:t>
            </a:r>
          </a:p>
        </p:txBody>
      </p:sp>
    </p:spTree>
    <p:extLst>
      <p:ext uri="{BB962C8B-B14F-4D97-AF65-F5344CB8AC3E}">
        <p14:creationId xmlns:p14="http://schemas.microsoft.com/office/powerpoint/2010/main" val="305107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Testing Approaches</a:t>
            </a:r>
          </a:p>
        </p:txBody>
      </p:sp>
      <p:sp>
        <p:nvSpPr>
          <p:cNvPr id="3" name="Content Placeholder 2"/>
          <p:cNvSpPr>
            <a:spLocks noGrp="1"/>
          </p:cNvSpPr>
          <p:nvPr>
            <p:ph idx="1"/>
          </p:nvPr>
        </p:nvSpPr>
        <p:spPr>
          <a:xfrm>
            <a:off x="457199" y="1600204"/>
            <a:ext cx="8349175" cy="2985864"/>
          </a:xfrm>
        </p:spPr>
        <p:txBody>
          <a:bodyPr/>
          <a:lstStyle/>
          <a:p>
            <a:pPr marL="0" indent="0">
              <a:buNone/>
            </a:pPr>
            <a:r>
              <a:rPr lang="en-US" sz="1800" dirty="0"/>
              <a:t>3.   </a:t>
            </a:r>
            <a:r>
              <a:rPr lang="en-US" sz="1800" b="1" dirty="0"/>
              <a:t>Cloud Testing</a:t>
            </a:r>
          </a:p>
          <a:p>
            <a:pPr marL="400050" indent="-400050">
              <a:buFont typeface="+mj-lt"/>
              <a:buAutoNum type="romanLcPeriod"/>
            </a:pPr>
            <a:r>
              <a:rPr lang="en-US" sz="1800" dirty="0"/>
              <a:t>Basic idea is to build a mobile device cloud that can support testing services on a large scale.</a:t>
            </a:r>
          </a:p>
          <a:p>
            <a:pPr marL="400050" indent="-400050">
              <a:buFont typeface="+mj-lt"/>
              <a:buAutoNum type="romanLcPeriod"/>
            </a:pPr>
            <a:r>
              <a:rPr lang="en-US" sz="1800" dirty="0"/>
              <a:t>Uses pay-as-you-go business model, hence cost effective than device-based testing.</a:t>
            </a:r>
          </a:p>
          <a:p>
            <a:pPr marL="400050" indent="-400050">
              <a:buFont typeface="+mj-lt"/>
              <a:buAutoNum type="romanLcPeriod"/>
            </a:pPr>
            <a:r>
              <a:rPr lang="en-US" sz="1800" dirty="0"/>
              <a:t>Multiple platforms/browsers are supported for testing.</a:t>
            </a:r>
          </a:p>
          <a:p>
            <a:pPr marL="0" indent="0">
              <a:buNone/>
            </a:pPr>
            <a:endParaRPr lang="en-US" sz="1800" dirty="0"/>
          </a:p>
          <a:p>
            <a:pPr marL="3943350" lvl="8" indent="-400050">
              <a:buFont typeface="+mj-lt"/>
              <a:buAutoNum type="romanLcPeriod"/>
            </a:pPr>
            <a:endParaRPr lang="en-US" sz="600" dirty="0"/>
          </a:p>
        </p:txBody>
      </p:sp>
      <p:pic>
        <p:nvPicPr>
          <p:cNvPr id="5" name="Picture 4"/>
          <p:cNvPicPr>
            <a:picLocks noChangeAspect="1"/>
          </p:cNvPicPr>
          <p:nvPr/>
        </p:nvPicPr>
        <p:blipFill>
          <a:blip r:embed="rId2"/>
          <a:stretch>
            <a:fillRect/>
          </a:stretch>
        </p:blipFill>
        <p:spPr>
          <a:xfrm>
            <a:off x="3608053" y="3671668"/>
            <a:ext cx="4776292" cy="2454499"/>
          </a:xfrm>
          <a:prstGeom prst="rect">
            <a:avLst/>
          </a:prstGeom>
        </p:spPr>
      </p:pic>
    </p:spTree>
    <p:extLst>
      <p:ext uri="{BB962C8B-B14F-4D97-AF65-F5344CB8AC3E}">
        <p14:creationId xmlns:p14="http://schemas.microsoft.com/office/powerpoint/2010/main" val="81471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Testing Approaches</a:t>
            </a:r>
          </a:p>
        </p:txBody>
      </p:sp>
      <p:sp>
        <p:nvSpPr>
          <p:cNvPr id="3" name="Content Placeholder 2"/>
          <p:cNvSpPr>
            <a:spLocks noGrp="1"/>
          </p:cNvSpPr>
          <p:nvPr>
            <p:ph idx="1"/>
          </p:nvPr>
        </p:nvSpPr>
        <p:spPr/>
        <p:txBody>
          <a:bodyPr>
            <a:normAutofit/>
          </a:bodyPr>
          <a:lstStyle/>
          <a:p>
            <a:pPr>
              <a:buAutoNum type="arabicPeriod" startAt="4"/>
            </a:pPr>
            <a:r>
              <a:rPr lang="en-US" sz="1800" b="1" dirty="0"/>
              <a:t>Crowd-based Testing</a:t>
            </a:r>
          </a:p>
          <a:p>
            <a:pPr marL="400050" indent="-400050">
              <a:buFont typeface="+mj-lt"/>
              <a:buAutoNum type="romanLcPeriod"/>
            </a:pPr>
            <a:r>
              <a:rPr lang="en-US" sz="1800" dirty="0"/>
              <a:t>Uses freelance or contract based testing engineers or a group of end users along with a crowd-based infrastructure and a service management server.</a:t>
            </a:r>
          </a:p>
          <a:p>
            <a:pPr marL="400050" indent="-400050">
              <a:buFont typeface="+mj-lt"/>
              <a:buAutoNum type="romanLcPeriod"/>
            </a:pPr>
            <a:r>
              <a:rPr lang="en-US" sz="1800" dirty="0"/>
              <a:t>Most of the mobile test operations are managed in an ad hoc way with limited testing tools.</a:t>
            </a:r>
          </a:p>
          <a:p>
            <a:pPr marL="400050" indent="-400050">
              <a:buFont typeface="+mj-lt"/>
              <a:buAutoNum type="romanLcPeriod"/>
            </a:pPr>
            <a:r>
              <a:rPr lang="en-US" sz="1800" dirty="0"/>
              <a:t>Need not invest in a lab or purchase devices.</a:t>
            </a:r>
          </a:p>
          <a:p>
            <a:pPr marL="400050" indent="-400050">
              <a:buFont typeface="+mj-lt"/>
              <a:buAutoNum type="romanLcPeriod"/>
            </a:pPr>
            <a:r>
              <a:rPr lang="en-US" sz="1800" dirty="0"/>
              <a:t>Risk of low testing quality.</a:t>
            </a:r>
          </a:p>
          <a:p>
            <a:pPr marL="400050" indent="-400050">
              <a:buFont typeface="+mj-lt"/>
              <a:buAutoNum type="romanLcPeriod"/>
            </a:pPr>
            <a:r>
              <a:rPr lang="en-US" sz="1800" dirty="0"/>
              <a:t>A very uncertain validation schedule is followed.</a:t>
            </a:r>
          </a:p>
          <a:p>
            <a:pPr marL="400050" indent="-400050">
              <a:buFont typeface="+mj-lt"/>
              <a:buAutoNum type="romanLcPeriod"/>
            </a:pPr>
            <a:endParaRPr lang="en-US" sz="1800" b="1" dirty="0"/>
          </a:p>
        </p:txBody>
      </p:sp>
    </p:spTree>
    <p:extLst>
      <p:ext uri="{BB962C8B-B14F-4D97-AF65-F5344CB8AC3E}">
        <p14:creationId xmlns:p14="http://schemas.microsoft.com/office/powerpoint/2010/main" val="181032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1082</TotalTime>
  <Words>1162</Words>
  <Application>Microsoft Office PowerPoint</Application>
  <PresentationFormat>On-screen Show (4:3)</PresentationFormat>
  <Paragraphs>143</Paragraphs>
  <Slides>21</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Calibri</vt:lpstr>
      <vt:lpstr>Helvetica</vt:lpstr>
      <vt:lpstr>Times New Roman</vt:lpstr>
      <vt:lpstr>Office Theme</vt:lpstr>
      <vt:lpstr>Custom Design</vt:lpstr>
      <vt:lpstr>PowerPoint Presentation</vt:lpstr>
      <vt:lpstr>MOBILE APPLICATION TESTING:</vt:lpstr>
      <vt:lpstr>           Related Work in Mobile Application Testing:</vt:lpstr>
      <vt:lpstr>    </vt:lpstr>
      <vt:lpstr>PowerPoint Presentation</vt:lpstr>
      <vt:lpstr>Testing Approaches</vt:lpstr>
      <vt:lpstr>Testing Approaches</vt:lpstr>
      <vt:lpstr>Testing Approaches</vt:lpstr>
      <vt:lpstr>Testing Approaches</vt:lpstr>
      <vt:lpstr>Native vs Web Application</vt:lpstr>
      <vt:lpstr>Primary testing objectives</vt:lpstr>
      <vt:lpstr>Native apps vs Web apps</vt:lpstr>
      <vt:lpstr>Native apps vs Web apps (cont..)</vt:lpstr>
      <vt:lpstr>PowerPoint Presentation</vt:lpstr>
      <vt:lpstr>Test process for Native apps</vt:lpstr>
      <vt:lpstr>Test process for Web apps</vt:lpstr>
      <vt:lpstr>PowerPoint Presentation</vt:lpstr>
      <vt:lpstr>Issues, Challenges &amp; Needs</vt:lpstr>
      <vt:lpstr>Issues, Challenges &amp; Needs</vt:lpstr>
      <vt:lpstr>Issues, Challenges &amp; Needs</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karthik ponnuru</cp:lastModifiedBy>
  <cp:revision>156</cp:revision>
  <cp:lastPrinted>2016-03-24T02:35:58Z</cp:lastPrinted>
  <dcterms:created xsi:type="dcterms:W3CDTF">2014-01-29T16:47:28Z</dcterms:created>
  <dcterms:modified xsi:type="dcterms:W3CDTF">2016-04-12T07:52:22Z</dcterms:modified>
</cp:coreProperties>
</file>