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258" r:id="rId12"/>
    <p:sldId id="342" r:id="rId13"/>
    <p:sldId id="343" r:id="rId14"/>
    <p:sldId id="344" r:id="rId15"/>
    <p:sldId id="305" r:id="rId16"/>
    <p:sldId id="328" r:id="rId17"/>
    <p:sldId id="345" r:id="rId18"/>
    <p:sldId id="34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2B491-1408-FF42-A419-041EE731746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25B3B-F84B-2D41-93D9-B091DC32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409"/>
            <a:ext cx="6857795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62254" y="4727863"/>
            <a:ext cx="25042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Santosh Mohan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Anudeep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Pandiri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Chaitanaya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Sai Manne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Karthik Ponnuru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62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Native vs Web Application</a:t>
            </a:r>
            <a:endParaRPr lang="en-US" sz="40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229"/>
            <a:ext cx="8229600" cy="4292872"/>
          </a:xfrm>
        </p:spPr>
        <p:txBody>
          <a:bodyPr>
            <a:normAutofit/>
          </a:bodyPr>
          <a:lstStyle/>
          <a:p>
            <a:pPr lvl="0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mobile application testing</a:t>
            </a:r>
          </a:p>
          <a:p>
            <a:pPr lvl="1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</a:p>
          <a:p>
            <a:pPr lvl="1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are deployed and executed on mobile devices, where as web apps are executes on web browsers</a:t>
            </a:r>
          </a:p>
          <a:p>
            <a:pPr lvl="0">
              <a:buClr>
                <a:srgbClr val="0072BC"/>
              </a:buCl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135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Primary testing objectives</a:t>
            </a:r>
            <a:endParaRPr lang="en-US" sz="40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Native apps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Aims to validate the quality of mobile apps downloaded and executed on distinct mobile devices on selected platforms.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and behavior,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privacy.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validate the quality of mobile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apps on different browsers  on diverse mobile devices.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to the native apps,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Web app testing focuses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interoperability.</a:t>
            </a:r>
          </a:p>
        </p:txBody>
      </p:sp>
    </p:spTree>
    <p:extLst>
      <p:ext uri="{BB962C8B-B14F-4D97-AF65-F5344CB8AC3E}">
        <p14:creationId xmlns:p14="http://schemas.microsoft.com/office/powerpoint/2010/main" val="11220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apps vs Web apps</a:t>
            </a:r>
            <a:endParaRPr lang="en-US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Native apps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environment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underlies on multiple mobile platforms.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considers mobile clients, rich media content and graphics,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features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rogramming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such as Java (Android), Objective-C (iOS), and Visual C++ (Windows)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 Web browser is the testing environment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considers web-based thin mobile clients, downloadable mobile clients, and browser-based rich media and graphics support.</a:t>
            </a:r>
          </a:p>
          <a:p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JavaScript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app developer might also use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languages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frameworks such as PHP, Rails, and Python.</a:t>
            </a:r>
          </a:p>
          <a:p>
            <a:pPr lvl="1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apps vs Web </a:t>
            </a:r>
            <a:r>
              <a:rPr lang="en-US" sz="4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 (cont..)</a:t>
            </a:r>
            <a:endParaRPr lang="en-US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Native apps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Connectivity Testing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during testing as well as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deployment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customization issues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mobile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device-based gestures, content, interfaces, and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Mobility Testing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testing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device’s location-based functions,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etc.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Connectivity Testing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test with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diverse wireless air protocols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mind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the mobile connections between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and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</a:t>
            </a: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Web-based GUI content, interfaces,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user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flows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Mobility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quality of location-based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functions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data, and behaviors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8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273"/>
            <a:ext cx="9144000" cy="602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2219" y="123387"/>
            <a:ext cx="2857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Test Process </a:t>
            </a:r>
            <a:endParaRPr lang="en-US" sz="400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 for Native apps</a:t>
            </a:r>
            <a:endParaRPr lang="en-US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includes both black-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white-box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as well as native API interactions.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testing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focuses on validating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functions, GUI-based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scenarios, and native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behaviors, such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gesture testing on mobile clients.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checks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reliability, availability, and security.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validates network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connectivity, compatibility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interoperability, mobility, and usability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looks at mobile app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services, including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installation, deployment,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1431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process for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omponent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validates the quality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software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in mobile Web clients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components using black-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 testing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integration, focuses on component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(mobile client and server).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targets mobile Web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function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quality, end-to-end business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transactions, Web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scenarios, and Web-based mobile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considers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requirements, including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system performance, load,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reliability, availability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security, and scalability.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targets quality, such 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connectivity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compatibility, usability,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interoperability, 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internationalization.</a:t>
            </a:r>
          </a:p>
        </p:txBody>
      </p:sp>
    </p:spTree>
    <p:extLst>
      <p:ext uri="{BB962C8B-B14F-4D97-AF65-F5344CB8AC3E}">
        <p14:creationId xmlns:p14="http://schemas.microsoft.com/office/powerpoint/2010/main" val="2427851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9295" y="2343881"/>
            <a:ext cx="54854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17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2024" y="1477108"/>
            <a:ext cx="9200270" cy="66118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MOBILE APPLICATION TESTING</a:t>
            </a:r>
            <a:r>
              <a:rPr lang="en-US" dirty="0"/>
              <a:t>: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6093"/>
            <a:ext cx="8229600" cy="3200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n-lt"/>
              </a:rPr>
              <a:t>Mobile application testing is a process by which application software developed for hand held mobile devices is tested for its functionality, usability and consistency.</a:t>
            </a:r>
          </a:p>
          <a:p>
            <a:pPr algn="just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56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9317" y="274638"/>
            <a:ext cx="9376117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j-lt"/>
              </a:rPr>
              <a:t>       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/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  </a:t>
            </a:r>
            <a:r>
              <a:rPr lang="en-US" sz="3600" b="1" dirty="0">
                <a:latin typeface="+mj-lt"/>
              </a:rPr>
              <a:t>Related Work in Mobile Application Testing</a:t>
            </a:r>
            <a:r>
              <a:rPr lang="en-US" sz="3600" dirty="0">
                <a:latin typeface="+mj-lt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3600" b="1" dirty="0">
                <a:latin typeface="+mj-lt"/>
              </a:rPr>
              <a:t>Black-box testing :</a:t>
            </a:r>
          </a:p>
          <a:p>
            <a:pPr marL="0" indent="0" algn="just">
              <a:buNone/>
            </a:pPr>
            <a:r>
              <a:rPr lang="en-US" sz="2400" dirty="0">
                <a:latin typeface="+mj-lt"/>
              </a:rPr>
              <a:t> 		Black-box testing is a method of software</a:t>
            </a:r>
            <a:r>
              <a:rPr lang="en-US" sz="2400" b="1" dirty="0">
                <a:latin typeface="+mj-lt"/>
              </a:rPr>
              <a:t> </a:t>
            </a:r>
            <a:r>
              <a:rPr lang="en-US" sz="2400" dirty="0">
                <a:latin typeface="+mj-lt"/>
              </a:rPr>
              <a:t>testing that examines the functionality of an application without peering into its internal structures or workings.</a:t>
            </a:r>
          </a:p>
          <a:p>
            <a:r>
              <a:rPr lang="en-US" b="1" dirty="0"/>
              <a:t>White-box testing :</a:t>
            </a:r>
          </a:p>
          <a:p>
            <a:pPr marL="0" indent="0" algn="just">
              <a:buNone/>
            </a:pPr>
            <a:r>
              <a:rPr lang="en-US" sz="2400" dirty="0">
                <a:latin typeface="+mn-lt"/>
              </a:rPr>
              <a:t>		White-box testing is a method of testing software that tests internal structures or workings of an application, as opposed to its functionality (i.e. black-box testing).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3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/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812"/>
            <a:ext cx="8229600" cy="5957351"/>
          </a:xfrm>
        </p:spPr>
        <p:txBody>
          <a:bodyPr>
            <a:normAutofit/>
          </a:bodyPr>
          <a:lstStyle/>
          <a:p>
            <a:endParaRPr lang="en-US" b="1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800" b="1" dirty="0"/>
              <a:t>Related Work in Mobile Application Testing</a:t>
            </a:r>
            <a:r>
              <a:rPr lang="en-US" sz="2800" dirty="0"/>
              <a:t>:</a:t>
            </a:r>
            <a:endParaRPr lang="en-US" sz="28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r>
              <a:rPr lang="en-US" b="1" dirty="0">
                <a:latin typeface="+mj-lt"/>
              </a:rPr>
              <a:t>Usability testing: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latin typeface="+mj-lt"/>
              </a:rPr>
              <a:t>Usability testing is a technique used in user-centered interaction design to evaluate a product by testing it on users. This can be seen as an irreplaceable usability practice, since it gives direct input on how real users use the system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Quality-of-service testing:</a:t>
            </a:r>
          </a:p>
          <a:p>
            <a:pPr marL="0" indent="0" algn="just">
              <a:buNone/>
            </a:pPr>
            <a:r>
              <a:rPr lang="en-US" sz="2600" dirty="0"/>
              <a:t> </a:t>
            </a:r>
            <a:r>
              <a:rPr lang="en-US" sz="2400" dirty="0"/>
              <a:t> </a:t>
            </a:r>
            <a:r>
              <a:rPr lang="en-US" sz="2000" dirty="0">
                <a:latin typeface="+mj-lt"/>
              </a:rPr>
              <a:t>Quality-of-service(</a:t>
            </a:r>
            <a:r>
              <a:rPr lang="en-US" sz="2000" dirty="0" err="1">
                <a:latin typeface="+mj-lt"/>
              </a:rPr>
              <a:t>QoS</a:t>
            </a:r>
            <a:r>
              <a:rPr lang="en-US" sz="2000" dirty="0">
                <a:latin typeface="+mj-lt"/>
              </a:rPr>
              <a:t>) mechanism controls the performance, reliability and usability of a telecommunications service. Mobile cellular service providers may offer mobile </a:t>
            </a:r>
            <a:r>
              <a:rPr lang="en-US" sz="2000" dirty="0" err="1">
                <a:latin typeface="+mj-lt"/>
              </a:rPr>
              <a:t>QoS</a:t>
            </a:r>
            <a:r>
              <a:rPr lang="en-US" sz="2000" dirty="0">
                <a:latin typeface="+mj-lt"/>
              </a:rPr>
              <a:t> to customers just as the fixed line </a:t>
            </a:r>
            <a:r>
              <a:rPr lang="en-US" sz="2000" dirty="0" err="1">
                <a:latin typeface="+mj-lt"/>
              </a:rPr>
              <a:t>PSTNservices</a:t>
            </a:r>
            <a:r>
              <a:rPr lang="en-US" sz="2000" dirty="0">
                <a:latin typeface="+mj-lt"/>
              </a:rPr>
              <a:t> providers and Internet service providers may offer </a:t>
            </a:r>
            <a:r>
              <a:rPr lang="en-US" sz="2000" dirty="0" err="1">
                <a:latin typeface="+mj-lt"/>
              </a:rPr>
              <a:t>QoS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9318"/>
            <a:ext cx="8229600" cy="5436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b="1" dirty="0"/>
              <a:t>Related Work in Mobile Application Testing</a:t>
            </a:r>
            <a:r>
              <a:rPr lang="en-US" sz="2800" dirty="0"/>
              <a:t>:</a:t>
            </a:r>
          </a:p>
          <a:p>
            <a:endParaRPr lang="en-US" sz="2000" b="1" dirty="0"/>
          </a:p>
          <a:p>
            <a:r>
              <a:rPr lang="en-US" b="1" dirty="0"/>
              <a:t>Wireless connectivity testing 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Connectivity changes with network and location, but you can't mimic those fluctuating conditions in a lab.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b="1" dirty="0"/>
              <a:t>Mobile test automation frameworks :</a:t>
            </a:r>
          </a:p>
          <a:p>
            <a:pPr marL="0" indent="0">
              <a:buNone/>
            </a:pPr>
            <a:r>
              <a:rPr lang="en-US" sz="2000" dirty="0"/>
              <a:t>By automating your testing, you can run a suite of tests that would take a manual tester hours to complete in minutes or seconds. </a:t>
            </a:r>
          </a:p>
          <a:p>
            <a:pPr marL="0" indent="0">
              <a:buNone/>
            </a:pPr>
            <a:r>
              <a:rPr lang="en-US" sz="2000" dirty="0" err="1"/>
              <a:t>Eg</a:t>
            </a:r>
            <a:r>
              <a:rPr lang="en-US" sz="2000" dirty="0"/>
              <a:t>: Selenium, </a:t>
            </a:r>
            <a:r>
              <a:rPr lang="en-US" sz="2000" dirty="0" err="1"/>
              <a:t>Circleci</a:t>
            </a:r>
            <a:r>
              <a:rPr lang="en-US" sz="2000" dirty="0"/>
              <a:t>, </a:t>
            </a:r>
            <a:r>
              <a:rPr lang="en-US" sz="2000" dirty="0" err="1"/>
              <a:t>Robotium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Testing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664"/>
            <a:ext cx="8229600" cy="4525963"/>
          </a:xfrm>
        </p:spPr>
        <p:txBody>
          <a:bodyPr>
            <a:normAutofit lnSpcReduction="10000"/>
          </a:bodyPr>
          <a:lstStyle/>
          <a:p>
            <a:pPr marL="514350" lvl="0" indent="-514350">
              <a:buClr>
                <a:srgbClr val="0072BC"/>
              </a:buClr>
              <a:buFont typeface="+mj-lt"/>
              <a:buAutoNum type="arabicPeriod"/>
            </a:pPr>
            <a:r>
              <a:rPr lang="en-US" sz="1800" b="1" dirty="0"/>
              <a:t>Emulation-based Testing</a:t>
            </a:r>
          </a:p>
          <a:p>
            <a:pPr marL="514350" lvl="0" indent="-514350">
              <a:buClr>
                <a:srgbClr val="0072BC"/>
              </a:buClr>
              <a:buFont typeface="+mj-lt"/>
              <a:buAutoNum type="romanLcPeriod"/>
            </a:pPr>
            <a:r>
              <a:rPr lang="en-US" sz="1800" dirty="0"/>
              <a:t>Uses a virtual machine version of a mobile device for study on a computer.</a:t>
            </a:r>
          </a:p>
          <a:p>
            <a:pPr marL="514350" lvl="0" indent="-514350">
              <a:buClr>
                <a:srgbClr val="0072BC"/>
              </a:buClr>
              <a:buFont typeface="+mj-lt"/>
              <a:buAutoNum type="romanLcPeriod"/>
            </a:pPr>
            <a:r>
              <a:rPr lang="en-US" sz="1800" dirty="0"/>
              <a:t>Often included with a mobile platform’s software development kit(Ex., Android SDK).</a:t>
            </a:r>
          </a:p>
          <a:p>
            <a:pPr marL="514350" lvl="0" indent="-514350">
              <a:buClr>
                <a:srgbClr val="0072BC"/>
              </a:buClr>
              <a:buFont typeface="+mj-lt"/>
              <a:buAutoNum type="romanLcPeriod"/>
            </a:pPr>
            <a:r>
              <a:rPr lang="en-US" sz="1800" dirty="0"/>
              <a:t>Relatively inexpensive because no testing labs or no physical devices are needed while testing.</a:t>
            </a:r>
          </a:p>
          <a:p>
            <a:pPr marL="514350" lvl="0" indent="-514350">
              <a:buClr>
                <a:srgbClr val="0072BC"/>
              </a:buClr>
              <a:buFont typeface="+mj-lt"/>
              <a:buAutoNum type="romanLcPeriod"/>
            </a:pPr>
            <a:r>
              <a:rPr lang="en-US" sz="1800" dirty="0"/>
              <a:t>Support very limited gestures and device-specific functions.</a:t>
            </a:r>
          </a:p>
          <a:p>
            <a:pPr marL="514350" lvl="0" indent="-514350">
              <a:buClr>
                <a:srgbClr val="0072BC"/>
              </a:buClr>
              <a:buFont typeface="+mj-lt"/>
              <a:buAutoNum type="romanLcPeriod"/>
            </a:pPr>
            <a:r>
              <a:rPr lang="en-US" sz="1800" dirty="0"/>
              <a:t>Impossible to deal with multiple platforms/browsers as emulators are based on a specific platform.</a:t>
            </a:r>
          </a:p>
          <a:p>
            <a:pPr marL="514350" lvl="0" indent="-514350">
              <a:buClr>
                <a:srgbClr val="0072BC"/>
              </a:buClr>
              <a:buFont typeface="+mj-lt"/>
              <a:buAutoNum type="romanLcPeriod"/>
            </a:pPr>
            <a:endParaRPr lang="en-US" sz="1800" dirty="0"/>
          </a:p>
          <a:p>
            <a:pPr marL="514350" lvl="0" indent="-514350">
              <a:buClr>
                <a:srgbClr val="0072BC"/>
              </a:buClr>
              <a:buFont typeface="+mj-lt"/>
              <a:buAutoNum type="romanLcPeriod"/>
            </a:pPr>
            <a:endParaRPr lang="en-US" sz="2400" dirty="0"/>
          </a:p>
          <a:p>
            <a:pPr marL="514350" lvl="0" indent="-514350">
              <a:buClr>
                <a:srgbClr val="0072BC"/>
              </a:buClr>
              <a:buFont typeface="+mj-lt"/>
              <a:buAutoNum type="romanLcPeriod"/>
            </a:pPr>
            <a:endParaRPr lang="en-US" sz="2400" dirty="0"/>
          </a:p>
          <a:p>
            <a:pPr marL="0" lvl="0" indent="0">
              <a:buClr>
                <a:srgbClr val="0072BC"/>
              </a:buClr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3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2.   Device-based Testing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Requires a real testing laboratory and purchasing real mobile devices.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Comparatively costlier but can test device-based functions, </a:t>
            </a:r>
            <a:r>
              <a:rPr lang="en-US" sz="1800" dirty="0" err="1"/>
              <a:t>QoS</a:t>
            </a:r>
            <a:r>
              <a:rPr lang="en-US" sz="1800" dirty="0"/>
              <a:t> parameters.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Major challenge is to cope up with the updates in the mobile devices and its platforms.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Another challenge is related to </a:t>
            </a:r>
            <a:r>
              <a:rPr lang="en-US" sz="1800" dirty="0" err="1"/>
              <a:t>QoS</a:t>
            </a:r>
            <a:r>
              <a:rPr lang="en-US" sz="1800" dirty="0"/>
              <a:t> because large-scale tests require many mobile devices which leads to more cost which is impossible for enterprises. </a:t>
            </a:r>
          </a:p>
        </p:txBody>
      </p:sp>
    </p:spTree>
    <p:extLst>
      <p:ext uri="{BB962C8B-B14F-4D97-AF65-F5344CB8AC3E}">
        <p14:creationId xmlns:p14="http://schemas.microsoft.com/office/powerpoint/2010/main" val="30510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3.   </a:t>
            </a:r>
            <a:r>
              <a:rPr lang="en-US" sz="1800" b="1" dirty="0"/>
              <a:t>Cloud Testing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Basic idea is to build a mobile device cloud that can support testing services on a large scale.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Uses pay-as-you-go business model, hence cost effective than device-based testing.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Multiple platforms/browsers are supported for testing.</a:t>
            </a:r>
          </a:p>
          <a:p>
            <a:pPr marL="0" indent="0">
              <a:buNone/>
            </a:pPr>
            <a:endParaRPr lang="en-US" sz="1800" dirty="0"/>
          </a:p>
          <a:p>
            <a:pPr marL="400050" indent="-400050">
              <a:buFont typeface="+mj-lt"/>
              <a:buAutoNum type="romanLcPeriod"/>
            </a:pPr>
            <a:endParaRPr lang="en-US" sz="1800" dirty="0"/>
          </a:p>
          <a:p>
            <a:pPr marL="571500" indent="-571500">
              <a:buFont typeface="+mj-lt"/>
              <a:buAutoNum type="romanL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46" y="3727174"/>
            <a:ext cx="5636854" cy="22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 startAt="4"/>
            </a:pPr>
            <a:r>
              <a:rPr lang="en-US" sz="1800" b="1" dirty="0"/>
              <a:t>Crowd-based Testing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Uses freelance or contract based testing engineers or a group of end users along with a crowd-based infrastructure and a service management server.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Most of the mobile test operations are managed in an ad hoc way with limited testing tools.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Need not invest in a lab or purchase devices.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Risk of low testing quality.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A very uncertain validation schedule is followed.</a:t>
            </a:r>
          </a:p>
          <a:p>
            <a:pPr marL="400050" indent="-400050">
              <a:buFont typeface="+mj-lt"/>
              <a:buAutoNum type="romanLcPeriod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103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894</Words>
  <Application>Microsoft Office PowerPoint</Application>
  <PresentationFormat>On-screen Show (4:3)</PresentationFormat>
  <Paragraphs>122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PowerPoint Presentation</vt:lpstr>
      <vt:lpstr>MOBILE APPLICATION TESTING:</vt:lpstr>
      <vt:lpstr>           Related Work in Mobile Application Testing:</vt:lpstr>
      <vt:lpstr>    </vt:lpstr>
      <vt:lpstr>PowerPoint Presentation</vt:lpstr>
      <vt:lpstr>Testing Approaches</vt:lpstr>
      <vt:lpstr>Testing Approaches</vt:lpstr>
      <vt:lpstr>Testing Approaches</vt:lpstr>
      <vt:lpstr>Testing Approaches</vt:lpstr>
      <vt:lpstr>Native vs Web Application</vt:lpstr>
      <vt:lpstr>Primary testing objectives</vt:lpstr>
      <vt:lpstr>Native apps vs Web apps</vt:lpstr>
      <vt:lpstr>Native apps vs Web apps (cont..)</vt:lpstr>
      <vt:lpstr>PowerPoint Presentation</vt:lpstr>
      <vt:lpstr>Test process for Native apps</vt:lpstr>
      <vt:lpstr>Test process for Web apps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VARSHA-PC</cp:lastModifiedBy>
  <cp:revision>144</cp:revision>
  <cp:lastPrinted>2016-03-24T02:35:58Z</cp:lastPrinted>
  <dcterms:created xsi:type="dcterms:W3CDTF">2014-01-29T16:47:28Z</dcterms:created>
  <dcterms:modified xsi:type="dcterms:W3CDTF">2016-04-12T01:50:51Z</dcterms:modified>
</cp:coreProperties>
</file>