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59" r:id="rId6"/>
    <p:sldId id="260" r:id="rId7"/>
    <p:sldId id="263" r:id="rId8"/>
    <p:sldId id="265" r:id="rId9"/>
    <p:sldId id="266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E844-BC6B-402F-B09F-21782E74A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9B7E-864B-4312-BE96-6BCD6AB4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6CEC-CCA2-4F31-9C4E-0CF0FB2D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6FD8-FB8E-4629-BDE3-3D9715AE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2596-6904-4CE8-9608-C1B8E21A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2FE5-A082-4E0D-9238-DFFB8ACC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97938-69CA-44C4-A990-15112A19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2DC8-14C8-4CEB-B31D-D6A24D8F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88228-7199-4E4F-8606-92D9F194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44EA-951C-484A-A36C-CA293DAD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8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2D021-A971-4FF2-9E88-4CDC2C99D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03B6E-6092-4EEB-AA9C-0103FC93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E1A6-C82A-45E0-B90D-B8657540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0092-ABDC-49F8-8CD1-C4EA258C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F3A4-3185-4A36-A127-6E19017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2019-14DF-4FCB-8971-ABD0B787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57F9-EC62-4E03-AE32-84E54BD2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5154-6DC3-4F62-AF58-8F9608F8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0044-8A6B-483D-BB7F-B3C89BAF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19E8-4FF4-4B8E-AC35-D7E78130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EEF-AB35-4D3C-BB52-F6968E25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F6CD-73BA-4109-A6A1-E73E9575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047E-B473-45E8-8F43-91E4B54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0C29-35FF-4BC8-9776-172DD207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0303-9C6E-4135-B31A-A1C33D0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F54E-08E6-4F2D-8A2B-0448F065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F89F-192F-4D38-B797-B38A18AC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86EFC-5FF3-4737-8942-D1FEDBE4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5F4ED-39B3-4424-AB7D-1A757A25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326ED-9E45-47CC-8E6A-9009A182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EF21-B437-4F53-A0EB-F2B139EF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7873-49A3-4B94-99FD-B66A0CEF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61E2-2DFA-4B98-AF11-BD375D8A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4ED66-F0FA-4535-A18B-87D9D585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393AF-C990-4E99-8774-5C9E7B02B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0F432-4A0E-4803-8D82-681C29340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52E22-3858-48F4-AFCA-65A1CAC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0CB86-BC1C-4A49-8645-EA486FC1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FF2A2-97B2-4E6D-97AE-6DBE9612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C577-C1A4-4FD7-94F4-0BA6E066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44B1-BA64-4E6A-BCAC-F5080E46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F3954-69B3-496B-BF81-BB7E8309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43E1-E307-4B19-B524-8FEA38AA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A40FA-F7B0-4468-ABA4-A1E0F1DA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22E8E-F460-484F-9089-E4FE5B5A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3FC9E-CD3B-4DC0-9511-A17DA974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80F8-1B1F-4551-B8AD-11F6FB1A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461B-B268-4069-8CF4-14F9DEE9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F4A72-45BE-48EC-BB4E-5B7A9B5F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3F7A2-FA4A-4629-8921-3EE4A1B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B6676-36D3-4E88-A4CD-8504ECFA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E14BD-F706-4BF0-9D26-63DEF1E1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CC9A-7C27-4014-9D0A-29BFCDD2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FBBFB-4E0D-493E-AAD9-327CA71C3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447E5-1D1A-4CDE-AC71-24A2AC80D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06F1-84A4-4EDE-AA1F-6C00997D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E86A3-0CF2-4E7C-A42A-1A28438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32D5-941D-40A7-AD61-8077423A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4E3F3-637C-422D-99B1-DD57D78C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1DC8-5CA5-401E-83ED-8F6C4650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2381-0F10-4CCE-9A76-8CE2E521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DC4A-D346-4033-81E9-155463570A5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9EED-2BDE-4D75-9118-B2E34A97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A4FE-A31E-4923-9E2A-6BD4770D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6B5F-59A0-4126-BA3E-296572CA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C777-83EA-49CA-A924-593160B2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320" y="1122363"/>
            <a:ext cx="8869680" cy="177323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Spam Classification using Machine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4D8C-92A1-4894-8170-17AC51EE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250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Authors – </a:t>
            </a:r>
            <a:r>
              <a:rPr lang="en-US" dirty="0"/>
              <a:t>Aishwarya Varala and Chaithanya Pramodh Kasula</a:t>
            </a:r>
          </a:p>
          <a:p>
            <a:r>
              <a:rPr lang="en-US" b="1" dirty="0"/>
              <a:t>Course Number and Name - </a:t>
            </a:r>
            <a:r>
              <a:rPr lang="en-US" dirty="0"/>
              <a:t>AIT-614, Big Data Essentials</a:t>
            </a:r>
          </a:p>
          <a:p>
            <a:r>
              <a:rPr lang="en-US" b="1" dirty="0"/>
              <a:t>Course Professor’s Name – </a:t>
            </a:r>
            <a:r>
              <a:rPr lang="en-US" dirty="0"/>
              <a:t>Dr. Liao </a:t>
            </a:r>
            <a:r>
              <a:rPr lang="en-US" dirty="0" err="1"/>
              <a:t>DuoDuo</a:t>
            </a:r>
            <a:endParaRPr lang="en-US" dirty="0"/>
          </a:p>
          <a:p>
            <a:r>
              <a:rPr lang="en-US" b="1" dirty="0"/>
              <a:t>University Name  –  </a:t>
            </a:r>
            <a:r>
              <a:rPr lang="en-US" dirty="0"/>
              <a:t>George Mason University</a:t>
            </a:r>
          </a:p>
          <a:p>
            <a:r>
              <a:rPr lang="en-US" b="1" dirty="0"/>
              <a:t>Date  – </a:t>
            </a:r>
            <a:r>
              <a:rPr lang="en-US" dirty="0"/>
              <a:t>6</a:t>
            </a:r>
            <a:r>
              <a:rPr lang="en-US" baseline="30000" dirty="0"/>
              <a:t>th  </a:t>
            </a:r>
            <a:r>
              <a:rPr lang="en-US" dirty="0"/>
              <a:t>May,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6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22AC-8DB5-4597-BB68-6611097E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080"/>
            <a:ext cx="11958320" cy="672592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T-SNE(Dimensionality Reduction) + Support Vector Machine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 algn="ctr">
              <a:buNone/>
            </a:pPr>
            <a:r>
              <a:rPr lang="en-US" dirty="0"/>
              <a:t>                                                                             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                                                          			</a:t>
            </a:r>
          </a:p>
          <a:p>
            <a:pPr marL="457200" lvl="1" indent="0">
              <a:buNone/>
            </a:pPr>
            <a:r>
              <a:rPr lang="en-US" b="1" dirty="0"/>
              <a:t>                                                                                            Model and Hyperparameters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BABA2-28F4-4F4C-91C7-A9D8C6711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0"/>
          <a:stretch/>
        </p:blipFill>
        <p:spPr>
          <a:xfrm>
            <a:off x="5963955" y="1732676"/>
            <a:ext cx="6228046" cy="2192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7A34A-7CB8-453F-A617-C1919161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5932373"/>
            <a:ext cx="7170777" cy="957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93544F-48FF-44C9-B4E8-3175B0A21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5" t="-83" r="4571" b="2510"/>
          <a:stretch/>
        </p:blipFill>
        <p:spPr>
          <a:xfrm>
            <a:off x="166482" y="1653472"/>
            <a:ext cx="5269975" cy="42324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F3EFB2-B6BD-49ED-9E8F-432E2476D84A}"/>
              </a:ext>
            </a:extLst>
          </p:cNvPr>
          <p:cNvSpPr txBox="1"/>
          <p:nvPr/>
        </p:nvSpPr>
        <p:spPr>
          <a:xfrm rot="19536984">
            <a:off x="677055" y="1989338"/>
            <a:ext cx="13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Dimension</a:t>
            </a:r>
            <a:r>
              <a:rPr lang="en-US" b="1" dirty="0"/>
              <a:t> </a:t>
            </a:r>
            <a:r>
              <a:rPr lang="en-US" sz="14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41753D-220F-41FF-A160-976B1F098E13}"/>
              </a:ext>
            </a:extLst>
          </p:cNvPr>
          <p:cNvSpPr txBox="1"/>
          <p:nvPr/>
        </p:nvSpPr>
        <p:spPr>
          <a:xfrm rot="16739240">
            <a:off x="-527247" y="3240992"/>
            <a:ext cx="13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Dimension</a:t>
            </a:r>
            <a:r>
              <a:rPr lang="en-US" b="1" dirty="0"/>
              <a:t> </a:t>
            </a:r>
            <a:r>
              <a:rPr lang="en-US" sz="14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303C2-35E2-42EE-B7B3-E7BD3D67D425}"/>
              </a:ext>
            </a:extLst>
          </p:cNvPr>
          <p:cNvSpPr txBox="1"/>
          <p:nvPr/>
        </p:nvSpPr>
        <p:spPr>
          <a:xfrm rot="1879903">
            <a:off x="3837384" y="2015040"/>
            <a:ext cx="13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Dimension</a:t>
            </a:r>
            <a:r>
              <a:rPr lang="en-US" b="1" dirty="0"/>
              <a:t> 2</a:t>
            </a:r>
            <a:endParaRPr lang="en-US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3B05F-76F3-4AAD-813E-A9F082FCB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4818024"/>
            <a:ext cx="6942452" cy="1018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736D79-D4DA-4EBC-B205-CF63A6B09DA6}"/>
              </a:ext>
            </a:extLst>
          </p:cNvPr>
          <p:cNvSpPr txBox="1"/>
          <p:nvPr/>
        </p:nvSpPr>
        <p:spPr>
          <a:xfrm>
            <a:off x="56705" y="1021186"/>
            <a:ext cx="655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 of data points in lower dimensions using T-SNE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74F88C-C1DF-482F-B223-036BF4DFF65F}"/>
              </a:ext>
            </a:extLst>
          </p:cNvPr>
          <p:cNvSpPr txBox="1"/>
          <p:nvPr/>
        </p:nvSpPr>
        <p:spPr>
          <a:xfrm>
            <a:off x="7765786" y="1034905"/>
            <a:ext cx="215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Scores</a:t>
            </a:r>
          </a:p>
        </p:txBody>
      </p:sp>
    </p:spTree>
    <p:extLst>
      <p:ext uri="{BB962C8B-B14F-4D97-AF65-F5344CB8AC3E}">
        <p14:creationId xmlns:p14="http://schemas.microsoft.com/office/powerpoint/2010/main" val="403811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3764B40-BE16-41FC-9581-E172BE0F583D}"/>
              </a:ext>
            </a:extLst>
          </p:cNvPr>
          <p:cNvSpPr/>
          <p:nvPr/>
        </p:nvSpPr>
        <p:spPr>
          <a:xfrm>
            <a:off x="190499" y="2847974"/>
            <a:ext cx="6370981" cy="3876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22AC-8DB5-4597-BB68-6611097E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4960"/>
            <a:ext cx="12118684" cy="639969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Ensemble                                                           Neural Network</a:t>
            </a:r>
          </a:p>
          <a:p>
            <a:pPr marL="457200" lvl="1" indent="0">
              <a:buNone/>
            </a:pPr>
            <a:r>
              <a:rPr lang="en-US" b="1" dirty="0"/>
              <a:t>               Test Scores                                                                                           Test Scores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en-US" b="1" dirty="0"/>
          </a:p>
          <a:p>
            <a:pPr marL="457200" lvl="1" indent="0">
              <a:buNone/>
            </a:pPr>
            <a:endParaRPr lang="en-US" altLang="en-US" b="1" dirty="0"/>
          </a:p>
          <a:p>
            <a:pPr marL="457200" lvl="1" indent="0">
              <a:buNone/>
            </a:pPr>
            <a:r>
              <a:rPr lang="en-US" altLang="en-US" b="1" dirty="0"/>
              <a:t>          Results Summary and Analysis</a:t>
            </a:r>
          </a:p>
          <a:p>
            <a:pPr marL="457200" lvl="1" indent="0">
              <a:buNone/>
            </a:pPr>
            <a:r>
              <a:rPr lang="en-US" altLang="en-US" b="1" dirty="0"/>
              <a:t>    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794F2-3407-476D-B469-AD240655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597" y="3691446"/>
            <a:ext cx="4703762" cy="2787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733BE-2877-43F4-A417-80F0C92E45FF}"/>
              </a:ext>
            </a:extLst>
          </p:cNvPr>
          <p:cNvSpPr txBox="1"/>
          <p:nvPr/>
        </p:nvSpPr>
        <p:spPr>
          <a:xfrm>
            <a:off x="8782050" y="6156166"/>
            <a:ext cx="409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3BE417-6399-465C-8A13-5A822522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0597" y="1430330"/>
            <a:ext cx="4798087" cy="16212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A0E9DE-F506-4BA6-9071-F4E7F9F5EAAC}"/>
              </a:ext>
            </a:extLst>
          </p:cNvPr>
          <p:cNvSpPr/>
          <p:nvPr/>
        </p:nvSpPr>
        <p:spPr>
          <a:xfrm>
            <a:off x="8273313" y="3207564"/>
            <a:ext cx="274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Model 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1B5B6B-72E3-47F6-BCED-1C8B53C5F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38965"/>
              </p:ext>
            </p:extLst>
          </p:nvPr>
        </p:nvGraphicFramePr>
        <p:xfrm>
          <a:off x="428625" y="3429000"/>
          <a:ext cx="5581650" cy="3069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19">
                  <a:extLst>
                    <a:ext uri="{9D8B030D-6E8A-4147-A177-3AD203B41FA5}">
                      <a16:colId xmlns:a16="http://schemas.microsoft.com/office/drawing/2014/main" val="1368763008"/>
                    </a:ext>
                  </a:extLst>
                </a:gridCol>
                <a:gridCol w="575495">
                  <a:extLst>
                    <a:ext uri="{9D8B030D-6E8A-4147-A177-3AD203B41FA5}">
                      <a16:colId xmlns:a16="http://schemas.microsoft.com/office/drawing/2014/main" val="2994653697"/>
                    </a:ext>
                  </a:extLst>
                </a:gridCol>
                <a:gridCol w="512625">
                  <a:extLst>
                    <a:ext uri="{9D8B030D-6E8A-4147-A177-3AD203B41FA5}">
                      <a16:colId xmlns:a16="http://schemas.microsoft.com/office/drawing/2014/main" val="1816866760"/>
                    </a:ext>
                  </a:extLst>
                </a:gridCol>
                <a:gridCol w="507789">
                  <a:extLst>
                    <a:ext uri="{9D8B030D-6E8A-4147-A177-3AD203B41FA5}">
                      <a16:colId xmlns:a16="http://schemas.microsoft.com/office/drawing/2014/main" val="4197250103"/>
                    </a:ext>
                  </a:extLst>
                </a:gridCol>
                <a:gridCol w="507789">
                  <a:extLst>
                    <a:ext uri="{9D8B030D-6E8A-4147-A177-3AD203B41FA5}">
                      <a16:colId xmlns:a16="http://schemas.microsoft.com/office/drawing/2014/main" val="2433118242"/>
                    </a:ext>
                  </a:extLst>
                </a:gridCol>
                <a:gridCol w="507789">
                  <a:extLst>
                    <a:ext uri="{9D8B030D-6E8A-4147-A177-3AD203B41FA5}">
                      <a16:colId xmlns:a16="http://schemas.microsoft.com/office/drawing/2014/main" val="2805996951"/>
                    </a:ext>
                  </a:extLst>
                </a:gridCol>
                <a:gridCol w="507789">
                  <a:extLst>
                    <a:ext uri="{9D8B030D-6E8A-4147-A177-3AD203B41FA5}">
                      <a16:colId xmlns:a16="http://schemas.microsoft.com/office/drawing/2014/main" val="3091520274"/>
                    </a:ext>
                  </a:extLst>
                </a:gridCol>
                <a:gridCol w="444114">
                  <a:extLst>
                    <a:ext uri="{9D8B030D-6E8A-4147-A177-3AD203B41FA5}">
                      <a16:colId xmlns:a16="http://schemas.microsoft.com/office/drawing/2014/main" val="3524800793"/>
                    </a:ext>
                  </a:extLst>
                </a:gridCol>
                <a:gridCol w="501341">
                  <a:extLst>
                    <a:ext uri="{9D8B030D-6E8A-4147-A177-3AD203B41FA5}">
                      <a16:colId xmlns:a16="http://schemas.microsoft.com/office/drawing/2014/main" val="2981760568"/>
                    </a:ext>
                  </a:extLst>
                </a:gridCol>
              </a:tblGrid>
              <a:tr h="440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F1-Score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3104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220102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0.97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0.98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380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429634"/>
                  </a:ext>
                </a:extLst>
              </a:tr>
              <a:tr h="4244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380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868178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SVM+T-SNE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75843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Neural Network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0.95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0.93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0.96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</a:rPr>
                        <a:t>0.94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538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528050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538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383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9735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E649F7-3943-41BE-AD44-0E809E538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1323400"/>
            <a:ext cx="4257040" cy="14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56F5-FF2D-4689-B3CA-B2297AA9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42241"/>
            <a:ext cx="5624897" cy="603472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INTRODUCTION</a:t>
            </a:r>
          </a:p>
          <a:p>
            <a:pPr lvl="1"/>
            <a:r>
              <a:rPr lang="en-US" dirty="0"/>
              <a:t>Spam emails constitute 45% email traffic.</a:t>
            </a:r>
          </a:p>
          <a:p>
            <a:pPr lvl="1"/>
            <a:r>
              <a:rPr lang="en-US" dirty="0"/>
              <a:t>It becomes important to classify them into spam or not spam by using Machine Learning/AI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  <a:p>
            <a:pPr lvl="1"/>
            <a:r>
              <a:rPr lang="en-US" dirty="0"/>
              <a:t>Learn how data can be directed to the Machine Learning model using data engineering.</a:t>
            </a:r>
          </a:p>
          <a:p>
            <a:pPr lvl="1"/>
            <a:r>
              <a:rPr lang="en-US" dirty="0"/>
              <a:t>Applying Kafka to stream data from Producer to Consumer.</a:t>
            </a:r>
          </a:p>
          <a:p>
            <a:pPr lvl="1"/>
            <a:r>
              <a:rPr lang="en-US" dirty="0"/>
              <a:t>Integrating Kafka with analytics program .</a:t>
            </a:r>
          </a:p>
          <a:p>
            <a:pPr lvl="1"/>
            <a:r>
              <a:rPr lang="en-US" dirty="0"/>
              <a:t>Using visualization software to Effectively convey analysis and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FFAF9-E259-4561-802C-DFE3AB4D0D7D}"/>
              </a:ext>
            </a:extLst>
          </p:cNvPr>
          <p:cNvSpPr txBox="1"/>
          <p:nvPr/>
        </p:nvSpPr>
        <p:spPr>
          <a:xfrm>
            <a:off x="6304547" y="577516"/>
            <a:ext cx="51110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LITERATURE SURVEY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200" dirty="0"/>
              <a:t>Algorithms that were used before on </a:t>
            </a:r>
            <a:r>
              <a:rPr lang="en-US" sz="2200" dirty="0" err="1"/>
              <a:t>Spambase</a:t>
            </a:r>
            <a:r>
              <a:rPr lang="en-US" sz="2200" dirty="0"/>
              <a:t> data set include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Random Forest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Naïve Bayes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K* Classification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Fuzzy SVM Classification</a:t>
            </a:r>
          </a:p>
          <a:p>
            <a:endParaRPr lang="en-US" sz="2200" dirty="0"/>
          </a:p>
          <a:p>
            <a:r>
              <a:rPr lang="en-US" sz="2200" dirty="0"/>
              <a:t>Our models 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Random Forest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Support Vector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Dimensionality Reduction and Support Vector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Classification using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Ensemble Method</a:t>
            </a:r>
          </a:p>
        </p:txBody>
      </p:sp>
    </p:spTree>
    <p:extLst>
      <p:ext uri="{BB962C8B-B14F-4D97-AF65-F5344CB8AC3E}">
        <p14:creationId xmlns:p14="http://schemas.microsoft.com/office/powerpoint/2010/main" val="12287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3A83-3205-4E03-AD42-4DDE26C7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213360"/>
            <a:ext cx="11856720" cy="639064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</a:p>
          <a:p>
            <a:pPr lvl="1"/>
            <a:r>
              <a:rPr lang="en-US" dirty="0"/>
              <a:t>The selected data set is ‘</a:t>
            </a:r>
            <a:r>
              <a:rPr lang="en-US" dirty="0" err="1"/>
              <a:t>Spambase</a:t>
            </a:r>
            <a:r>
              <a:rPr lang="en-US" dirty="0"/>
              <a:t> Data Set’, created by Hewlett-Packard Labs. </a:t>
            </a:r>
          </a:p>
          <a:p>
            <a:pPr lvl="1"/>
            <a:r>
              <a:rPr lang="en-US" dirty="0"/>
              <a:t>The data set has 4601 records.</a:t>
            </a:r>
          </a:p>
          <a:p>
            <a:pPr lvl="1"/>
            <a:r>
              <a:rPr lang="en-US" dirty="0"/>
              <a:t>It constitutes 57 continuous attributes and one nominal class label.</a:t>
            </a:r>
          </a:p>
          <a:p>
            <a:pPr lvl="1"/>
            <a:r>
              <a:rPr lang="en-US" dirty="0"/>
              <a:t>The label column determines if the email is spam (1) or not (0).</a:t>
            </a:r>
          </a:p>
          <a:p>
            <a:pPr lvl="1"/>
            <a:r>
              <a:rPr lang="en-US" dirty="0"/>
              <a:t>The data has </a:t>
            </a:r>
          </a:p>
          <a:p>
            <a:pPr lvl="2"/>
            <a:r>
              <a:rPr lang="en-US" dirty="0"/>
              <a:t>48 continuous real attributes of type </a:t>
            </a:r>
            <a:r>
              <a:rPr lang="en-US" dirty="0" err="1"/>
              <a:t>word_freq_WORD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6 continuous real attributes of type </a:t>
            </a:r>
            <a:r>
              <a:rPr lang="en-US" dirty="0" err="1"/>
              <a:t>char_freq_CHAR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1 continuous real attribute of type </a:t>
            </a:r>
            <a:r>
              <a:rPr lang="en-US" dirty="0" err="1"/>
              <a:t>capital_run_length_average</a:t>
            </a:r>
            <a:endParaRPr lang="en-US" dirty="0"/>
          </a:p>
          <a:p>
            <a:pPr lvl="2"/>
            <a:r>
              <a:rPr lang="en-US" dirty="0"/>
              <a:t>1 continuous integer attribute of type </a:t>
            </a:r>
            <a:r>
              <a:rPr lang="en-US" dirty="0" err="1"/>
              <a:t>capital_run_length_longest</a:t>
            </a:r>
            <a:endParaRPr lang="en-US" dirty="0"/>
          </a:p>
          <a:p>
            <a:pPr lvl="2"/>
            <a:r>
              <a:rPr lang="en-US" dirty="0"/>
              <a:t>1 continuous integer attribute of type </a:t>
            </a:r>
            <a:r>
              <a:rPr lang="en-US" dirty="0" err="1"/>
              <a:t>capital_run_length_total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F2FB3-8648-4FFF-A3A8-F4B5ECD96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/>
          <a:stretch/>
        </p:blipFill>
        <p:spPr>
          <a:xfrm>
            <a:off x="2025650" y="5061236"/>
            <a:ext cx="8130540" cy="1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4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3A83-3205-4E03-AD42-4DDE26C7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213360"/>
            <a:ext cx="11856720" cy="639064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C458D-5E8A-4C23-8B83-6B30FCE1B668}"/>
              </a:ext>
            </a:extLst>
          </p:cNvPr>
          <p:cNvSpPr/>
          <p:nvPr/>
        </p:nvSpPr>
        <p:spPr>
          <a:xfrm>
            <a:off x="439411" y="1959610"/>
            <a:ext cx="1300479" cy="690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26403-6D90-4343-9FFD-85CABBBAA326}"/>
              </a:ext>
            </a:extLst>
          </p:cNvPr>
          <p:cNvSpPr/>
          <p:nvPr/>
        </p:nvSpPr>
        <p:spPr>
          <a:xfrm>
            <a:off x="2590792" y="1940560"/>
            <a:ext cx="1757681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B89B1-42A8-4F64-BC09-CBA036700931}"/>
              </a:ext>
            </a:extLst>
          </p:cNvPr>
          <p:cNvSpPr/>
          <p:nvPr/>
        </p:nvSpPr>
        <p:spPr>
          <a:xfrm>
            <a:off x="5199375" y="1940560"/>
            <a:ext cx="3027682" cy="690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 with Machine Learning Models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EEDBCA-0A1E-4947-9DDB-4F2B04936E75}"/>
              </a:ext>
            </a:extLst>
          </p:cNvPr>
          <p:cNvSpPr/>
          <p:nvPr/>
        </p:nvSpPr>
        <p:spPr>
          <a:xfrm>
            <a:off x="9077958" y="1940560"/>
            <a:ext cx="2280921" cy="690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analysis and Visualization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46E78E-AEB1-4A22-BFC7-C2B654A5D2FB}"/>
              </a:ext>
            </a:extLst>
          </p:cNvPr>
          <p:cNvCxnSpPr>
            <a:endCxn id="2" idx="2"/>
          </p:cNvCxnSpPr>
          <p:nvPr/>
        </p:nvCxnSpPr>
        <p:spPr>
          <a:xfrm flipV="1">
            <a:off x="1076325" y="2650490"/>
            <a:ext cx="13326" cy="117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96F60-00A1-4BF9-AD32-53716A51DA87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1739890" y="2305050"/>
            <a:ext cx="850902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5B594-F952-4BB9-A1E7-DF4D9E4FDFED}"/>
              </a:ext>
            </a:extLst>
          </p:cNvPr>
          <p:cNvCxnSpPr/>
          <p:nvPr/>
        </p:nvCxnSpPr>
        <p:spPr>
          <a:xfrm>
            <a:off x="4348472" y="2315845"/>
            <a:ext cx="850902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561011-A995-4A97-9E30-ECA9537071AA}"/>
              </a:ext>
            </a:extLst>
          </p:cNvPr>
          <p:cNvCxnSpPr/>
          <p:nvPr/>
        </p:nvCxnSpPr>
        <p:spPr>
          <a:xfrm>
            <a:off x="8227057" y="2306320"/>
            <a:ext cx="850902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B4A58F-5764-40DC-A1D1-3BC1F516F90A}"/>
              </a:ext>
            </a:extLst>
          </p:cNvPr>
          <p:cNvSpPr txBox="1"/>
          <p:nvPr/>
        </p:nvSpPr>
        <p:spPr>
          <a:xfrm rot="16200000">
            <a:off x="-196542" y="2151499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BD644-3C85-4B8C-878D-4C54F85E705B}"/>
              </a:ext>
            </a:extLst>
          </p:cNvPr>
          <p:cNvSpPr txBox="1"/>
          <p:nvPr/>
        </p:nvSpPr>
        <p:spPr>
          <a:xfrm>
            <a:off x="1816079" y="1957744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C07241-B82E-4873-AB72-8FDD5069CDAE}"/>
              </a:ext>
            </a:extLst>
          </p:cNvPr>
          <p:cNvSpPr/>
          <p:nvPr/>
        </p:nvSpPr>
        <p:spPr>
          <a:xfrm>
            <a:off x="420987" y="3862071"/>
            <a:ext cx="1493538" cy="690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Source/CSV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5CF7-CBF9-49A4-A33B-1F7BD14710CB}"/>
              </a:ext>
            </a:extLst>
          </p:cNvPr>
          <p:cNvSpPr txBox="1"/>
          <p:nvPr/>
        </p:nvSpPr>
        <p:spPr>
          <a:xfrm>
            <a:off x="6837063" y="4429126"/>
            <a:ext cx="4933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r>
              <a:rPr lang="en-US" dirty="0"/>
              <a:t>: Kafka, Python,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Pandas, </a:t>
            </a:r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Jupyter</a:t>
            </a:r>
            <a:r>
              <a:rPr lang="en-US" dirty="0"/>
              <a:t> Lab, Anaconda.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  <a:r>
              <a:rPr lang="en-US" dirty="0"/>
              <a:t>: Intel Core i7 Processor, 8GB DDR4 RAM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6C706-F593-42B3-ADC9-F634ADD252A1}"/>
              </a:ext>
            </a:extLst>
          </p:cNvPr>
          <p:cNvSpPr txBox="1"/>
          <p:nvPr/>
        </p:nvSpPr>
        <p:spPr>
          <a:xfrm>
            <a:off x="6610983" y="3905886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             Software and Hardware</a:t>
            </a:r>
          </a:p>
        </p:txBody>
      </p:sp>
    </p:spTree>
    <p:extLst>
      <p:ext uri="{BB962C8B-B14F-4D97-AF65-F5344CB8AC3E}">
        <p14:creationId xmlns:p14="http://schemas.microsoft.com/office/powerpoint/2010/main" val="22395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B721-7271-4B62-854D-E3AECE06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54000"/>
            <a:ext cx="11714480" cy="631952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Kafka</a:t>
            </a:r>
          </a:p>
          <a:p>
            <a:endParaRPr lang="en-US" sz="2400" dirty="0"/>
          </a:p>
          <a:p>
            <a:r>
              <a:rPr lang="en-US" sz="2400" dirty="0"/>
              <a:t>Data is streamed from a CSV through Producer to Consumer</a:t>
            </a:r>
          </a:p>
          <a:p>
            <a:r>
              <a:rPr lang="en-US" sz="2400" dirty="0"/>
              <a:t>Consumer collects the data and invokes the analytics program over the collected data.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1ADC3F-CAF7-4086-8D6B-CA38892E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2" y="3088640"/>
            <a:ext cx="5590688" cy="322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C07E6B-1D06-4F86-9476-273B5A0F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432326"/>
            <a:ext cx="5915808" cy="40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22AC-8DB5-4597-BB68-6611097E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4960"/>
            <a:ext cx="11856720" cy="582152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Class Distribution</a:t>
            </a:r>
          </a:p>
          <a:p>
            <a:pPr lvl="1"/>
            <a:r>
              <a:rPr lang="en-US" dirty="0"/>
              <a:t>The dataset has 1813 spam instances that is 39.4% of the data </a:t>
            </a:r>
          </a:p>
          <a:p>
            <a:pPr lvl="1"/>
            <a:r>
              <a:rPr lang="en-US" dirty="0"/>
              <a:t>It has 2788 non-spam instances that make 60.6% of the entire data set.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Descriptive Statistics</a:t>
            </a:r>
          </a:p>
          <a:p>
            <a:pPr lvl="1"/>
            <a:r>
              <a:rPr lang="en-US" dirty="0"/>
              <a:t>The feature </a:t>
            </a:r>
            <a:r>
              <a:rPr lang="en-US" dirty="0" err="1"/>
              <a:t>capital_run_length_total</a:t>
            </a:r>
            <a:r>
              <a:rPr lang="en-US" dirty="0"/>
              <a:t> has the highest mean  and standard deviation of 283.28 and 606.34 respectively. </a:t>
            </a:r>
          </a:p>
          <a:p>
            <a:pPr lvl="1"/>
            <a:r>
              <a:rPr lang="en-US" dirty="0"/>
              <a:t>The data was tested, and it was confirmed that there are no null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63D42-7EB6-466C-86D1-0BDD3D31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3601"/>
            <a:ext cx="5319743" cy="3444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21F74-128F-40E2-8E6E-E4A357AD5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" r="-1" b="25832"/>
          <a:stretch/>
        </p:blipFill>
        <p:spPr>
          <a:xfrm>
            <a:off x="5118592" y="3596800"/>
            <a:ext cx="6939280" cy="2936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4D185-DFCD-4479-B707-21AA651CBDC8}"/>
              </a:ext>
            </a:extLst>
          </p:cNvPr>
          <p:cNvSpPr txBox="1"/>
          <p:nvPr/>
        </p:nvSpPr>
        <p:spPr>
          <a:xfrm>
            <a:off x="7624099" y="3366701"/>
            <a:ext cx="248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416883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22AC-8DB5-4597-BB68-6611097E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4480"/>
            <a:ext cx="11856720" cy="582152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              Data Types                                        Inferential Statistics                         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81FAC-1A40-44EE-A49D-AFB70E1FCCE4}"/>
              </a:ext>
            </a:extLst>
          </p:cNvPr>
          <p:cNvSpPr txBox="1"/>
          <p:nvPr/>
        </p:nvSpPr>
        <p:spPr>
          <a:xfrm>
            <a:off x="-294635" y="1046480"/>
            <a:ext cx="631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The datatypes of all columns are float except for the columns </a:t>
            </a:r>
            <a:r>
              <a:rPr lang="en-US" dirty="0" err="1"/>
              <a:t>capital_run_length_longest</a:t>
            </a:r>
            <a:r>
              <a:rPr lang="en-US" dirty="0"/>
              <a:t>, </a:t>
            </a:r>
            <a:r>
              <a:rPr lang="en-US" dirty="0" err="1"/>
              <a:t>capital_run_length_longest</a:t>
            </a:r>
            <a:r>
              <a:rPr lang="en-US" dirty="0"/>
              <a:t> and </a:t>
            </a:r>
            <a:r>
              <a:rPr lang="en-US" dirty="0" err="1"/>
              <a:t>spam_or_not_spam</a:t>
            </a:r>
            <a:r>
              <a:rPr lang="en-US" dirty="0"/>
              <a:t> which have datatypes as int.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93557E-5679-4DE9-B1E9-FE1355A4AFA0}"/>
              </a:ext>
            </a:extLst>
          </p:cNvPr>
          <p:cNvCxnSpPr>
            <a:cxnSpLocks/>
          </p:cNvCxnSpPr>
          <p:nvPr/>
        </p:nvCxnSpPr>
        <p:spPr>
          <a:xfrm>
            <a:off x="6024880" y="812800"/>
            <a:ext cx="0" cy="4866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AAF4E-4646-4083-97CE-9A16CB08FA65}"/>
              </a:ext>
            </a:extLst>
          </p:cNvPr>
          <p:cNvSpPr txBox="1"/>
          <p:nvPr/>
        </p:nvSpPr>
        <p:spPr>
          <a:xfrm>
            <a:off x="6167121" y="911552"/>
            <a:ext cx="591216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Chi square test of independence </a:t>
            </a:r>
          </a:p>
          <a:p>
            <a:pPr algn="ctr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Columns</a:t>
            </a:r>
            <a:r>
              <a:rPr lang="en-US" dirty="0"/>
              <a:t> – </a:t>
            </a:r>
            <a:r>
              <a:rPr lang="en-US" dirty="0" err="1"/>
              <a:t>word_freq_money</a:t>
            </a:r>
            <a:r>
              <a:rPr lang="en-US" dirty="0"/>
              <a:t> and </a:t>
            </a:r>
            <a:r>
              <a:rPr lang="en-US" dirty="0" err="1"/>
              <a:t>spam_or_not_spam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Null hypothesis- </a:t>
            </a:r>
            <a:r>
              <a:rPr lang="en-US" dirty="0"/>
              <a:t>The feature and class are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Alternate hypothesis</a:t>
            </a:r>
            <a:r>
              <a:rPr lang="en-US" dirty="0"/>
              <a:t>- The feature and class are 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p-value obtained is less than 0.05. Hence, we reject null hypothesis and accept alternate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test has been performed for </a:t>
            </a:r>
            <a:r>
              <a:rPr lang="en-US" dirty="0" err="1"/>
              <a:t>word_freq_technology</a:t>
            </a:r>
            <a:r>
              <a:rPr lang="en-US" dirty="0"/>
              <a:t> and </a:t>
            </a:r>
            <a:r>
              <a:rPr lang="en-US" dirty="0" err="1"/>
              <a:t>spam_or_not_spam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Normalization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The data has been normalized by column such that the highest and lowest are mapped to [0,1].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D1063-6893-4D0A-8A50-4EEAC3A14170}"/>
              </a:ext>
            </a:extLst>
          </p:cNvPr>
          <p:cNvSpPr txBox="1"/>
          <p:nvPr/>
        </p:nvSpPr>
        <p:spPr>
          <a:xfrm>
            <a:off x="151447" y="2203490"/>
            <a:ext cx="5873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Correlation Plot</a:t>
            </a:r>
          </a:p>
          <a:p>
            <a:r>
              <a:rPr lang="en-US" dirty="0"/>
              <a:t>Features whose Pearson’s correlation coefficient value exceeding 0.845(highly correlated) have been removed from the data set as they do not add any additional value.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2D7F77-47EC-49C2-A754-418A23F4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61" y="3789282"/>
            <a:ext cx="3178801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22AC-8DB5-4597-BB68-6611097E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4960"/>
            <a:ext cx="11856720" cy="582152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Cross validation metrics                                                		Test scores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Model and Hyperparameters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F0203B-B4A9-470B-A571-8371B2C0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4694003"/>
            <a:ext cx="8353425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3C5A8-54CC-4189-B88A-EBF7C487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77" y="1768709"/>
            <a:ext cx="5819775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56ED3-6D1B-4393-9123-4B2E51C95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768709"/>
            <a:ext cx="4210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4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22AC-8DB5-4597-BB68-6611097E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4960"/>
            <a:ext cx="11856720" cy="582152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Support Vector Machine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Cross validation metrics                                                		Test scores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Model and Hyperparameters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F0203B-B4A9-470B-A571-8371B2C0C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4"/>
          <a:stretch/>
        </p:blipFill>
        <p:spPr>
          <a:xfrm>
            <a:off x="467042" y="4728448"/>
            <a:ext cx="9630790" cy="1255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3C5A8-54CC-4189-B88A-EBF7C4870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6887" y="1768709"/>
            <a:ext cx="6609833" cy="251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01A5F-D8D9-4B77-8670-23819B97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2" y="1862772"/>
            <a:ext cx="4248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747</Words>
  <Application>Microsoft Office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Spam Classification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varala</dc:creator>
  <cp:lastModifiedBy>aishwarya varala</cp:lastModifiedBy>
  <cp:revision>72</cp:revision>
  <dcterms:created xsi:type="dcterms:W3CDTF">2020-04-24T06:18:33Z</dcterms:created>
  <dcterms:modified xsi:type="dcterms:W3CDTF">2020-05-07T03:05:20Z</dcterms:modified>
</cp:coreProperties>
</file>