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9"/>
  </p:notesMasterIdLst>
  <p:handoutMasterIdLst>
    <p:handoutMasterId r:id="rId10"/>
  </p:handoutMasterIdLst>
  <p:sldIdLst>
    <p:sldId id="286" r:id="rId2"/>
    <p:sldId id="287" r:id="rId3"/>
    <p:sldId id="260" r:id="rId4"/>
    <p:sldId id="288" r:id="rId5"/>
    <p:sldId id="264" r:id="rId6"/>
    <p:sldId id="279"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5794" autoAdjust="0"/>
  </p:normalViewPr>
  <p:slideViewPr>
    <p:cSldViewPr snapToGrid="0">
      <p:cViewPr varScale="1">
        <p:scale>
          <a:sx n="119" d="100"/>
          <a:sy n="119" d="100"/>
        </p:scale>
        <p:origin x="156" y="84"/>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4/21/2023</a:t>
            </a:fld>
            <a:endParaRPr lang="en-US"/>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4/21/2023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80062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72274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61824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90908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3219745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7</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 xmlns:a16="http://schemas.microsoft.com/office/drawing/2014/main" id="{ACD536EE-5B38-4E2F-B796-E4E5C97CAFA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 xmlns:a16="http://schemas.microsoft.com/office/drawing/2014/main" id="{E6BAFDBA-55A9-474E-B718-9A082A4EC2FA}"/>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 xmlns:a16="http://schemas.microsoft.com/office/drawing/2014/main" id="{69E86487-436E-4E20-818F-6FE245920CE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6" name="Rectangle 25" title="Overlay Graphic">
            <a:extLst>
              <a:ext uri="{FF2B5EF4-FFF2-40B4-BE49-F238E27FC236}">
                <a16:creationId xmlns=""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9" name="Rectangle 8" title="Overlay Graphic">
            <a:extLst>
              <a:ext uri="{FF2B5EF4-FFF2-40B4-BE49-F238E27FC236}">
                <a16:creationId xmlns=""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10" name="Picture 9">
            <a:extLst>
              <a:ext uri="{FF2B5EF4-FFF2-40B4-BE49-F238E27FC236}">
                <a16:creationId xmlns=""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10" name="Picture 9">
            <a:extLst>
              <a:ext uri="{FF2B5EF4-FFF2-40B4-BE49-F238E27FC236}">
                <a16:creationId xmlns=""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 xmlns:a16="http://schemas.microsoft.com/office/drawing/2014/main" id="{9E58A019-6601-4FFB-9A68-628873651CF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 xmlns:a16="http://schemas.microsoft.com/office/drawing/2014/main" id="{9CA47B37-80B0-5A4F-BDC3-DE42D5B2D34F}"/>
              </a:ext>
              <a:ext uri="{C183D7F6-B498-43B3-948B-1728B52AA6E4}">
                <adec:decorative xmlns=""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 xmlns:a16="http://schemas.microsoft.com/office/drawing/2014/main" id="{1A6AC2DF-47CD-A743-A120-FBE75B801CF3}"/>
              </a:ext>
              <a:ext uri="{C183D7F6-B498-43B3-948B-1728B52AA6E4}">
                <adec:decorative xmlns=""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 xmlns:a16="http://schemas.microsoft.com/office/drawing/2014/main" id="{17E0F6BC-FBF2-3048-B833-61609739028C}"/>
              </a:ext>
              <a:ext uri="{C183D7F6-B498-43B3-948B-1728B52AA6E4}">
                <adec:decorative xmlns=""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 xmlns:a16="http://schemas.microsoft.com/office/drawing/2014/main" id="{D0B0310F-833E-864C-9FB7-B2B2A6714808}"/>
              </a:ext>
              <a:ext uri="{C183D7F6-B498-43B3-948B-1728B52AA6E4}">
                <adec:decorative xmlns=""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 xmlns:a16="http://schemas.microsoft.com/office/drawing/2014/main" id="{F906D597-BA39-4C4D-833F-CC0EE989B51C}"/>
              </a:ext>
              <a:ext uri="{C183D7F6-B498-43B3-948B-1728B52AA6E4}">
                <adec:decorative xmlns=""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 xmlns:a16="http://schemas.microsoft.com/office/drawing/2014/main" id="{8350FCD5-4151-44A8-917B-4D66C8F1475E}"/>
              </a:ext>
            </a:extLst>
          </p:cNvPr>
          <p:cNvSpPr>
            <a:spLocks noGrp="1"/>
          </p:cNvSpPr>
          <p:nvPr>
            <p:ph type="title"/>
          </p:nvPr>
        </p:nvSpPr>
        <p:spPr/>
        <p:txBody>
          <a:bodyPr/>
          <a:lstStyle/>
          <a:p>
            <a:r>
              <a:rPr lang="en-US" noProof="0" smtClean="0"/>
              <a:t>Click to edit Master title style</a:t>
            </a:r>
            <a:endParaRPr lang="en-US" noProof="0"/>
          </a:p>
        </p:txBody>
      </p:sp>
      <p:sp>
        <p:nvSpPr>
          <p:cNvPr id="32" name="Text Placeholder 4">
            <a:extLst>
              <a:ext uri="{FF2B5EF4-FFF2-40B4-BE49-F238E27FC236}">
                <a16:creationId xmlns=""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 xmlns:a16="http://schemas.microsoft.com/office/drawing/2014/main" id="{7D27D67C-932D-4270-A0E5-6F1F9315A231}"/>
              </a:ext>
              <a:ext uri="{C183D7F6-B498-43B3-948B-1728B52AA6E4}">
                <adec:decorative xmlns=""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987A1EC-DB2A-4AA3-8590-C488A6082E11}"/>
              </a:ext>
              <a:ext uri="{C183D7F6-B498-43B3-948B-1728B52AA6E4}">
                <adec:decorative xmlns=""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 xmlns:a16="http://schemas.microsoft.com/office/drawing/2014/main" id="{2C05FD31-A7DF-49EF-9D28-882C100E583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 xmlns:a16="http://schemas.microsoft.com/office/drawing/2014/main" id="{9BB8B9F0-A458-406A-93FD-B51037C08306}"/>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 xmlns:a16="http://schemas.microsoft.com/office/drawing/2014/main" id="{AEE8C60A-4B89-4ABC-BBDC-C63574125C5B}"/>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smtClean="0"/>
              <a:t>Click to edit Master title style</a:t>
            </a:r>
            <a:endParaRPr lang="en-US" noProof="0"/>
          </a:p>
        </p:txBody>
      </p:sp>
      <p:sp>
        <p:nvSpPr>
          <p:cNvPr id="2" name="Footer Placeholder 1">
            <a:extLst>
              <a:ext uri="{FF2B5EF4-FFF2-40B4-BE49-F238E27FC236}">
                <a16:creationId xmlns=""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smtClean="0"/>
              <a:t>Click to edit Master title style</a:t>
            </a:r>
            <a:endParaRPr lang="en-US" noProof="0"/>
          </a:p>
        </p:txBody>
      </p:sp>
      <p:sp>
        <p:nvSpPr>
          <p:cNvPr id="4" name="Footer Placeholder 3">
            <a:extLst>
              <a:ext uri="{FF2B5EF4-FFF2-40B4-BE49-F238E27FC236}">
                <a16:creationId xmlns=""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 xmlns:a16="http://schemas.microsoft.com/office/drawing/2014/main" id="{4790D010-2852-DE49-BD36-340D6725D1D5}"/>
              </a:ext>
              <a:ext uri="{C183D7F6-B498-43B3-948B-1728B52AA6E4}">
                <adec:decorative xmlns=""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 xmlns:a16="http://schemas.microsoft.com/office/drawing/2014/main" id="{C5D02C68-EB7D-E044-99A9-658364A3B2F0}"/>
              </a:ext>
              <a:ext uri="{C183D7F6-B498-43B3-948B-1728B52AA6E4}">
                <adec:decorative xmlns=""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 xmlns:a16="http://schemas.microsoft.com/office/drawing/2014/main" id="{45962E1D-1D13-2B48-9F3B-CE31039DD236}"/>
              </a:ext>
              <a:ext uri="{C183D7F6-B498-43B3-948B-1728B52AA6E4}">
                <adec:decorative xmlns=""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 xmlns:a16="http://schemas.microsoft.com/office/drawing/2014/main" id="{1E54F41B-75D5-471F-9187-384BD10C883D}"/>
              </a:ext>
            </a:extLst>
          </p:cNvPr>
          <p:cNvSpPr>
            <a:spLocks noGrp="1"/>
          </p:cNvSpPr>
          <p:nvPr>
            <p:ph type="title"/>
          </p:nvPr>
        </p:nvSpPr>
        <p:spPr/>
        <p:txBody>
          <a:bodyPr/>
          <a:lstStyle/>
          <a:p>
            <a:r>
              <a:rPr lang="en-US" noProof="0" smtClean="0"/>
              <a:t>Click to edit Master title style</a:t>
            </a:r>
            <a:endParaRPr lang="en-US" noProof="0"/>
          </a:p>
        </p:txBody>
      </p:sp>
      <p:sp>
        <p:nvSpPr>
          <p:cNvPr id="23" name="Text Placeholder 4">
            <a:extLst>
              <a:ext uri="{FF2B5EF4-FFF2-40B4-BE49-F238E27FC236}">
                <a16:creationId xmlns=""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 xmlns:a16="http://schemas.microsoft.com/office/drawing/2014/main" id="{B9777B06-12C0-49D3-A18F-49D1E0574CE3}"/>
              </a:ext>
              <a:ext uri="{C183D7F6-B498-43B3-948B-1728B52AA6E4}">
                <adec:decorative xmlns=""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 xmlns:a16="http://schemas.microsoft.com/office/drawing/2014/main" id="{5E3B0AD5-3645-8443-891F-C0E1D9763D7A}"/>
              </a:ext>
              <a:ext uri="{C183D7F6-B498-43B3-948B-1728B52AA6E4}">
                <adec:decorative xmlns=""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 xmlns:a16="http://schemas.microsoft.com/office/drawing/2014/main" id="{BE9B724A-B58C-CD4D-8980-C0DFE08B79B5}"/>
              </a:ext>
              <a:ext uri="{C183D7F6-B498-43B3-948B-1728B52AA6E4}">
                <adec:decorative xmlns=""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 xmlns:a16="http://schemas.microsoft.com/office/drawing/2014/main" id="{28894D68-6E31-8646-BFD7-2C0D8C4CD961}"/>
              </a:ext>
              <a:ext uri="{C183D7F6-B498-43B3-948B-1728B52AA6E4}">
                <adec:decorative xmlns=""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Footer Placeholder 11">
            <a:extLst>
              <a:ext uri="{FF2B5EF4-FFF2-40B4-BE49-F238E27FC236}">
                <a16:creationId xmlns=""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 xmlns:a16="http://schemas.microsoft.com/office/drawing/2014/main" id="{99D3E8CF-7C38-4321-A56A-49D7CA2A814B}"/>
              </a:ext>
              <a:ext uri="{C183D7F6-B498-43B3-948B-1728B52AA6E4}">
                <adec:decorative xmlns=""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 xmlns:a16="http://schemas.microsoft.com/office/drawing/2014/main" id="{326A7FE8-1975-474D-B747-D7B028C10D81}"/>
              </a:ext>
              <a:ext uri="{C183D7F6-B498-43B3-948B-1728B52AA6E4}">
                <adec:decorative xmlns=""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69D5DB0A-C96D-4B82-95B6-E7A7B8E6687B}"/>
              </a:ext>
              <a:ext uri="{C183D7F6-B498-43B3-948B-1728B52AA6E4}">
                <adec:decorative xmlns=""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Footer Placeholder 11">
            <a:extLst>
              <a:ext uri="{FF2B5EF4-FFF2-40B4-BE49-F238E27FC236}">
                <a16:creationId xmlns=""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 xmlns:a16="http://schemas.microsoft.com/office/drawing/2014/main" id="{390CA185-E043-470F-95CF-875B2290368D}"/>
              </a:ext>
              <a:ext uri="{C183D7F6-B498-43B3-948B-1728B52AA6E4}">
                <adec:decorative xmlns=""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 xmlns:a16="http://schemas.microsoft.com/office/drawing/2014/main" id="{F1A887C7-02BE-4F5E-8DCF-A46A0C58093F}"/>
              </a:ext>
              <a:ext uri="{C183D7F6-B498-43B3-948B-1728B52AA6E4}">
                <adec:decorative xmlns=""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 xmlns:a16="http://schemas.microsoft.com/office/drawing/2014/main" id="{22D0F7D1-0D65-4376-B381-E7B5C5F9EA0E}"/>
              </a:ext>
              <a:ext uri="{C183D7F6-B498-43B3-948B-1728B52AA6E4}">
                <adec:decorative xmlns=""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 xmlns:a16="http://schemas.microsoft.com/office/drawing/2014/main" id="{7402406B-416D-47F8-A75D-831B8879AA66}"/>
              </a:ext>
              <a:ext uri="{C183D7F6-B498-43B3-948B-1728B52AA6E4}">
                <adec:decorative xmlns=""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 xmlns:a16="http://schemas.microsoft.com/office/drawing/2014/main" id="{8E1008A4-54EE-4B43-9BCF-279C5CEA2D52}"/>
              </a:ext>
              <a:ext uri="{C183D7F6-B498-43B3-948B-1728B52AA6E4}">
                <adec:decorative xmlns=""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 xmlns:a16="http://schemas.microsoft.com/office/drawing/2014/main" id="{8BD3F08B-8063-4DB3-9FBB-D9B9215CBA7C}"/>
              </a:ext>
              <a:ext uri="{C183D7F6-B498-43B3-948B-1728B52AA6E4}">
                <adec:decorative xmlns=""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Footer Placeholder 11">
            <a:extLst>
              <a:ext uri="{FF2B5EF4-FFF2-40B4-BE49-F238E27FC236}">
                <a16:creationId xmlns=""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CEE124F1-8800-42C8-84AC-ADC1E7EDAAA9}"/>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 xmlns:a16="http://schemas.microsoft.com/office/drawing/2014/main" id="{8BE60A3F-C4C6-4B36-95C8-D6B9BFEABD22}"/>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 xmlns:a16="http://schemas.microsoft.com/office/drawing/2014/main" id="{DC5FA8FA-BF7A-4B3E-8DB9-5EC31D50BF02}"/>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haitur19/Simple-Generative-AI-Model"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hyperlink" Target="https://openai.com/blog/better-language-models/" TargetMode="External"/><Relationship Id="rId3" Type="http://schemas.openxmlformats.org/officeDocument/2006/relationships/hyperlink" Target="https://machinelearningmastery.com/text-generation-with-lstm-in-pytorch/" TargetMode="External"/><Relationship Id="rId7" Type="http://schemas.openxmlformats.org/officeDocument/2006/relationships/hyperlink" Target="https://www.youtube.com/watch?v=VFPrwxPBBVU&amp;t=365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coda.io/@peter-sigurdson/lab-workbook-building-a-simple-generative-ai-language-model" TargetMode="External"/><Relationship Id="rId5" Type="http://schemas.openxmlformats.org/officeDocument/2006/relationships/hyperlink" Target="https://www.linkedin.com/pulse/open-source-chatgpt-what-you-need-know-today-stay-ahead-sigurdson/?trackingId=BFhGq6WkI5CjyXAbuPHILA%3D%3D" TargetMode="External"/><Relationship Id="rId4" Type="http://schemas.openxmlformats.org/officeDocument/2006/relationships/hyperlink" Target="http://karpathy.github.io/2015/05/21/rnn-effectivenes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55660"/>
            <a:ext cx="12192000" cy="6704013"/>
          </a:xfrm>
        </p:spPr>
      </p:pic>
      <p:sp>
        <p:nvSpPr>
          <p:cNvPr id="7" name="Rectangle 6">
            <a:extLst>
              <a:ext uri="{FF2B5EF4-FFF2-40B4-BE49-F238E27FC236}">
                <a16:creationId xmlns="" xmlns:a16="http://schemas.microsoft.com/office/drawing/2014/main" id="{A0B8B412-7962-44AD-8293-75C5384B789A}"/>
              </a:ext>
              <a:ext uri="{C183D7F6-B498-43B3-948B-1728B52AA6E4}">
                <adec:decorative xmlns=""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33ED47D5-16A1-40D1-96F9-393B2558727A}"/>
              </a:ext>
              <a:ext uri="{C183D7F6-B498-43B3-948B-1728B52AA6E4}">
                <adec:decorative xmlns=""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FB4E65B-AD78-4F8E-AF3D-7759245651EE}"/>
              </a:ext>
            </a:extLst>
          </p:cNvPr>
          <p:cNvSpPr>
            <a:spLocks noGrp="1"/>
          </p:cNvSpPr>
          <p:nvPr>
            <p:ph type="ctrTitle"/>
          </p:nvPr>
        </p:nvSpPr>
        <p:spPr/>
        <p:txBody>
          <a:bodyPr/>
          <a:lstStyle/>
          <a:p>
            <a:r>
              <a:rPr lang="en-US" dirty="0" smtClean="0"/>
              <a:t>Team anything is fine</a:t>
            </a:r>
            <a:endParaRPr lang="en-US" dirty="0"/>
          </a:p>
        </p:txBody>
      </p:sp>
      <p:sp>
        <p:nvSpPr>
          <p:cNvPr id="3" name="Subtitle 2">
            <a:extLst>
              <a:ext uri="{FF2B5EF4-FFF2-40B4-BE49-F238E27FC236}">
                <a16:creationId xmlns="" xmlns:a16="http://schemas.microsoft.com/office/drawing/2014/main" id="{AD64A9BB-6E23-4A5F-9B9E-D9C953E9F40D}"/>
              </a:ext>
            </a:extLst>
          </p:cNvPr>
          <p:cNvSpPr>
            <a:spLocks noGrp="1"/>
          </p:cNvSpPr>
          <p:nvPr>
            <p:ph type="subTitle" idx="1"/>
          </p:nvPr>
        </p:nvSpPr>
        <p:spPr>
          <a:xfrm>
            <a:off x="435595" y="5489089"/>
            <a:ext cx="5490381" cy="691666"/>
          </a:xfrm>
        </p:spPr>
        <p:txBody>
          <a:bodyPr/>
          <a:lstStyle/>
          <a:p>
            <a:r>
              <a:rPr lang="en-US" dirty="0" smtClean="0"/>
              <a:t>Guided by: Peter </a:t>
            </a:r>
            <a:r>
              <a:rPr lang="en-US" dirty="0" err="1" smtClean="0"/>
              <a:t>Sigurdson</a:t>
            </a:r>
            <a:endParaRPr lang="en-US" dirty="0" smtClean="0"/>
          </a:p>
          <a:p>
            <a:r>
              <a:rPr lang="en-US" noProof="1" smtClean="0"/>
              <a:t>Prepared by: Chaitanya kumar (C0830850) | Nividhaba Jadeja (C0851340) | Sakshi Gor (C0851346) | Saleem Chitrachedu (c0830509)</a:t>
            </a:r>
            <a:endParaRPr lang="en-US" noProof="1"/>
          </a:p>
        </p:txBody>
      </p:sp>
      <p:sp>
        <p:nvSpPr>
          <p:cNvPr id="11" name="Oval 10">
            <a:extLst>
              <a:ext uri="{FF2B5EF4-FFF2-40B4-BE49-F238E27FC236}">
                <a16:creationId xmlns="" xmlns:a16="http://schemas.microsoft.com/office/drawing/2014/main" id="{A185A67E-A75A-47A0-A846-3772FAE1B973}"/>
              </a:ext>
              <a:ext uri="{C183D7F6-B498-43B3-948B-1728B52AA6E4}">
                <adec:decorative xmlns=""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 xmlns:a16="http://schemas.microsoft.com/office/drawing/2014/main" id="{6178E4B4-24A5-4096-A3D1-F762B1F4BDB5}"/>
              </a:ext>
              <a:ext uri="{C183D7F6-B498-43B3-948B-1728B52AA6E4}">
                <adec:decorative xmlns=""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 xmlns:a16="http://schemas.microsoft.com/office/drawing/2014/main" id="{DCFF208F-FFDF-40EC-81E0-20313AC11446}"/>
              </a:ext>
              <a:ext uri="{C183D7F6-B498-43B3-948B-1728B52AA6E4}">
                <adec:decorative xmlns=""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 xmlns:a16="http://schemas.microsoft.com/office/drawing/2014/main" id="{EDBD2E0D-D8D7-4940-9A82-1ACDAD327343}"/>
              </a:ext>
              <a:ext uri="{C183D7F6-B498-43B3-948B-1728B52AA6E4}">
                <adec:decorative xmlns=""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26658F5F-1D95-45C0-BA5E-84A608B4A559}"/>
              </a:ext>
              <a:ext uri="{C183D7F6-B498-43B3-948B-1728B52AA6E4}">
                <adec:decorative xmlns=""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448508" y="1445097"/>
            <a:ext cx="5208104" cy="2169825"/>
          </a:xfrm>
          <a:prstGeom prst="rect">
            <a:avLst/>
          </a:prstGeom>
          <a:solidFill>
            <a:schemeClr val="accent1">
              <a:alpha val="56000"/>
            </a:schemeClr>
          </a:solidFill>
        </p:spPr>
        <p:txBody>
          <a:bodyPr wrap="square" rtlCol="0">
            <a:spAutoFit/>
          </a:bodyPr>
          <a:lstStyle/>
          <a:p>
            <a:pPr algn="ctr"/>
            <a:r>
              <a:rPr lang="en-CA" sz="4500" b="1" cap="all" spc="-150" dirty="0">
                <a:solidFill>
                  <a:schemeClr val="bg1"/>
                </a:solidFill>
                <a:latin typeface="+mj-lt"/>
                <a:ea typeface="+mj-ea"/>
                <a:cs typeface="+mj-cs"/>
              </a:rPr>
              <a:t>SIMPLE GENERATIVE AI MODEL</a:t>
            </a:r>
          </a:p>
        </p:txBody>
      </p:sp>
    </p:spTree>
    <p:extLst>
      <p:ext uri="{BB962C8B-B14F-4D97-AF65-F5344CB8AC3E}">
        <p14:creationId xmlns:p14="http://schemas.microsoft.com/office/powerpoint/2010/main" val="377040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B4E65B-AD78-4F8E-AF3D-7759245651EE}"/>
              </a:ext>
            </a:extLst>
          </p:cNvPr>
          <p:cNvSpPr>
            <a:spLocks noGrp="1"/>
          </p:cNvSpPr>
          <p:nvPr>
            <p:ph type="ctrTitle"/>
          </p:nvPr>
        </p:nvSpPr>
        <p:spPr/>
        <p:txBody>
          <a:bodyPr/>
          <a:lstStyle/>
          <a:p>
            <a:r>
              <a:rPr lang="en-US" dirty="0" smtClean="0"/>
              <a:t>Introduction</a:t>
            </a:r>
            <a:endParaRPr lang="en-US" dirty="0"/>
          </a:p>
        </p:txBody>
      </p:sp>
      <p:sp>
        <p:nvSpPr>
          <p:cNvPr id="8" name="Oval 7">
            <a:extLst>
              <a:ext uri="{FF2B5EF4-FFF2-40B4-BE49-F238E27FC236}">
                <a16:creationId xmlns="" xmlns:a16="http://schemas.microsoft.com/office/drawing/2014/main" id="{3CF620E7-F992-48DE-A308-0A6B4F1E45E4}"/>
              </a:ext>
              <a:ext uri="{C183D7F6-B498-43B3-948B-1728B52AA6E4}">
                <adec:decorative xmlns=""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 xmlns:a16="http://schemas.microsoft.com/office/drawing/2014/main" id="{D013B526-9255-484A-8176-C9CA7C769E59}"/>
              </a:ext>
              <a:ext uri="{C183D7F6-B498-43B3-948B-1728B52AA6E4}">
                <adec:decorative xmlns=""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 xmlns:a16="http://schemas.microsoft.com/office/drawing/2014/main" id="{790A46A1-19F4-478F-A9B1-84AD72D6DFBF}"/>
                </a:ext>
                <a:ext uri="{C183D7F6-B498-43B3-948B-1728B52AA6E4}">
                  <adec:decorative xmlns="" xmlns:adec="http://schemas.microsoft.com/office/drawing/2017/decorative" val="1"/>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 xmlns:a16="http://schemas.microsoft.com/office/drawing/2014/main" id="{90A209D6-847A-4FB1-95CC-EEC3EBCBDA55}"/>
                </a:ext>
                <a:ext uri="{C183D7F6-B498-43B3-948B-1728B52AA6E4}">
                  <adec:decorative xmlns="" xmlns:adec="http://schemas.microsoft.com/office/drawing/2017/decorative" val="1"/>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 xmlns:a16="http://schemas.microsoft.com/office/drawing/2014/main" id="{8A692E72-0865-44D7-A065-B2F07C21C818}"/>
              </a:ext>
              <a:ext uri="{C183D7F6-B498-43B3-948B-1728B52AA6E4}">
                <adec:decorative xmlns=""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 xmlns:a16="http://schemas.microsoft.com/office/drawing/2014/main" id="{58031D85-2D05-4250-9FA8-67974E8F794F}"/>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 xmlns:a16="http://schemas.microsoft.com/office/drawing/2014/main" id="{46840666-19AD-4885-B9E5-14BA5AA2B742}"/>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5944641" y="1038995"/>
            <a:ext cx="6096000" cy="5078313"/>
          </a:xfrm>
          <a:prstGeom prst="rect">
            <a:avLst/>
          </a:prstGeom>
        </p:spPr>
        <p:txBody>
          <a:bodyPr>
            <a:spAutoFit/>
          </a:bodyPr>
          <a:lstStyle/>
          <a:p>
            <a:pPr marL="285750" indent="-285750">
              <a:buFont typeface="Arial" panose="020B0604020202020204" pitchFamily="34" charset="0"/>
              <a:buChar char="•"/>
            </a:pPr>
            <a:r>
              <a:rPr lang="en-US" dirty="0" smtClean="0">
                <a:solidFill>
                  <a:schemeClr val="bg1"/>
                </a:solidFill>
              </a:rPr>
              <a:t>An </a:t>
            </a:r>
            <a:r>
              <a:rPr lang="en-US" dirty="0">
                <a:solidFill>
                  <a:schemeClr val="bg1"/>
                </a:solidFill>
              </a:rPr>
              <a:t>artificial intelligence (AI) system called the Generative AI Text Generation Model aims to produce new material that closely mimics the input data. It creates new material that is stylistically and grammatically comparable to the original data by using machine learning algorithms to </a:t>
            </a:r>
            <a:r>
              <a:rPr lang="en-US" dirty="0" err="1">
                <a:solidFill>
                  <a:schemeClr val="bg1"/>
                </a:solidFill>
              </a:rPr>
              <a:t>analyse</a:t>
            </a:r>
            <a:r>
              <a:rPr lang="en-US" dirty="0">
                <a:solidFill>
                  <a:schemeClr val="bg1"/>
                </a:solidFill>
              </a:rPr>
              <a:t> and comprehend the patterns and features of a corpus of text or other given set of data. These algorithms can produce everything from little phrases to lengthy books and articles as text</a:t>
            </a:r>
            <a:r>
              <a:rPr lang="en-US" dirty="0" smtClean="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Text generation models create new text using a range of methods, such as rule-based models, language models, and neural networks. Language models </a:t>
            </a:r>
            <a:r>
              <a:rPr lang="en-US" dirty="0" err="1">
                <a:solidFill>
                  <a:schemeClr val="bg1"/>
                </a:solidFill>
              </a:rPr>
              <a:t>utilise</a:t>
            </a:r>
            <a:r>
              <a:rPr lang="en-US" dirty="0">
                <a:solidFill>
                  <a:schemeClr val="bg1"/>
                </a:solidFill>
              </a:rPr>
              <a:t> statistical techniques to create text based on the likelihood of specific word sequences, as opposed to rule-based models, which use sets of predetermined rules. On the other hand, neural networks are a form of machine learning algorithm that can learn to produce text by </a:t>
            </a:r>
            <a:r>
              <a:rPr lang="en-US" dirty="0" err="1">
                <a:solidFill>
                  <a:schemeClr val="bg1"/>
                </a:solidFill>
              </a:rPr>
              <a:t>analysing</a:t>
            </a:r>
            <a:r>
              <a:rPr lang="en-US" dirty="0">
                <a:solidFill>
                  <a:schemeClr val="bg1"/>
                </a:solidFill>
              </a:rPr>
              <a:t> huge text databases.</a:t>
            </a:r>
          </a:p>
        </p:txBody>
      </p:sp>
    </p:spTree>
    <p:extLst>
      <p:ext uri="{BB962C8B-B14F-4D97-AF65-F5344CB8AC3E}">
        <p14:creationId xmlns:p14="http://schemas.microsoft.com/office/powerpoint/2010/main" val="341951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15170" y="1131720"/>
            <a:ext cx="5973960" cy="5632311"/>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solidFill>
              </a:rPr>
              <a:t>The </a:t>
            </a:r>
            <a:r>
              <a:rPr lang="en-US" dirty="0">
                <a:solidFill>
                  <a:schemeClr val="bg1"/>
                </a:solidFill>
              </a:rPr>
              <a:t>first section of the code loads a book named "The Count of Monte Cristo" from the project Gutenberg and lowercases every character. The text is subsequently encoded using a mapping of distinct characters to numbers. The following step is to prepare the data as input-output pairs of sequences, with each input sequence having length </a:t>
            </a:r>
            <a:r>
              <a:rPr lang="en-US" dirty="0" err="1">
                <a:solidFill>
                  <a:schemeClr val="bg1"/>
                </a:solidFill>
              </a:rPr>
              <a:t>seq_length</a:t>
            </a:r>
            <a:r>
              <a:rPr lang="en-US" dirty="0">
                <a:solidFill>
                  <a:schemeClr val="bg1"/>
                </a:solidFill>
              </a:rPr>
              <a:t> and each output </a:t>
            </a:r>
            <a:r>
              <a:rPr lang="en-US" dirty="0" err="1">
                <a:solidFill>
                  <a:schemeClr val="bg1"/>
                </a:solidFill>
              </a:rPr>
              <a:t>output</a:t>
            </a:r>
            <a:r>
              <a:rPr lang="en-US" dirty="0">
                <a:solidFill>
                  <a:schemeClr val="bg1"/>
                </a:solidFill>
              </a:rPr>
              <a:t> being the subsequent character in the text. Following the data's division into training and validation sets, a </a:t>
            </a:r>
            <a:r>
              <a:rPr lang="en-US" dirty="0" err="1">
                <a:solidFill>
                  <a:schemeClr val="bg1"/>
                </a:solidFill>
              </a:rPr>
              <a:t>PyTorch</a:t>
            </a:r>
            <a:r>
              <a:rPr lang="en-US" dirty="0">
                <a:solidFill>
                  <a:schemeClr val="bg1"/>
                </a:solidFill>
              </a:rPr>
              <a:t> </a:t>
            </a:r>
            <a:r>
              <a:rPr lang="en-US" dirty="0" err="1">
                <a:solidFill>
                  <a:schemeClr val="bg1"/>
                </a:solidFill>
              </a:rPr>
              <a:t>DataLoader</a:t>
            </a:r>
            <a:r>
              <a:rPr lang="en-US" dirty="0">
                <a:solidFill>
                  <a:schemeClr val="bg1"/>
                </a:solidFill>
              </a:rPr>
              <a:t> is used to load it</a:t>
            </a:r>
            <a:r>
              <a:rPr lang="en-US" dirty="0" smtClean="0">
                <a:solidFill>
                  <a:schemeClr val="bg1"/>
                </a:solidFill>
              </a:rPr>
              <a: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two-layer LSTM neural network that is </a:t>
            </a:r>
            <a:r>
              <a:rPr lang="en-US" dirty="0" err="1">
                <a:solidFill>
                  <a:schemeClr val="bg1"/>
                </a:solidFill>
              </a:rPr>
              <a:t>utilised</a:t>
            </a:r>
            <a:r>
              <a:rPr lang="en-US" dirty="0">
                <a:solidFill>
                  <a:schemeClr val="bg1"/>
                </a:solidFill>
              </a:rPr>
              <a:t> for training is described as having an output dropout layer and a fully connected linear layer. The anticipated probability distribution over all potential characters at the next </a:t>
            </a:r>
            <a:r>
              <a:rPr lang="en-US" dirty="0" err="1">
                <a:solidFill>
                  <a:schemeClr val="bg1"/>
                </a:solidFill>
              </a:rPr>
              <a:t>timestep</a:t>
            </a:r>
            <a:r>
              <a:rPr lang="en-US" dirty="0">
                <a:solidFill>
                  <a:schemeClr val="bg1"/>
                </a:solidFill>
              </a:rPr>
              <a:t> is the output of the LSTM, which receives input sequences of one character at a time. In order to reduce the cross-entropy loss between the anticipated and actual characters, the model is trained over a predetermined number of epochs.</a:t>
            </a:r>
          </a:p>
        </p:txBody>
      </p:sp>
      <p:sp>
        <p:nvSpPr>
          <p:cNvPr id="3" name="Title 2">
            <a:extLst>
              <a:ext uri="{FF2B5EF4-FFF2-40B4-BE49-F238E27FC236}">
                <a16:creationId xmlns="" xmlns:a16="http://schemas.microsoft.com/office/drawing/2014/main" id="{7A663105-4B92-4F24-9DF6-58BB116E29FA}"/>
              </a:ext>
            </a:extLst>
          </p:cNvPr>
          <p:cNvSpPr>
            <a:spLocks noGrp="1"/>
          </p:cNvSpPr>
          <p:nvPr>
            <p:ph type="ctrTitle"/>
          </p:nvPr>
        </p:nvSpPr>
        <p:spPr>
          <a:xfrm>
            <a:off x="854072" y="126814"/>
            <a:ext cx="5085650" cy="720000"/>
          </a:xfrm>
        </p:spPr>
        <p:txBody>
          <a:bodyPr/>
          <a:lstStyle/>
          <a:p>
            <a:r>
              <a:rPr lang="en-US" dirty="0"/>
              <a:t>Code Explanation - 1</a:t>
            </a:r>
          </a:p>
        </p:txBody>
      </p:sp>
      <p:sp>
        <p:nvSpPr>
          <p:cNvPr id="5" name="Slide Number Placeholder 4">
            <a:extLst>
              <a:ext uri="{FF2B5EF4-FFF2-40B4-BE49-F238E27FC236}">
                <a16:creationId xmlns=""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pic>
        <p:nvPicPr>
          <p:cNvPr id="29" name="Picture 28"/>
          <p:cNvPicPr>
            <a:picLocks noChangeAspect="1"/>
          </p:cNvPicPr>
          <p:nvPr/>
        </p:nvPicPr>
        <p:blipFill>
          <a:blip r:embed="rId3"/>
          <a:stretch>
            <a:fillRect/>
          </a:stretch>
        </p:blipFill>
        <p:spPr>
          <a:xfrm>
            <a:off x="6489130" y="846814"/>
            <a:ext cx="5661075" cy="5262839"/>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B4E65B-AD78-4F8E-AF3D-7759245651EE}"/>
              </a:ext>
            </a:extLst>
          </p:cNvPr>
          <p:cNvSpPr>
            <a:spLocks noGrp="1"/>
          </p:cNvSpPr>
          <p:nvPr>
            <p:ph type="ctrTitle"/>
          </p:nvPr>
        </p:nvSpPr>
        <p:spPr>
          <a:xfrm>
            <a:off x="5816338" y="529638"/>
            <a:ext cx="5926741" cy="1532849"/>
          </a:xfrm>
        </p:spPr>
        <p:txBody>
          <a:bodyPr/>
          <a:lstStyle/>
          <a:p>
            <a:r>
              <a:rPr lang="en-US" dirty="0"/>
              <a:t>Code Explanation - </a:t>
            </a:r>
            <a:r>
              <a:rPr lang="en-US" dirty="0" smtClean="0"/>
              <a:t>2</a:t>
            </a:r>
            <a:endParaRPr lang="en-US" dirty="0"/>
          </a:p>
        </p:txBody>
      </p:sp>
      <p:sp>
        <p:nvSpPr>
          <p:cNvPr id="7" name="Rectangle 6"/>
          <p:cNvSpPr/>
          <p:nvPr/>
        </p:nvSpPr>
        <p:spPr>
          <a:xfrm>
            <a:off x="5926741" y="2652121"/>
            <a:ext cx="6096000" cy="2862322"/>
          </a:xfrm>
          <a:prstGeom prst="rect">
            <a:avLst/>
          </a:prstGeom>
        </p:spPr>
        <p:txBody>
          <a:bodyPr>
            <a:spAutoFit/>
          </a:bodyPr>
          <a:lstStyle/>
          <a:p>
            <a:r>
              <a:rPr lang="en-US" dirty="0">
                <a:solidFill>
                  <a:schemeClr val="bg1"/>
                </a:solidFill>
              </a:rPr>
              <a:t>The second section of the code uses the trained model to create new text based on a prompt that is randomly generated from the text in the first section. A random segment of length </a:t>
            </a:r>
            <a:r>
              <a:rPr lang="en-US" dirty="0" err="1">
                <a:solidFill>
                  <a:schemeClr val="bg1"/>
                </a:solidFill>
              </a:rPr>
              <a:t>seq_length</a:t>
            </a:r>
            <a:r>
              <a:rPr lang="en-US" dirty="0">
                <a:solidFill>
                  <a:schemeClr val="bg1"/>
                </a:solidFill>
              </a:rPr>
              <a:t> from the text serves as the prompt. The predicted character is then added to the prompt for the following prediction after the model has been used to predict the previous character based on the prompt. To create a new text sequence, this operation is repeated a certain number of times. The generated text that was based on the initial prompt is the final output.</a:t>
            </a:r>
          </a:p>
        </p:txBody>
      </p:sp>
      <p:pic>
        <p:nvPicPr>
          <p:cNvPr id="3" name="Picture 2"/>
          <p:cNvPicPr>
            <a:picLocks noChangeAspect="1"/>
          </p:cNvPicPr>
          <p:nvPr/>
        </p:nvPicPr>
        <p:blipFill>
          <a:blip r:embed="rId3"/>
          <a:stretch>
            <a:fillRect/>
          </a:stretch>
        </p:blipFill>
        <p:spPr>
          <a:xfrm>
            <a:off x="254524" y="226243"/>
            <a:ext cx="5298353" cy="6363093"/>
          </a:xfrm>
          <a:prstGeom prst="rect">
            <a:avLst/>
          </a:prstGeom>
        </p:spPr>
      </p:pic>
    </p:spTree>
    <p:extLst>
      <p:ext uri="{BB962C8B-B14F-4D97-AF65-F5344CB8AC3E}">
        <p14:creationId xmlns:p14="http://schemas.microsoft.com/office/powerpoint/2010/main" val="374831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62AC071-0624-430C-AEB0-AD3EBFC1CD1D}"/>
              </a:ext>
            </a:extLst>
          </p:cNvPr>
          <p:cNvSpPr>
            <a:spLocks noGrp="1"/>
          </p:cNvSpPr>
          <p:nvPr>
            <p:ph type="ctrTitle"/>
          </p:nvPr>
        </p:nvSpPr>
        <p:spPr/>
        <p:txBody>
          <a:bodyPr/>
          <a:lstStyle/>
          <a:p>
            <a:r>
              <a:rPr lang="en-US" dirty="0" smtClean="0"/>
              <a:t>The output</a:t>
            </a:r>
            <a:endParaRPr lang="en-US" dirty="0"/>
          </a:p>
        </p:txBody>
      </p:sp>
      <p:sp>
        <p:nvSpPr>
          <p:cNvPr id="18" name="Subtitle 17">
            <a:extLst>
              <a:ext uri="{FF2B5EF4-FFF2-40B4-BE49-F238E27FC236}">
                <a16:creationId xmlns="" xmlns:a16="http://schemas.microsoft.com/office/drawing/2014/main" id="{D3532A8A-A0BF-4816-B1FF-73DFB4F6F5D6}"/>
              </a:ext>
            </a:extLst>
          </p:cNvPr>
          <p:cNvSpPr>
            <a:spLocks noGrp="1"/>
          </p:cNvSpPr>
          <p:nvPr>
            <p:ph type="subTitle" idx="1"/>
          </p:nvPr>
        </p:nvSpPr>
        <p:spPr>
          <a:xfrm>
            <a:off x="400180" y="2562715"/>
            <a:ext cx="5049960" cy="474448"/>
          </a:xfrm>
        </p:spPr>
        <p:txBody>
          <a:bodyPr/>
          <a:lstStyle/>
          <a:p>
            <a:r>
              <a:rPr lang="en-CA" b="1" dirty="0"/>
              <a:t>Project </a:t>
            </a:r>
            <a:r>
              <a:rPr lang="en-CA" b="1" dirty="0" smtClean="0"/>
              <a:t>Link</a:t>
            </a:r>
            <a:r>
              <a:rPr lang="en-CA" dirty="0" smtClean="0"/>
              <a:t>:</a:t>
            </a:r>
          </a:p>
          <a:p>
            <a:r>
              <a:rPr lang="en-CA" sz="1600" cap="none" dirty="0" smtClean="0">
                <a:hlinkClick r:id="rId3"/>
              </a:rPr>
              <a:t>https://github.com/chaitur19/simple-generative-ai-model</a:t>
            </a:r>
            <a:endParaRPr lang="en-US" cap="none" dirty="0"/>
          </a:p>
        </p:txBody>
      </p:sp>
      <p:sp>
        <p:nvSpPr>
          <p:cNvPr id="5" name="Content Placeholder 4">
            <a:extLst>
              <a:ext uri="{FF2B5EF4-FFF2-40B4-BE49-F238E27FC236}">
                <a16:creationId xmlns="" xmlns:a16="http://schemas.microsoft.com/office/drawing/2014/main" id="{5F606456-BEB8-424C-8C7C-E9B311D7C337}"/>
              </a:ext>
            </a:extLst>
          </p:cNvPr>
          <p:cNvSpPr>
            <a:spLocks noGrp="1"/>
          </p:cNvSpPr>
          <p:nvPr>
            <p:ph idx="52"/>
          </p:nvPr>
        </p:nvSpPr>
        <p:spPr>
          <a:xfrm>
            <a:off x="456327" y="3639469"/>
            <a:ext cx="4993813" cy="1800000"/>
          </a:xfrm>
        </p:spPr>
        <p:txBody>
          <a:bodyPr/>
          <a:lstStyle/>
          <a:p>
            <a:pPr marL="0" indent="0">
              <a:buNone/>
            </a:pPr>
            <a:r>
              <a:rPr lang="en-US" dirty="0"/>
              <a:t>Finally it shows the output based on the given </a:t>
            </a:r>
            <a:r>
              <a:rPr lang="en-US" dirty="0" smtClean="0"/>
              <a:t>prompt:</a:t>
            </a:r>
            <a:endParaRPr lang="en-US" dirty="0"/>
          </a:p>
        </p:txBody>
      </p:sp>
      <p:sp>
        <p:nvSpPr>
          <p:cNvPr id="4" name="Slide Number Placeholder 3">
            <a:extLst>
              <a:ext uri="{FF2B5EF4-FFF2-40B4-BE49-F238E27FC236}">
                <a16:creationId xmlns="" xmlns:a16="http://schemas.microsoft.com/office/drawing/2014/main" id="{D3CC57C3-9D13-4E2B-8E1F-6AF5D1A5BE69}"/>
              </a:ext>
            </a:extLst>
          </p:cNvPr>
          <p:cNvSpPr>
            <a:spLocks noGrp="1"/>
          </p:cNvSpPr>
          <p:nvPr>
            <p:ph type="sldNum" sz="quarter" idx="50"/>
          </p:nvPr>
        </p:nvSpPr>
        <p:spPr/>
        <p:txBody>
          <a:bodyPr/>
          <a:lstStyle/>
          <a:p>
            <a:r>
              <a:rPr lang="en-US" dirty="0"/>
              <a:t>page </a:t>
            </a:r>
            <a:fld id="{19B51A1E-902D-48AF-9020-955120F399B6}" type="slidenum">
              <a:rPr lang="en-US" smtClean="0"/>
              <a:pPr/>
              <a:t>5</a:t>
            </a:fld>
            <a:endParaRPr lang="en-US" dirty="0"/>
          </a:p>
        </p:txBody>
      </p:sp>
      <p:sp>
        <p:nvSpPr>
          <p:cNvPr id="7" name="Rectangle 6"/>
          <p:cNvSpPr/>
          <p:nvPr/>
        </p:nvSpPr>
        <p:spPr>
          <a:xfrm>
            <a:off x="10718358" y="151075"/>
            <a:ext cx="1288111" cy="500932"/>
          </a:xfrm>
          <a:prstGeom prst="rect">
            <a:avLst/>
          </a:prstGeom>
          <a:solidFill>
            <a:srgbClr val="000000"/>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pic>
        <p:nvPicPr>
          <p:cNvPr id="10" name="Picture Placeholder 9"/>
          <p:cNvPicPr>
            <a:picLocks noGrp="1" noChangeAspect="1"/>
          </p:cNvPicPr>
          <p:nvPr>
            <p:ph type="pic" sz="quarter" idx="13"/>
          </p:nvPr>
        </p:nvPicPr>
        <p:blipFill rotWithShape="1">
          <a:blip r:embed="rId4"/>
          <a:srcRect l="61" r="70417"/>
          <a:stretch/>
        </p:blipFill>
        <p:spPr>
          <a:xfrm>
            <a:off x="6488111" y="1286236"/>
            <a:ext cx="5703889" cy="4320000"/>
          </a:xfrm>
          <a:prstGeom prst="rect">
            <a:avLst/>
          </a:prstGeom>
        </p:spPr>
      </p:pic>
    </p:spTree>
    <p:extLst>
      <p:ext uri="{BB962C8B-B14F-4D97-AF65-F5344CB8AC3E}">
        <p14:creationId xmlns:p14="http://schemas.microsoft.com/office/powerpoint/2010/main" val="134464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24760C03-A974-4492-8BDC-3A3B1DA41C3B}"/>
              </a:ext>
              <a:ext uri="{C183D7F6-B498-43B3-948B-1728B52AA6E4}">
                <adec:decorative xmlns="" xmlns:adec="http://schemas.microsoft.com/office/drawing/2017/decorative" val="1"/>
              </a:ext>
            </a:extLst>
          </p:cNvPr>
          <p:cNvGrpSpPr/>
          <p:nvPr/>
        </p:nvGrpSpPr>
        <p:grpSpPr>
          <a:xfrm>
            <a:off x="9220200" y="1125275"/>
            <a:ext cx="2381250" cy="2335471"/>
            <a:chOff x="1952144" y="833521"/>
            <a:chExt cx="2846074" cy="2791358"/>
          </a:xfrm>
        </p:grpSpPr>
        <p:sp>
          <p:nvSpPr>
            <p:cNvPr id="13" name="Oval 12">
              <a:extLst>
                <a:ext uri="{FF2B5EF4-FFF2-40B4-BE49-F238E27FC236}">
                  <a16:creationId xmlns="" xmlns:a16="http://schemas.microsoft.com/office/drawing/2014/main" id="{82663A09-922C-4254-9D30-7A8E6E2694A8}"/>
                </a:ext>
                <a:ext uri="{C183D7F6-B498-43B3-948B-1728B52AA6E4}">
                  <adec:decorative xmlns="" xmlns:adec="http://schemas.microsoft.com/office/drawing/2017/decorative" val="1"/>
                </a:ext>
              </a:extLst>
            </p:cNvPr>
            <p:cNvSpPr/>
            <p:nvPr userDrawn="1"/>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 xmlns:a16="http://schemas.microsoft.com/office/drawing/2014/main" id="{C045C08B-B7E1-453E-BC2E-F22D7AC53DC5}"/>
                </a:ext>
              </a:extLst>
            </p:cNvPr>
            <p:cNvSpPr/>
            <p:nvPr userDrawn="1"/>
          </p:nvSpPr>
          <p:spPr>
            <a:xfrm>
              <a:off x="2172489" y="1005639"/>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 xmlns:a16="http://schemas.microsoft.com/office/drawing/2014/main" id="{E7A6E3CD-53B5-46DB-988D-203236BF22B0}"/>
                </a:ext>
              </a:extLst>
            </p:cNvPr>
            <p:cNvSpPr/>
            <p:nvPr userDrawn="1"/>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 xmlns:a16="http://schemas.microsoft.com/office/drawing/2014/main" id="{57E3E48F-4C52-4C35-B945-1A097E0030DC}"/>
                </a:ext>
              </a:extLst>
            </p:cNvPr>
            <p:cNvSpPr/>
            <p:nvPr userDrawn="1"/>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7" name="Straight Connector 16">
              <a:extLst>
                <a:ext uri="{FF2B5EF4-FFF2-40B4-BE49-F238E27FC236}">
                  <a16:creationId xmlns="" xmlns:a16="http://schemas.microsoft.com/office/drawing/2014/main" id="{F5E22542-B340-4287-91C8-BED785B7355D}"/>
                </a:ext>
              </a:extLst>
            </p:cNvPr>
            <p:cNvCxnSpPr>
              <a:cxnSpLocks/>
            </p:cNvCxnSpPr>
            <p:nvPr userDrawn="1"/>
          </p:nvCxnSpPr>
          <p:spPr>
            <a:xfrm>
              <a:off x="2085771" y="923049"/>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 xmlns:a16="http://schemas.microsoft.com/office/drawing/2014/main" id="{DF5E3BD5-1051-4A50-9F18-DFC536C0E08E}"/>
              </a:ext>
            </a:extLst>
          </p:cNvPr>
          <p:cNvSpPr>
            <a:spLocks noGrp="1"/>
          </p:cNvSpPr>
          <p:nvPr>
            <p:ph type="ctrTitle"/>
          </p:nvPr>
        </p:nvSpPr>
        <p:spPr>
          <a:xfrm>
            <a:off x="6610068" y="4556741"/>
            <a:ext cx="5085650" cy="720000"/>
          </a:xfrm>
        </p:spPr>
        <p:txBody>
          <a:bodyPr/>
          <a:lstStyle/>
          <a:p>
            <a:r>
              <a:rPr lang="en-US" dirty="0" smtClean="0"/>
              <a:t>references</a:t>
            </a:r>
            <a:endParaRPr lang="en-US" dirty="0"/>
          </a:p>
        </p:txBody>
      </p:sp>
      <p:sp>
        <p:nvSpPr>
          <p:cNvPr id="6" name="Content Placeholder 5">
            <a:extLst>
              <a:ext uri="{FF2B5EF4-FFF2-40B4-BE49-F238E27FC236}">
                <a16:creationId xmlns="" xmlns:a16="http://schemas.microsoft.com/office/drawing/2014/main" id="{F9513B8E-BE7A-486A-9F5A-9FEE77C9ED27}"/>
              </a:ext>
            </a:extLst>
          </p:cNvPr>
          <p:cNvSpPr>
            <a:spLocks noGrp="1"/>
          </p:cNvSpPr>
          <p:nvPr>
            <p:ph idx="13"/>
          </p:nvPr>
        </p:nvSpPr>
        <p:spPr>
          <a:xfrm>
            <a:off x="690688" y="74749"/>
            <a:ext cx="5022591" cy="6505160"/>
          </a:xfrm>
        </p:spPr>
        <p:txBody>
          <a:bodyPr>
            <a:normAutofit lnSpcReduction="10000"/>
          </a:bodyPr>
          <a:lstStyle/>
          <a:p>
            <a:r>
              <a:rPr lang="en-CA" sz="1600" dirty="0"/>
              <a:t>Adrian Tam (2023, March 13),</a:t>
            </a:r>
            <a:r>
              <a:rPr lang="en-CA" sz="1600" b="1" dirty="0"/>
              <a:t> Text Generation with LSTM in </a:t>
            </a:r>
            <a:r>
              <a:rPr lang="en-CA" sz="1600" b="1" dirty="0" err="1"/>
              <a:t>PyTorch</a:t>
            </a:r>
            <a:r>
              <a:rPr lang="en-CA" sz="1600" dirty="0"/>
              <a:t>, </a:t>
            </a:r>
            <a:r>
              <a:rPr lang="en-CA" sz="1600" i="1" dirty="0"/>
              <a:t>Machine Learning Mastery</a:t>
            </a:r>
            <a:r>
              <a:rPr lang="en-CA" sz="1600" dirty="0"/>
              <a:t>,</a:t>
            </a:r>
            <a:r>
              <a:rPr lang="en-CA" sz="1600" u="sng" dirty="0">
                <a:hlinkClick r:id="rId3"/>
              </a:rPr>
              <a:t> https://machinelearningmastery.com/text-generation-with-lstm-in-pytorch/</a:t>
            </a:r>
            <a:endParaRPr lang="en-CA" sz="1600" dirty="0"/>
          </a:p>
          <a:p>
            <a:r>
              <a:rPr lang="en-CA" sz="1600" dirty="0" err="1"/>
              <a:t>Karpathy</a:t>
            </a:r>
            <a:r>
              <a:rPr lang="en-CA" sz="1600" dirty="0"/>
              <a:t>, A. (2015). The unreasonable effectiveness of recurrent neural networks. Andrej </a:t>
            </a:r>
            <a:r>
              <a:rPr lang="en-CA" sz="1600" dirty="0" err="1"/>
              <a:t>Karpathy</a:t>
            </a:r>
            <a:r>
              <a:rPr lang="en-CA" sz="1600" dirty="0"/>
              <a:t> Blog. Retrieved from </a:t>
            </a:r>
            <a:r>
              <a:rPr lang="en-CA" sz="1600" u="sng" dirty="0">
                <a:hlinkClick r:id="rId4"/>
              </a:rPr>
              <a:t>http://karpathy.github.io/2015/05/21/rnn-effectiveness/</a:t>
            </a:r>
            <a:endParaRPr lang="en-CA" sz="1600" dirty="0"/>
          </a:p>
          <a:p>
            <a:r>
              <a:rPr lang="en-CA" sz="1600" dirty="0"/>
              <a:t>Peter </a:t>
            </a:r>
            <a:r>
              <a:rPr lang="en-CA" sz="1600" dirty="0" err="1"/>
              <a:t>Sigurdson</a:t>
            </a:r>
            <a:r>
              <a:rPr lang="en-CA" sz="1600" dirty="0"/>
              <a:t> (2023, April 11), </a:t>
            </a:r>
            <a:r>
              <a:rPr lang="en-CA" sz="1600" b="1" dirty="0"/>
              <a:t>Open Source </a:t>
            </a:r>
            <a:r>
              <a:rPr lang="en-CA" sz="1600" b="1" dirty="0" err="1"/>
              <a:t>ChatGPT</a:t>
            </a:r>
            <a:r>
              <a:rPr lang="en-CA" sz="1600" b="1" dirty="0"/>
              <a:t> - What you need to know TODAY to stay ahead of Tomorrow, </a:t>
            </a:r>
            <a:r>
              <a:rPr lang="en-CA" sz="1600" i="1" dirty="0"/>
              <a:t>LinkedIn, </a:t>
            </a:r>
            <a:r>
              <a:rPr lang="en-CA" sz="1600" u="sng" dirty="0">
                <a:hlinkClick r:id="rId5"/>
              </a:rPr>
              <a:t>https://www.linkedin.com/pulse/open-source-chatgpt-what-you-need-know-today-stay-ahead-sigurdson/?trackingId=BFhGq6WkI5CjyXAbuPHILA%3D%3D</a:t>
            </a:r>
            <a:endParaRPr lang="en-CA" sz="1600" dirty="0"/>
          </a:p>
          <a:p>
            <a:r>
              <a:rPr lang="en-CA" sz="1600" dirty="0"/>
              <a:t>Peter </a:t>
            </a:r>
            <a:r>
              <a:rPr lang="en-CA" sz="1600" dirty="0" err="1"/>
              <a:t>Sigurdson</a:t>
            </a:r>
            <a:r>
              <a:rPr lang="en-CA" sz="1600" dirty="0"/>
              <a:t> (2023, April 18), </a:t>
            </a:r>
            <a:r>
              <a:rPr lang="en-CA" sz="1600" b="1" dirty="0"/>
              <a:t>Project Document: AML 3304 W23 Course Project: Writing Python to construct a Simple Generative Al Language Model</a:t>
            </a:r>
            <a:r>
              <a:rPr lang="en-CA" sz="1600" dirty="0"/>
              <a:t>, </a:t>
            </a:r>
            <a:r>
              <a:rPr lang="en-CA" sz="1600" i="1" dirty="0"/>
              <a:t>coda.io</a:t>
            </a:r>
            <a:r>
              <a:rPr lang="en-CA" sz="1600" dirty="0"/>
              <a:t>, </a:t>
            </a:r>
            <a:r>
              <a:rPr lang="en-CA" sz="1600" u="sng" dirty="0">
                <a:hlinkClick r:id="rId6"/>
              </a:rPr>
              <a:t>https://coda.io/@peter-sigurdson/lab-workbook-building-a-simple-generative-ai-language-model</a:t>
            </a:r>
            <a:endParaRPr lang="en-CA" sz="1600" dirty="0"/>
          </a:p>
          <a:p>
            <a:r>
              <a:rPr lang="en-CA" sz="1600" dirty="0"/>
              <a:t>Prompt Engineering (2023, April 8), </a:t>
            </a:r>
            <a:r>
              <a:rPr lang="en-CA" sz="1600" b="1" dirty="0"/>
              <a:t>Open Assistant: Open Source </a:t>
            </a:r>
            <a:r>
              <a:rPr lang="en-CA" sz="1600" b="1" dirty="0" err="1"/>
              <a:t>ChatGPT</a:t>
            </a:r>
            <a:r>
              <a:rPr lang="en-CA" sz="1600" b="1" dirty="0"/>
              <a:t> is Here!!! [live Demo], </a:t>
            </a:r>
            <a:r>
              <a:rPr lang="en-CA" sz="1600" i="1" dirty="0"/>
              <a:t>YouTube</a:t>
            </a:r>
            <a:r>
              <a:rPr lang="en-CA" sz="1600" dirty="0"/>
              <a:t>, </a:t>
            </a:r>
            <a:r>
              <a:rPr lang="en-CA" sz="1600" u="sng" dirty="0">
                <a:hlinkClick r:id="rId7"/>
              </a:rPr>
              <a:t>https://www.youtube.com/watch?v=VFPrwxPBBVU&amp;t=365s</a:t>
            </a:r>
            <a:endParaRPr lang="en-CA" sz="1600" dirty="0"/>
          </a:p>
          <a:p>
            <a:r>
              <a:rPr lang="en-CA" sz="1600" dirty="0"/>
              <a:t>Radford, A., Wu, J., Child, R., Luan, D</a:t>
            </a:r>
            <a:r>
              <a:rPr lang="en-CA" sz="1600" dirty="0" smtClean="0"/>
              <a:t>.., </a:t>
            </a:r>
            <a:r>
              <a:rPr lang="en-CA" sz="1600" dirty="0" err="1"/>
              <a:t>Amodei</a:t>
            </a:r>
            <a:r>
              <a:rPr lang="en-CA" sz="1600" dirty="0"/>
              <a:t>, D., &amp; </a:t>
            </a:r>
            <a:r>
              <a:rPr lang="en-CA" sz="1600" dirty="0" err="1"/>
              <a:t>Sutskever</a:t>
            </a:r>
            <a:r>
              <a:rPr lang="en-CA" sz="1600" dirty="0"/>
              <a:t>, I. (2019). Language Models are Unsupervised Multitask Learners. </a:t>
            </a:r>
            <a:r>
              <a:rPr lang="en-CA" sz="1600" dirty="0" err="1"/>
              <a:t>OpenAI</a:t>
            </a:r>
            <a:r>
              <a:rPr lang="en-CA" sz="1600" dirty="0"/>
              <a:t> Blog. </a:t>
            </a:r>
            <a:r>
              <a:rPr lang="en-CA" sz="1600" u="sng" dirty="0">
                <a:hlinkClick r:id="rId8"/>
              </a:rPr>
              <a:t>https://openai.com/blog/better-language-models/</a:t>
            </a:r>
            <a:endParaRPr lang="en-CA" sz="1600" dirty="0"/>
          </a:p>
        </p:txBody>
      </p:sp>
      <p:sp>
        <p:nvSpPr>
          <p:cNvPr id="5" name="Slide Number Placeholder 4">
            <a:extLst>
              <a:ext uri="{FF2B5EF4-FFF2-40B4-BE49-F238E27FC236}">
                <a16:creationId xmlns="" xmlns:a16="http://schemas.microsoft.com/office/drawing/2014/main" id="{1CF390BA-F9E5-4A53-AE84-CFF647158688}"/>
              </a:ext>
            </a:extLst>
          </p:cNvPr>
          <p:cNvSpPr>
            <a:spLocks noGrp="1"/>
          </p:cNvSpPr>
          <p:nvPr>
            <p:ph type="sldNum" sz="quarter" idx="12"/>
          </p:nvPr>
        </p:nvSpPr>
        <p:spPr/>
        <p:txBody>
          <a:bodyPr/>
          <a:lstStyle/>
          <a:p>
            <a:r>
              <a:rPr lang="en-US" dirty="0"/>
              <a:t>page </a:t>
            </a:r>
            <a:fld id="{19B51A1E-902D-48AF-9020-955120F399B6}" type="slidenum">
              <a:rPr lang="en-US" smtClean="0"/>
              <a:pPr/>
              <a:t>6</a:t>
            </a:fld>
            <a:endParaRPr lang="en-US" dirty="0"/>
          </a:p>
        </p:txBody>
      </p:sp>
      <p:sp>
        <p:nvSpPr>
          <p:cNvPr id="18" name="Rectangle 17"/>
          <p:cNvSpPr/>
          <p:nvPr/>
        </p:nvSpPr>
        <p:spPr>
          <a:xfrm>
            <a:off x="10427274" y="11968"/>
            <a:ext cx="1712508" cy="938254"/>
          </a:xfrm>
          <a:prstGeom prst="rect">
            <a:avLst/>
          </a:prstGeom>
          <a:solidFill>
            <a:srgbClr val="000000"/>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Tree>
    <p:extLst>
      <p:ext uri="{BB962C8B-B14F-4D97-AF65-F5344CB8AC3E}">
        <p14:creationId xmlns:p14="http://schemas.microsoft.com/office/powerpoint/2010/main" val="319024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B3AA8824-BE92-4856-86D2-FAB3C18306B5}"/>
              </a:ext>
              <a:ext uri="{C183D7F6-B498-43B3-948B-1728B52AA6E4}">
                <adec:decorative xmlns="" xmlns:adec="http://schemas.microsoft.com/office/drawing/2017/decorative" val="1"/>
              </a:ext>
            </a:extLst>
          </p:cNvPr>
          <p:cNvSpPr/>
          <p:nvPr/>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 xmlns:a16="http://schemas.microsoft.com/office/drawing/2014/main" id="{BE32A17F-2099-4D5E-A4EC-AADCA9D7E68D}"/>
              </a:ext>
              <a:ext uri="{C183D7F6-B498-43B3-948B-1728B52AA6E4}">
                <adec:decorative xmlns=""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D2DDABB1-5E6B-4365-AD9E-DDCE7E972742}"/>
              </a:ext>
            </a:extLst>
          </p:cNvPr>
          <p:cNvSpPr>
            <a:spLocks noGrp="1"/>
          </p:cNvSpPr>
          <p:nvPr>
            <p:ph type="ctrTitle"/>
          </p:nvPr>
        </p:nvSpPr>
        <p:spPr/>
        <p:txBody>
          <a:bodyPr/>
          <a:lstStyle/>
          <a:p>
            <a:r>
              <a:rPr lang="en-US"/>
              <a:t>Thank You</a:t>
            </a:r>
            <a:endParaRPr lang="en-US" dirty="0"/>
          </a:p>
        </p:txBody>
      </p:sp>
      <p:cxnSp>
        <p:nvCxnSpPr>
          <p:cNvPr id="20" name="Straight Connector 19">
            <a:extLst>
              <a:ext uri="{FF2B5EF4-FFF2-40B4-BE49-F238E27FC236}">
                <a16:creationId xmlns="" xmlns:a16="http://schemas.microsoft.com/office/drawing/2014/main" id="{C1E98117-0D60-4216-A28C-2B50485615DF}"/>
              </a:ext>
              <a:ext uri="{C183D7F6-B498-43B3-948B-1728B52AA6E4}">
                <adec:decorative xmlns=""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F0695CC3-3918-4156-8025-B08D8AF2466C}"/>
              </a:ext>
              <a:ext uri="{C183D7F6-B498-43B3-948B-1728B52AA6E4}">
                <adec:decorative xmlns=""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C6132D90-BDAC-4073-B0E5-07A7BE48577E}"/>
              </a:ext>
              <a:ext uri="{C183D7F6-B498-43B3-948B-1728B52AA6E4}">
                <adec:decorative xmlns=""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18487"/>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deck(2)</Template>
  <TotalTime>0</TotalTime>
  <Words>703</Words>
  <Application>Microsoft Office PowerPoint</Application>
  <PresentationFormat>Widescreen</PresentationFormat>
  <Paragraphs>36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Times New Roman</vt:lpstr>
      <vt:lpstr>Office Theme</vt:lpstr>
      <vt:lpstr>Team anything is fine</vt:lpstr>
      <vt:lpstr>Introduction</vt:lpstr>
      <vt:lpstr>Code Explanation - 1</vt:lpstr>
      <vt:lpstr>Code Explanation - 2</vt:lpstr>
      <vt:lpstr>The output</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2023-04-20T15:26:17Z</dcterms:created>
  <dcterms:modified xsi:type="dcterms:W3CDTF">2023-04-22T01:43:01Z</dcterms:modified>
</cp:coreProperties>
</file>