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30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DEA3-B312-4FDE-906B-74CA709B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76987"/>
            <a:ext cx="8689976" cy="2509213"/>
          </a:xfrm>
        </p:spPr>
        <p:txBody>
          <a:bodyPr/>
          <a:lstStyle/>
          <a:p>
            <a:r>
              <a:rPr lang="en-US" b="1" dirty="0"/>
              <a:t>KMP</a:t>
            </a:r>
            <a:r>
              <a:rPr lang="en-US" dirty="0"/>
              <a:t>( Knuth-morris-pratt)</a:t>
            </a:r>
            <a:br>
              <a:rPr lang="en-US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1123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	   l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0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l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4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2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5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	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	  	 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	  	   	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4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	  	   	  	   l	   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	    l	   	   	            	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4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 l	   	   	            		   	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B22A-3137-4576-AB4A-47EE786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It is a string searching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2041-3E7A-4AF2-B49E-BF4FB68C67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abababacd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 ababac</a:t>
            </a:r>
          </a:p>
          <a:p>
            <a:pPr marL="0" indent="0">
              <a:buNone/>
            </a:pPr>
            <a:r>
              <a:rPr lang="en-US" sz="32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Is the pattern a substring of the text?</a:t>
            </a:r>
          </a:p>
        </p:txBody>
      </p:sp>
    </p:spTree>
    <p:extLst>
      <p:ext uri="{BB962C8B-B14F-4D97-AF65-F5344CB8AC3E}">
        <p14:creationId xmlns:p14="http://schemas.microsoft.com/office/powerpoint/2010/main" val="25857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9774"/>
            <a:ext cx="10840904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	    	    l	   	   	            		  	   k = s.l()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4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00504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66441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29644"/>
              </p:ext>
            </p:extLst>
          </p:nvPr>
        </p:nvGraphicFramePr>
        <p:xfrm>
          <a:off x="2199861" y="5134152"/>
          <a:ext cx="57116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9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30842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40776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216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77791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527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4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53589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88398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8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9190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8911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2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         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92913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46481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65440"/>
              </p:ext>
            </p:extLst>
          </p:nvPr>
        </p:nvGraphicFramePr>
        <p:xfrm>
          <a:off x="2199861" y="5134152"/>
          <a:ext cx="57116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9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        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46863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33176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86882"/>
              </p:ext>
            </p:extLst>
          </p:nvPr>
        </p:nvGraphicFramePr>
        <p:xfrm>
          <a:off x="2199861" y="5134152"/>
          <a:ext cx="57116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7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	       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4825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66640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8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8C5-266B-41F1-9C76-DCE4A514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B2C-1D9D-4667-A00E-5CF8C3141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10641496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		      i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 				        j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6998CD-EFDE-4233-A7C6-65F0FEE6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29027"/>
              </p:ext>
            </p:extLst>
          </p:nvPr>
        </p:nvGraphicFramePr>
        <p:xfrm>
          <a:off x="2893395" y="2557350"/>
          <a:ext cx="7483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51">
                  <a:extLst>
                    <a:ext uri="{9D8B030D-6E8A-4147-A177-3AD203B41FA5}">
                      <a16:colId xmlns:a16="http://schemas.microsoft.com/office/drawing/2014/main" val="294401822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51621276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211301441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216512517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18333989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88296521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069379798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758621880"/>
                    </a:ext>
                  </a:extLst>
                </a:gridCol>
                <a:gridCol w="831451">
                  <a:extLst>
                    <a:ext uri="{9D8B030D-6E8A-4147-A177-3AD203B41FA5}">
                      <a16:colId xmlns:a16="http://schemas.microsoft.com/office/drawing/2014/main" val="346301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67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512A16-43D1-4052-9FEE-112CE13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75550"/>
              </p:ext>
            </p:extLst>
          </p:nvPr>
        </p:nvGraphicFramePr>
        <p:xfrm>
          <a:off x="2893395" y="4031171"/>
          <a:ext cx="50181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60">
                  <a:extLst>
                    <a:ext uri="{9D8B030D-6E8A-4147-A177-3AD203B41FA5}">
                      <a16:colId xmlns:a16="http://schemas.microsoft.com/office/drawing/2014/main" val="4106184754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01193475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1900147038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488319659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91623803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410044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96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79B31-95B7-44AF-9493-89DE2F6EA8C4}"/>
              </a:ext>
            </a:extLst>
          </p:cNvPr>
          <p:cNvGraphicFramePr>
            <a:graphicFrameLocks noGrp="1"/>
          </p:cNvGraphicFramePr>
          <p:nvPr/>
        </p:nvGraphicFramePr>
        <p:xfrm>
          <a:off x="2199861" y="5134152"/>
          <a:ext cx="57116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77">
                  <a:extLst>
                    <a:ext uri="{9D8B030D-6E8A-4147-A177-3AD203B41FA5}">
                      <a16:colId xmlns:a16="http://schemas.microsoft.com/office/drawing/2014/main" val="895306333"/>
                    </a:ext>
                  </a:extLst>
                </a:gridCol>
                <a:gridCol w="696477">
                  <a:extLst>
                    <a:ext uri="{9D8B030D-6E8A-4147-A177-3AD203B41FA5}">
                      <a16:colId xmlns:a16="http://schemas.microsoft.com/office/drawing/2014/main" val="21489050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208252080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5319894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1775362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785911379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3159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8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1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472-A345-4B3E-B34A-3400D1D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11" y="49019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Brute force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C3A-A9C3-48F8-9B3E-4E6A7B0BE8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56703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3200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Step-1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0AA91C-225B-456E-AC74-4A0C3B3F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72258"/>
              </p:ext>
            </p:extLst>
          </p:nvPr>
        </p:nvGraphicFramePr>
        <p:xfrm>
          <a:off x="2628347" y="2598903"/>
          <a:ext cx="690438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01">
                  <a:extLst>
                    <a:ext uri="{9D8B030D-6E8A-4147-A177-3AD203B41FA5}">
                      <a16:colId xmlns:a16="http://schemas.microsoft.com/office/drawing/2014/main" val="351026199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406914789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72403868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381633577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071070553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35208473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16531344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45954617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2764612248"/>
                    </a:ext>
                  </a:extLst>
                </a:gridCol>
              </a:tblGrid>
              <a:tr h="485209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0758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AFB30A-B8DA-4AFD-AB37-6D766FA1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94427"/>
              </p:ext>
            </p:extLst>
          </p:nvPr>
        </p:nvGraphicFramePr>
        <p:xfrm>
          <a:off x="2628347" y="4074324"/>
          <a:ext cx="45940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81">
                  <a:extLst>
                    <a:ext uri="{9D8B030D-6E8A-4147-A177-3AD203B41FA5}">
                      <a16:colId xmlns:a16="http://schemas.microsoft.com/office/drawing/2014/main" val="4015427958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4038144910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345242179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75989898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983300836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01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06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0A11-5E62-44F3-ADC8-3390A1790EBC}"/>
              </a:ext>
            </a:extLst>
          </p:cNvPr>
          <p:cNvCxnSpPr/>
          <p:nvPr/>
        </p:nvCxnSpPr>
        <p:spPr>
          <a:xfrm>
            <a:off x="2796209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C2E04-CF62-47AD-BDBC-CD25A2E3F134}"/>
              </a:ext>
            </a:extLst>
          </p:cNvPr>
          <p:cNvCxnSpPr/>
          <p:nvPr/>
        </p:nvCxnSpPr>
        <p:spPr>
          <a:xfrm>
            <a:off x="3551583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20C130-1A1E-44C4-A9CB-869685518C0B}"/>
              </a:ext>
            </a:extLst>
          </p:cNvPr>
          <p:cNvCxnSpPr/>
          <p:nvPr/>
        </p:nvCxnSpPr>
        <p:spPr>
          <a:xfrm>
            <a:off x="4306956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B6424-3ACA-40C7-AA17-4B6B1E8B75B9}"/>
              </a:ext>
            </a:extLst>
          </p:cNvPr>
          <p:cNvCxnSpPr/>
          <p:nvPr/>
        </p:nvCxnSpPr>
        <p:spPr>
          <a:xfrm>
            <a:off x="5062330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6160BC-1309-4464-A23B-4A802961FC57}"/>
              </a:ext>
            </a:extLst>
          </p:cNvPr>
          <p:cNvCxnSpPr/>
          <p:nvPr/>
        </p:nvCxnSpPr>
        <p:spPr>
          <a:xfrm>
            <a:off x="5830956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A114A-DF4B-4AE4-B4F5-29756776C161}"/>
              </a:ext>
            </a:extLst>
          </p:cNvPr>
          <p:cNvCxnSpPr/>
          <p:nvPr/>
        </p:nvCxnSpPr>
        <p:spPr>
          <a:xfrm>
            <a:off x="6586330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C7FB-4B86-4D98-9A61-4BF03471C2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Time complexity of kmp algorithm is </a:t>
            </a:r>
            <a:r>
              <a:rPr lang="en-US" sz="40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O(n+m),</a:t>
            </a:r>
          </a:p>
          <a:p>
            <a:pPr marL="0" indent="0">
              <a:buNone/>
            </a:pP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Where n = text length</a:t>
            </a:r>
          </a:p>
          <a:p>
            <a:pPr marL="0" indent="0">
              <a:buNone/>
            </a:pP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	     m = pattern length.</a:t>
            </a:r>
          </a:p>
        </p:txBody>
      </p:sp>
    </p:spTree>
    <p:extLst>
      <p:ext uri="{BB962C8B-B14F-4D97-AF65-F5344CB8AC3E}">
        <p14:creationId xmlns:p14="http://schemas.microsoft.com/office/powerpoint/2010/main" val="326117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87BC-2E13-41B8-A231-D2A43BE17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Forte" panose="03060902040502070203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9990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472-A345-4B3E-B34A-3400D1D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11" y="48199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Brute force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C3A-A9C3-48F8-9B3E-4E6A7B0BE8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3200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Step-2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0AA91C-225B-456E-AC74-4A0C3B3F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13908"/>
              </p:ext>
            </p:extLst>
          </p:nvPr>
        </p:nvGraphicFramePr>
        <p:xfrm>
          <a:off x="2628347" y="2598903"/>
          <a:ext cx="690438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01">
                  <a:extLst>
                    <a:ext uri="{9D8B030D-6E8A-4147-A177-3AD203B41FA5}">
                      <a16:colId xmlns:a16="http://schemas.microsoft.com/office/drawing/2014/main" val="351026199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406914789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72403868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381633577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071070553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35208473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16531344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45954617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2764612248"/>
                    </a:ext>
                  </a:extLst>
                </a:gridCol>
              </a:tblGrid>
              <a:tr h="485209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0758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AFB30A-B8DA-4AFD-AB37-6D766FA1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272"/>
              </p:ext>
            </p:extLst>
          </p:nvPr>
        </p:nvGraphicFramePr>
        <p:xfrm>
          <a:off x="3396973" y="4041203"/>
          <a:ext cx="45940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81">
                  <a:extLst>
                    <a:ext uri="{9D8B030D-6E8A-4147-A177-3AD203B41FA5}">
                      <a16:colId xmlns:a16="http://schemas.microsoft.com/office/drawing/2014/main" val="4015427958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4038144910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345242179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75989898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983300836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01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067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C2E04-CF62-47AD-BDBC-CD25A2E3F134}"/>
              </a:ext>
            </a:extLst>
          </p:cNvPr>
          <p:cNvCxnSpPr/>
          <p:nvPr/>
        </p:nvCxnSpPr>
        <p:spPr>
          <a:xfrm>
            <a:off x="3551583" y="333260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472-A345-4B3E-B34A-3400D1D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371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Brute force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C3A-A9C3-48F8-9B3E-4E6A7B0BE8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16946"/>
            <a:ext cx="10363826" cy="439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3200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Step-3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Text = 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Pattern = 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The time complexity of brute force approach = O(n*m)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0AA91C-225B-456E-AC74-4A0C3B3F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71882"/>
              </p:ext>
            </p:extLst>
          </p:nvPr>
        </p:nvGraphicFramePr>
        <p:xfrm>
          <a:off x="2628347" y="2598903"/>
          <a:ext cx="690438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01">
                  <a:extLst>
                    <a:ext uri="{9D8B030D-6E8A-4147-A177-3AD203B41FA5}">
                      <a16:colId xmlns:a16="http://schemas.microsoft.com/office/drawing/2014/main" val="351026199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406914789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72403868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381633577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071070553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352084730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16531344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459546172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2764612248"/>
                    </a:ext>
                  </a:extLst>
                </a:gridCol>
              </a:tblGrid>
              <a:tr h="485209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0758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AFB30A-B8DA-4AFD-AB37-6D766FA1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91354"/>
              </p:ext>
            </p:extLst>
          </p:nvPr>
        </p:nvGraphicFramePr>
        <p:xfrm>
          <a:off x="4139095" y="4045643"/>
          <a:ext cx="45940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81">
                  <a:extLst>
                    <a:ext uri="{9D8B030D-6E8A-4147-A177-3AD203B41FA5}">
                      <a16:colId xmlns:a16="http://schemas.microsoft.com/office/drawing/2014/main" val="4015427958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4038144910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345242179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759898985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983300836"/>
                    </a:ext>
                  </a:extLst>
                </a:gridCol>
                <a:gridCol w="765681">
                  <a:extLst>
                    <a:ext uri="{9D8B030D-6E8A-4147-A177-3AD203B41FA5}">
                      <a16:colId xmlns:a16="http://schemas.microsoft.com/office/drawing/2014/main" val="101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067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C2E04-CF62-47AD-BDBC-CD25A2E3F134}"/>
              </a:ext>
            </a:extLst>
          </p:cNvPr>
          <p:cNvCxnSpPr/>
          <p:nvPr/>
        </p:nvCxnSpPr>
        <p:spPr>
          <a:xfrm>
            <a:off x="4399722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27678B-8D73-40E7-A470-7612DD6CA857}"/>
              </a:ext>
            </a:extLst>
          </p:cNvPr>
          <p:cNvCxnSpPr/>
          <p:nvPr/>
        </p:nvCxnSpPr>
        <p:spPr>
          <a:xfrm>
            <a:off x="5115339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85CE8-24FB-4CFF-B006-65DEC035BC88}"/>
              </a:ext>
            </a:extLst>
          </p:cNvPr>
          <p:cNvCxnSpPr/>
          <p:nvPr/>
        </p:nvCxnSpPr>
        <p:spPr>
          <a:xfrm>
            <a:off x="5844209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9C32EF-70B1-4027-A5B5-59781112EC95}"/>
              </a:ext>
            </a:extLst>
          </p:cNvPr>
          <p:cNvCxnSpPr/>
          <p:nvPr/>
        </p:nvCxnSpPr>
        <p:spPr>
          <a:xfrm>
            <a:off x="6599583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128AB-FE5A-4F02-B681-E26583327631}"/>
              </a:ext>
            </a:extLst>
          </p:cNvPr>
          <p:cNvCxnSpPr/>
          <p:nvPr/>
        </p:nvCxnSpPr>
        <p:spPr>
          <a:xfrm>
            <a:off x="7368209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3851E-B0FA-4139-8D51-264BB29E1D90}"/>
              </a:ext>
            </a:extLst>
          </p:cNvPr>
          <p:cNvCxnSpPr/>
          <p:nvPr/>
        </p:nvCxnSpPr>
        <p:spPr>
          <a:xfrm>
            <a:off x="8123583" y="3291793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DA90-8CA9-460A-9FC6-472C62B39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7982"/>
            <a:ext cx="10363826" cy="437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Suffix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Suffixes of “</a:t>
            </a:r>
            <a:r>
              <a:rPr lang="en-US" sz="2800" cap="none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” are “</a:t>
            </a:r>
            <a:r>
              <a:rPr lang="en-US" sz="28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28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bc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28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”. Here “c” and “bc” are proper suffix.</a:t>
            </a:r>
          </a:p>
          <a:p>
            <a:pPr marL="0" indent="0">
              <a:buNone/>
            </a:pPr>
            <a:r>
              <a:rPr lang="en-US" sz="32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Prefix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prefixes of “</a:t>
            </a:r>
            <a:r>
              <a:rPr lang="en-US" sz="3200" cap="none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” are “</a:t>
            </a:r>
            <a:r>
              <a:rPr lang="en-US" sz="32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32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3200" cap="none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”. Here “a” and “ab” are proper prefix.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2608"/>
              </p:ext>
            </p:extLst>
          </p:nvPr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6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12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l	 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3A6-1C90-4D2E-A50F-0C1D589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Failure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C09-4C93-41E5-9111-50083794E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69774"/>
            <a:ext cx="10363826" cy="45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	   l	    k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Lps[k] = l + 1;</a:t>
            </a: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B4A4AB-3118-441A-A9EA-1C1A9E5E8EF4}"/>
              </a:ext>
            </a:extLst>
          </p:cNvPr>
          <p:cNvGraphicFramePr>
            <a:graphicFrameLocks noGrp="1"/>
          </p:cNvGraphicFramePr>
          <p:nvPr/>
        </p:nvGraphicFramePr>
        <p:xfrm>
          <a:off x="2177774" y="2367092"/>
          <a:ext cx="8127999" cy="213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82011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5463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81082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798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583680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8546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49234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3122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3247893"/>
                    </a:ext>
                  </a:extLst>
                </a:gridCol>
              </a:tblGrid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914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98288"/>
                  </a:ext>
                </a:extLst>
              </a:tr>
              <a:tr h="712882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443</TotalTime>
  <Words>1256</Words>
  <Application>Microsoft Office PowerPoint</Application>
  <PresentationFormat>Widescreen</PresentationFormat>
  <Paragraphs>810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Forte</vt:lpstr>
      <vt:lpstr>Times New Roman</vt:lpstr>
      <vt:lpstr>Tw Cen MT</vt:lpstr>
      <vt:lpstr>Droplet</vt:lpstr>
      <vt:lpstr>KMP( Knuth-morris-pratt) algorithm</vt:lpstr>
      <vt:lpstr>It is a string searching algorithm</vt:lpstr>
      <vt:lpstr>Brute force approach</vt:lpstr>
      <vt:lpstr>Brute force approach</vt:lpstr>
      <vt:lpstr>Brute force approach</vt:lpstr>
      <vt:lpstr>PowerPoint Presentation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Failure function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KMP( Knuth-morris-pratt) algorithm</dc:title>
  <dc:creator>Dell</dc:creator>
  <cp:lastModifiedBy>Chaity Paul</cp:lastModifiedBy>
  <cp:revision>14</cp:revision>
  <dcterms:created xsi:type="dcterms:W3CDTF">2022-02-15T19:52:31Z</dcterms:created>
  <dcterms:modified xsi:type="dcterms:W3CDTF">2022-02-23T03:36:00Z</dcterms:modified>
</cp:coreProperties>
</file>