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7" r:id="rId4"/>
    <p:sldId id="258" r:id="rId5"/>
    <p:sldId id="270" r:id="rId6"/>
    <p:sldId id="271" r:id="rId7"/>
    <p:sldId id="272" r:id="rId8"/>
    <p:sldId id="277" r:id="rId9"/>
    <p:sldId id="268" r:id="rId10"/>
    <p:sldId id="279" r:id="rId11"/>
    <p:sldId id="281" r:id="rId12"/>
    <p:sldId id="275" r:id="rId13"/>
    <p:sldId id="280" r:id="rId14"/>
    <p:sldId id="276" r:id="rId15"/>
    <p:sldId id="278" r:id="rId16"/>
    <p:sldId id="283" r:id="rId17"/>
    <p:sldId id="28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660066"/>
    <a:srgbClr val="00336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88" d="100"/>
          <a:sy n="88" d="100"/>
        </p:scale>
        <p:origin x="69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4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3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47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9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12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56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0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5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3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0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9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ECE6-00B4-4A4F-877E-951D14DF1CE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2828D6-DC8D-4D25-AC5C-F3627DAFA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2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2214/ijraset.2022.48225" TargetMode="External"/><Relationship Id="rId2" Type="http://schemas.openxmlformats.org/officeDocument/2006/relationships/hyperlink" Target="https://doi.org/10.1016/j.procs.2023.01.0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98-024-64004-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7AD25-290E-4804-62D0-C36EB84B2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3" y="592699"/>
            <a:ext cx="10486152" cy="441297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Detection of Parkinson’s</a:t>
            </a:r>
            <a:b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     Disease(PD) Using Machine </a:t>
            </a:r>
            <a:b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Learning model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Chaity Kundu</a:t>
            </a:r>
            <a:br>
              <a:rPr lang="en-US" sz="40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48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</a:br>
            <a:endParaRPr lang="en-IN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6FDC7F-772D-E9CE-0CF6-622410A7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99" y="1721549"/>
            <a:ext cx="6111315" cy="40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2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276B9A-5DC1-2705-85CC-3C24CA29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29275" cy="1320800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Training dataset and Testing dataset ?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9721E2-4791-EE89-9BE3-9F5E3DBA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In machine learning, datasets are split into two subsets. The first subset is known as the training data. </a:t>
            </a:r>
          </a:p>
          <a:p>
            <a:r>
              <a:rPr lang="en-US" sz="2000" dirty="0">
                <a:solidFill>
                  <a:srgbClr val="202124"/>
                </a:solidFill>
                <a:latin typeface="+mj-lt"/>
              </a:rPr>
              <a:t>The training dataset is the biggest (in-size) subset of the original dataset , which is used to train or fit the ML model.</a:t>
            </a:r>
          </a:p>
          <a:p>
            <a:r>
              <a:rPr lang="en-US" sz="2000" dirty="0">
                <a:solidFill>
                  <a:srgbClr val="202124"/>
                </a:solidFill>
                <a:latin typeface="+mj-lt"/>
              </a:rPr>
              <a:t>Firstly , the training data is fed to the ML algorithms , which lets them learn how to make predictions for the given tasks. </a:t>
            </a:r>
          </a:p>
          <a:p>
            <a:r>
              <a:rPr lang="en-US" sz="2000" dirty="0">
                <a:solidFill>
                  <a:srgbClr val="202124"/>
                </a:solidFill>
                <a:latin typeface="+mj-lt"/>
              </a:rPr>
              <a:t>Once we training the model with training dataset , it’s time to test the model with the test dataset.</a:t>
            </a:r>
          </a:p>
          <a:p>
            <a:r>
              <a:rPr lang="en-US" sz="2000" dirty="0">
                <a:solidFill>
                  <a:srgbClr val="202124"/>
                </a:solidFill>
                <a:latin typeface="+mj-lt"/>
              </a:rPr>
              <a:t>The test dataset is the another subset of original data , which is independent of the training dataset.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143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CAA01-FB0B-3746-4F92-9508A67F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and Dataset which I am using in my model?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D7500F-0E00-9990-06AD-905FE6D3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My predictive model will predict Parkinson’s Disease based on voice of a human being.</a:t>
            </a:r>
          </a:p>
          <a:p>
            <a:r>
              <a:rPr lang="en-US" sz="2000" dirty="0"/>
              <a:t>For this purpose, Firstly I downloaded the UCI Machine learning library was supported by Oxford University and the National Voice and Speech Centre.</a:t>
            </a:r>
          </a:p>
          <a:p>
            <a:r>
              <a:rPr lang="en-US" sz="2000" dirty="0"/>
              <a:t>The data mostly helps to distinguish between stable and Parkinson's disease (PD) patients by using the 'Status' column, which sets the number for 0 in healthy people and 1 in PD patients.</a:t>
            </a:r>
          </a:p>
          <a:p>
            <a:r>
              <a:rPr lang="en-US" sz="2000" dirty="0"/>
              <a:t>The data is available in ASCII CSV format.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532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83086-B804-D5F7-04D9-2188AD7D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80" y="344554"/>
            <a:ext cx="9168503" cy="98066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AND ITS DESCRIPTION OF VOICE SIGNAL MEASURENTS</a:t>
            </a:r>
            <a:endParaRPr lang="en-IN" b="1" u="sng" dirty="0">
              <a:solidFill>
                <a:srgbClr val="66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xmlns="" id="{B2FB5339-BEDC-9091-279E-A64F59136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83785"/>
              </p:ext>
            </p:extLst>
          </p:nvPr>
        </p:nvGraphicFramePr>
        <p:xfrm>
          <a:off x="783880" y="1696276"/>
          <a:ext cx="9384540" cy="481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388">
                  <a:extLst>
                    <a:ext uri="{9D8B030D-6E8A-4147-A177-3AD203B41FA5}">
                      <a16:colId xmlns:a16="http://schemas.microsoft.com/office/drawing/2014/main" xmlns="" val="4053588982"/>
                    </a:ext>
                  </a:extLst>
                </a:gridCol>
                <a:gridCol w="6950152">
                  <a:extLst>
                    <a:ext uri="{9D8B030D-6E8A-4147-A177-3AD203B41FA5}">
                      <a16:colId xmlns:a16="http://schemas.microsoft.com/office/drawing/2014/main" xmlns="" val="2904291354"/>
                    </a:ext>
                  </a:extLst>
                </a:gridCol>
              </a:tblGrid>
              <a:tr h="509898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9493305"/>
                  </a:ext>
                </a:extLst>
              </a:tr>
              <a:tr h="538409">
                <a:tc>
                  <a:txBody>
                    <a:bodyPr/>
                    <a:lstStyle/>
                    <a:p>
                      <a:r>
                        <a:rPr lang="en-IN" dirty="0"/>
                        <a:t>MDVP: F0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Fundamental frequency of speech on average.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196524"/>
                  </a:ext>
                </a:extLst>
              </a:tr>
              <a:tr h="538409">
                <a:tc>
                  <a:txBody>
                    <a:bodyPr/>
                    <a:lstStyle/>
                    <a:p>
                      <a:r>
                        <a:rPr lang="en-IN" dirty="0"/>
                        <a:t>MDVP: </a:t>
                      </a:r>
                      <a:r>
                        <a:rPr lang="en-IN" dirty="0" err="1"/>
                        <a:t>Fhi</a:t>
                      </a:r>
                      <a:r>
                        <a:rPr lang="en-IN" dirty="0"/>
                        <a:t>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fundamental pitch of the voice at its highest.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563222"/>
                  </a:ext>
                </a:extLst>
              </a:tr>
              <a:tr h="538409">
                <a:tc>
                  <a:txBody>
                    <a:bodyPr/>
                    <a:lstStyle/>
                    <a:p>
                      <a:r>
                        <a:rPr lang="en-IN" dirty="0"/>
                        <a:t>MDVP: Flo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fundamental pitch of the voice should be as low as possible.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6535897"/>
                  </a:ext>
                </a:extLst>
              </a:tr>
              <a:tr h="538409">
                <a:tc>
                  <a:txBody>
                    <a:bodyPr/>
                    <a:lstStyle/>
                    <a:p>
                      <a:r>
                        <a:rPr lang="en-IN" dirty="0"/>
                        <a:t>MDVP: Jitter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MDVP jitter expressed as a percentage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806791"/>
                  </a:ext>
                </a:extLst>
              </a:tr>
              <a:tr h="538409">
                <a:tc>
                  <a:txBody>
                    <a:bodyPr/>
                    <a:lstStyle/>
                    <a:p>
                      <a:r>
                        <a:rPr lang="en-IN" dirty="0"/>
                        <a:t>MDVP: Jitter (Abs)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MDVP absolute jitter in milliseconds.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8478706"/>
                  </a:ext>
                </a:extLst>
              </a:tr>
              <a:tr h="538409">
                <a:tc>
                  <a:txBody>
                    <a:bodyPr/>
                    <a:lstStyle/>
                    <a:p>
                      <a:r>
                        <a:rPr lang="en-IN" dirty="0"/>
                        <a:t>MDVP: 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Modification of the relative amplitude of MDVP.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88486"/>
                  </a:ext>
                </a:extLst>
              </a:tr>
              <a:tr h="538409">
                <a:tc>
                  <a:txBody>
                    <a:bodyPr/>
                    <a:lstStyle/>
                    <a:p>
                      <a:r>
                        <a:rPr lang="en-IN" dirty="0"/>
                        <a:t>MDVP: PPQ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five-point duration perturbation quotient of MDVP.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1136492"/>
                  </a:ext>
                </a:extLst>
              </a:tr>
              <a:tr h="538409">
                <a:tc>
                  <a:txBody>
                    <a:bodyPr/>
                    <a:lstStyle/>
                    <a:p>
                      <a:r>
                        <a:rPr lang="en-IN" dirty="0"/>
                        <a:t>Jitter: DDP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average absolute variance between jitter intervals.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02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74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E6B89-B372-7107-685B-671E54DD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368697"/>
            <a:ext cx="8599188" cy="132080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AND ITS DESCRIPTION OF VOICE SIGNAL MEASURENTS</a:t>
            </a:r>
            <a:endParaRPr lang="en-IN" sz="3200" b="1" u="sng" dirty="0">
              <a:solidFill>
                <a:srgbClr val="6699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73DBC4B-7261-D49B-D907-8F1DC5A69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491095"/>
              </p:ext>
            </p:extLst>
          </p:nvPr>
        </p:nvGraphicFramePr>
        <p:xfrm>
          <a:off x="677863" y="1848523"/>
          <a:ext cx="9314276" cy="44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24">
                  <a:extLst>
                    <a:ext uri="{9D8B030D-6E8A-4147-A177-3AD203B41FA5}">
                      <a16:colId xmlns:a16="http://schemas.microsoft.com/office/drawing/2014/main" xmlns="" val="718851009"/>
                    </a:ext>
                  </a:extLst>
                </a:gridCol>
                <a:gridCol w="6718852">
                  <a:extLst>
                    <a:ext uri="{9D8B030D-6E8A-4147-A177-3AD203B41FA5}">
                      <a16:colId xmlns:a16="http://schemas.microsoft.com/office/drawing/2014/main" xmlns="" val="2861639119"/>
                    </a:ext>
                  </a:extLst>
                </a:gridCol>
              </a:tblGrid>
              <a:tr h="6204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Features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818130"/>
                  </a:ext>
                </a:extLst>
              </a:tr>
              <a:tr h="354522">
                <a:tc>
                  <a:txBody>
                    <a:bodyPr/>
                    <a:lstStyle/>
                    <a:p>
                      <a:r>
                        <a:rPr lang="en-IN" dirty="0"/>
                        <a:t>MDVP: Shimmer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MDVP shimmer on the local level.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914262"/>
                  </a:ext>
                </a:extLst>
              </a:tr>
              <a:tr h="354522">
                <a:tc>
                  <a:txBody>
                    <a:bodyPr/>
                    <a:lstStyle/>
                    <a:p>
                      <a:r>
                        <a:rPr lang="en-IN" dirty="0"/>
                        <a:t>MDVP: Shimmer(dB)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MDVP local glow in decibels (dB).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272632"/>
                  </a:ext>
                </a:extLst>
              </a:tr>
              <a:tr h="620413">
                <a:tc>
                  <a:txBody>
                    <a:bodyPr/>
                    <a:lstStyle/>
                    <a:p>
                      <a:r>
                        <a:rPr lang="en-IN" dirty="0"/>
                        <a:t>Shimmer: APQ3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IN" dirty="0"/>
                        <a:t>he aptitude </a:t>
                      </a:r>
                      <a:r>
                        <a:rPr lang="en-IN" dirty="0" err="1"/>
                        <a:t>perturbat</a:t>
                      </a:r>
                      <a:r>
                        <a:rPr lang="en-IN" dirty="0"/>
                        <a:t>-ion quotient at three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584479"/>
                  </a:ext>
                </a:extLst>
              </a:tr>
              <a:tr h="620413">
                <a:tc>
                  <a:txBody>
                    <a:bodyPr/>
                    <a:lstStyle/>
                    <a:p>
                      <a:r>
                        <a:rPr lang="en-IN" dirty="0"/>
                        <a:t>Shimmer: APQ5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amplitude </a:t>
                      </a:r>
                      <a:r>
                        <a:rPr lang="en-IN" dirty="0" err="1"/>
                        <a:t>perturbat</a:t>
                      </a:r>
                      <a:r>
                        <a:rPr lang="en-IN" dirty="0"/>
                        <a:t>-ion quotient at five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8158752"/>
                  </a:ext>
                </a:extLst>
              </a:tr>
              <a:tr h="886304">
                <a:tc>
                  <a:txBody>
                    <a:bodyPr/>
                    <a:lstStyle/>
                    <a:p>
                      <a:r>
                        <a:rPr lang="en-IN" dirty="0"/>
                        <a:t>MDVP: APQ11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11-point amplitude perturbation quotient of MDVP.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3756943"/>
                  </a:ext>
                </a:extLst>
              </a:tr>
              <a:tr h="8863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Shimmer: DDA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average absolute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in the amplitudes of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successive phases.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02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25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35594-9D45-3856-E94B-7D47650D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238539"/>
            <a:ext cx="8596668" cy="96740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AND ITS DESCRIPTION OF VOICE SIGNAL MEASURENTS</a:t>
            </a:r>
            <a:endParaRPr lang="en-IN" b="1" u="sng" dirty="0">
              <a:solidFill>
                <a:srgbClr val="669900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681645EE-77B0-5EA3-3C2A-4CB68F99D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65288"/>
              </p:ext>
            </p:extLst>
          </p:nvPr>
        </p:nvGraphicFramePr>
        <p:xfrm>
          <a:off x="770628" y="1719074"/>
          <a:ext cx="9380537" cy="490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409">
                  <a:extLst>
                    <a:ext uri="{9D8B030D-6E8A-4147-A177-3AD203B41FA5}">
                      <a16:colId xmlns:a16="http://schemas.microsoft.com/office/drawing/2014/main" xmlns="" val="2589504257"/>
                    </a:ext>
                  </a:extLst>
                </a:gridCol>
                <a:gridCol w="7080128">
                  <a:extLst>
                    <a:ext uri="{9D8B030D-6E8A-4147-A177-3AD203B41FA5}">
                      <a16:colId xmlns:a16="http://schemas.microsoft.com/office/drawing/2014/main" xmlns="" val="2723543949"/>
                    </a:ext>
                  </a:extLst>
                </a:gridCol>
              </a:tblGrid>
              <a:tr h="487323">
                <a:tc>
                  <a:txBody>
                    <a:bodyPr/>
                    <a:lstStyle/>
                    <a:p>
                      <a:r>
                        <a:rPr lang="en-US" dirty="0"/>
                        <a:t>Features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4176616"/>
                  </a:ext>
                </a:extLst>
              </a:tr>
              <a:tr h="487323">
                <a:tc>
                  <a:txBody>
                    <a:bodyPr/>
                    <a:lstStyle/>
                    <a:p>
                      <a:r>
                        <a:rPr lang="en-US" dirty="0"/>
                        <a:t>NHR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 of noise to harmonics.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0407662"/>
                  </a:ext>
                </a:extLst>
              </a:tr>
              <a:tr h="519407">
                <a:tc>
                  <a:txBody>
                    <a:bodyPr/>
                    <a:lstStyle/>
                    <a:p>
                      <a:r>
                        <a:rPr lang="en-US" dirty="0"/>
                        <a:t>HNR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ratio of harmonics to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noise.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237736"/>
                  </a:ext>
                </a:extLst>
              </a:tr>
              <a:tr h="487323">
                <a:tc>
                  <a:txBody>
                    <a:bodyPr/>
                    <a:lstStyle/>
                    <a:p>
                      <a:r>
                        <a:rPr lang="en-US" dirty="0"/>
                        <a:t>RPDE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density entropy of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recurrence periods is a measure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entropy.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0748619"/>
                  </a:ext>
                </a:extLst>
              </a:tr>
              <a:tr h="48732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Dimension of correlation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839209"/>
                  </a:ext>
                </a:extLst>
              </a:tr>
              <a:tr h="8528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DFA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 of signal fractal scaling in detrended fluctuation  analysis.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5339230"/>
                  </a:ext>
                </a:extLst>
              </a:tr>
              <a:tr h="519407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Spread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nonlinear fundamental tests.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1011014"/>
                  </a:ext>
                </a:extLst>
              </a:tr>
              <a:tr h="487323">
                <a:tc>
                  <a:txBody>
                    <a:bodyPr/>
                    <a:lstStyle/>
                    <a:p>
                      <a:r>
                        <a:rPr lang="en-US" dirty="0"/>
                        <a:t>Speed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Variation of frequency.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0189062"/>
                  </a:ext>
                </a:extLst>
              </a:tr>
              <a:tr h="572143">
                <a:tc>
                  <a:txBody>
                    <a:bodyPr/>
                    <a:lstStyle/>
                    <a:p>
                      <a:r>
                        <a:rPr lang="en-US" dirty="0"/>
                        <a:t>PPE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 of pitch duration.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84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56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7E181-FBAD-43BA-B5ED-763E123A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</a:t>
            </a:r>
            <a:r>
              <a:rPr lang="en-US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 am using </a:t>
            </a:r>
            <a:r>
              <a:rPr lang="en-US" sz="40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</a:t>
            </a:r>
            <a:r>
              <a:rPr lang="en-US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Tool 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6D25BA-2E00-27F0-AD4E-C71D89F1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673" y="2434710"/>
            <a:ext cx="8596668" cy="3939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According to doing a lot of literatures survey , I have seen that the </a:t>
            </a:r>
            <a:r>
              <a:rPr lang="en-US" sz="2000" dirty="0" err="1"/>
              <a:t>XGBoost</a:t>
            </a:r>
            <a:r>
              <a:rPr lang="en-US" sz="2000" dirty="0"/>
              <a:t> Algorithm can give the more accurate result than others existing Machine Learning Algorithm.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 improved Parkinson's disease diagnosis in sufferer's voice signals, the most reliable, finest Machine learning model in which classifier XGBOOST has been used is developed for predicting the disease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 smtClean="0"/>
              <a:t>This model achieve </a:t>
            </a:r>
            <a:r>
              <a:rPr lang="en-US" sz="2000" dirty="0"/>
              <a:t>an accuracy of approximately 93.33% in detecting Parkinson's disease.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That’s why I am choosing this Machine Learning tool in my model.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0673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20" y="669472"/>
            <a:ext cx="8596668" cy="1320800"/>
          </a:xfrm>
        </p:spPr>
        <p:txBody>
          <a:bodyPr/>
          <a:lstStyle/>
          <a:p>
            <a:r>
              <a:rPr lang="en-US" dirty="0" smtClean="0"/>
              <a:t>						</a:t>
            </a:r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Future </a:t>
            </a:r>
            <a:r>
              <a:rPr lang="en-US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endeavour</a:t>
            </a: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662" y="21224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+mj-lt"/>
              </a:rPr>
              <a:t>My work is based on Machine Learning model , that is not enough for the accurate result or accuracy.</a:t>
            </a:r>
          </a:p>
          <a:p>
            <a:r>
              <a:rPr lang="en-US" sz="2000" dirty="0" smtClean="0">
                <a:latin typeface="+mj-lt"/>
              </a:rPr>
              <a:t>In future I want to work with deep learning model,</a:t>
            </a:r>
            <a:r>
              <a:rPr lang="en-US" sz="2000" dirty="0"/>
              <a:t> such as recurrent neural networks (RNNs) and </a:t>
            </a:r>
            <a:r>
              <a:rPr lang="en-US" sz="2000" dirty="0" smtClean="0"/>
              <a:t>transformers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and also </a:t>
            </a:r>
            <a:r>
              <a:rPr lang="en-US" sz="2000" dirty="0" err="1" smtClean="0">
                <a:latin typeface="+mj-lt"/>
              </a:rPr>
              <a:t>comapare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with the DL and ML model.</a:t>
            </a:r>
          </a:p>
          <a:p>
            <a:r>
              <a:rPr lang="en-US" sz="2000" dirty="0" smtClean="0">
                <a:latin typeface="+mj-lt"/>
              </a:rPr>
              <a:t>When I work with two or more models this can help me to get the best accuracy .</a:t>
            </a:r>
          </a:p>
          <a:p>
            <a:r>
              <a:rPr lang="en-US" sz="2000" dirty="0"/>
              <a:t>Researchers will also investigate the integration of multimodal data, such as facial expressions and gait analysis, to develop a more holistic diagnostic approach. 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 dataset which is used a voice dataset. So in that case, for my future work I need some equipment like- high quality microphone , recording software, calibration, a good device etc.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46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92" y="168729"/>
            <a:ext cx="8596668" cy="1320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en-US" sz="4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  <a:endParaRPr lang="en-US" sz="40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535117"/>
              </p:ext>
            </p:extLst>
          </p:nvPr>
        </p:nvGraphicFramePr>
        <p:xfrm>
          <a:off x="981528" y="1213756"/>
          <a:ext cx="9082315" cy="551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579"/>
                <a:gridCol w="3160795"/>
                <a:gridCol w="1380362"/>
                <a:gridCol w="2270579"/>
              </a:tblGrid>
              <a:tr h="519152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</a:tr>
              <a:tr h="1048468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Early detection of Parkinson's disease using machine learning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effectLst/>
                          <a:latin typeface="+mj-lt"/>
                        </a:rPr>
                        <a:t>Aditi Govindu </a:t>
                      </a:r>
                      <a:r>
                        <a:rPr lang="it-IT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 </a:t>
                      </a:r>
                      <a:r>
                        <a:rPr lang="it-IT" sz="1600" dirty="0" smtClean="0">
                          <a:effectLst/>
                          <a:latin typeface="+mj-lt"/>
                        </a:rPr>
                        <a:t>Sushila Palwe 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2023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hlinkClick r:id="rId2" tooltip="Persistent link using digital object identifier"/>
                        </a:rPr>
                        <a:t>https://doi.org/10.1016/j.procs.2023.01.007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</a:tr>
              <a:tr h="128811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DETECTING PARKINSON'S DISEASE USING XGBOOST CLASSIFIER MACHINE LEARNING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Nikisha</a:t>
                      </a:r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latin typeface="+mj-lt"/>
                        </a:rPr>
                        <a:t>Jadhav</a:t>
                      </a:r>
                      <a:r>
                        <a:rPr lang="en-US" sz="1600" dirty="0" smtClean="0">
                          <a:latin typeface="+mj-lt"/>
                        </a:rPr>
                        <a:t> , </a:t>
                      </a:r>
                      <a:r>
                        <a:rPr lang="en-US" sz="1600" dirty="0" err="1" smtClean="0">
                          <a:latin typeface="+mj-lt"/>
                        </a:rPr>
                        <a:t>Sangita</a:t>
                      </a:r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latin typeface="+mj-lt"/>
                        </a:rPr>
                        <a:t>Phad</a:t>
                      </a:r>
                      <a:r>
                        <a:rPr lang="en-US" sz="1600" dirty="0" smtClean="0">
                          <a:latin typeface="+mj-lt"/>
                        </a:rPr>
                        <a:t>, </a:t>
                      </a:r>
                      <a:r>
                        <a:rPr lang="en-US" sz="1600" dirty="0" err="1" smtClean="0">
                          <a:latin typeface="+mj-lt"/>
                        </a:rPr>
                        <a:t>Snehal</a:t>
                      </a:r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r>
                        <a:rPr lang="en-US" sz="1600" dirty="0" err="1" smtClean="0">
                          <a:latin typeface="+mj-lt"/>
                        </a:rPr>
                        <a:t>Kamble</a:t>
                      </a:r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2021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</a:tr>
              <a:tr h="1048468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Detection of Parkinson’s Disease Using XGBOOST Algorithm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Sanika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Narayanpethkar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, M.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Rishitha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S.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Chandana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Dr. T.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Vijaya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Saradhi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2022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  <a:hlinkClick r:id="rId3"/>
                        </a:rPr>
                        <a:t>https://doi.org/10.22214/ijraset.2022.48225</a:t>
                      </a:r>
                      <a:endParaRPr lang="en-US" sz="1600" dirty="0" smtClean="0">
                        <a:latin typeface="+mj-lt"/>
                      </a:endParaRP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</a:tr>
              <a:tr h="1527768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Detection of Parkinson disease using multiclass machine learning approach</a:t>
                      </a:r>
                      <a:endParaRPr lang="en-US" sz="1600" b="1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Saravanan</a:t>
                      </a:r>
                      <a:r>
                        <a:rPr lang="en-US" sz="1600" u="non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Srinivasan</a:t>
                      </a:r>
                      <a:r>
                        <a:rPr lang="en-US" sz="1600" u="none" dirty="0" smtClean="0">
                          <a:latin typeface="+mj-lt"/>
                        </a:rPr>
                        <a:t>, </a:t>
                      </a:r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Parthasarathy</a:t>
                      </a:r>
                      <a:r>
                        <a:rPr lang="en-US" sz="1600" u="non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Ramadass</a:t>
                      </a:r>
                      <a:r>
                        <a:rPr lang="en-US" sz="1600" u="none" dirty="0" smtClean="0">
                          <a:latin typeface="+mj-lt"/>
                        </a:rPr>
                        <a:t>, </a:t>
                      </a:r>
                      <a:r>
                        <a:rPr lang="en-US" sz="1600" u="non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Sandeep Kumar </a:t>
                      </a:r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Mathivanan</a:t>
                      </a:r>
                      <a:r>
                        <a:rPr lang="en-US" sz="1600" u="none" dirty="0" smtClean="0">
                          <a:latin typeface="+mj-lt"/>
                        </a:rPr>
                        <a:t>, </a:t>
                      </a:r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Karthikeyan</a:t>
                      </a:r>
                      <a:r>
                        <a:rPr lang="en-US" sz="1600" u="non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Panneer</a:t>
                      </a:r>
                      <a:r>
                        <a:rPr lang="en-US" sz="1600" u="non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Selvam</a:t>
                      </a:r>
                      <a:r>
                        <a:rPr lang="en-US" sz="1600" u="none" dirty="0" smtClean="0">
                          <a:latin typeface="+mj-lt"/>
                        </a:rPr>
                        <a:t>, </a:t>
                      </a:r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Basu</a:t>
                      </a:r>
                      <a:r>
                        <a:rPr lang="en-US" sz="1600" u="non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Dev </a:t>
                      </a:r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Shivahare</a:t>
                      </a:r>
                      <a:r>
                        <a:rPr lang="en-US" sz="160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dirty="0" smtClean="0">
                          <a:latin typeface="+mj-lt"/>
                        </a:rPr>
                        <a:t>&amp; </a:t>
                      </a:r>
                      <a:r>
                        <a:rPr lang="en-US" sz="1600" u="none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Mohd</a:t>
                      </a:r>
                      <a:r>
                        <a:rPr lang="en-US" sz="1600" u="non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Asif Shah</a:t>
                      </a:r>
                      <a:endParaRPr lang="en-US" sz="1600" u="non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2024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  <a:hlinkClick r:id="rId4"/>
                        </a:rPr>
                        <a:t>https://www.nature.com/articles/s41598-024-64004-9</a:t>
                      </a:r>
                      <a:endParaRPr lang="en-US" sz="1600" dirty="0" smtClean="0">
                        <a:latin typeface="+mj-lt"/>
                      </a:endParaRPr>
                    </a:p>
                    <a:p>
                      <a:endParaRPr lang="en-US" sz="1600" dirty="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5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1E0145-8184-BE9D-CB03-3879E6FA3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5" y="110041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latin typeface="Algerian" panose="04020705040A02060702" pitchFamily="82" charset="0"/>
              </a:rPr>
              <a:t>        </a:t>
            </a:r>
          </a:p>
          <a:p>
            <a:pPr marL="0" indent="0">
              <a:buNone/>
            </a:pPr>
            <a:r>
              <a:rPr lang="en-US" sz="8000" dirty="0">
                <a:latin typeface="Algerian" panose="04020705040A02060702" pitchFamily="82" charset="0"/>
              </a:rPr>
              <a:t>      </a:t>
            </a:r>
            <a:r>
              <a:rPr lang="en-US" sz="9600" dirty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  <a:endParaRPr lang="en-IN" sz="96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125FA-74F4-B81D-F81F-FA365EF6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260" y="914400"/>
            <a:ext cx="6093480" cy="1320800"/>
          </a:xfrm>
        </p:spPr>
        <p:txBody>
          <a:bodyPr/>
          <a:lstStyle/>
          <a:p>
            <a:r>
              <a:rPr lang="en-US" u="sng" dirty="0">
                <a:solidFill>
                  <a:srgbClr val="7030A0"/>
                </a:solidFill>
                <a:latin typeface="Algerian" panose="04020705040A02060702" pitchFamily="82" charset="0"/>
              </a:rPr>
              <a:t>Goal of My Project</a:t>
            </a:r>
            <a:endParaRPr lang="en-IN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23F13-DFCE-43D5-D641-30479196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716" y="1864139"/>
            <a:ext cx="8596668" cy="3900557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+mj-lt"/>
              </a:rPr>
              <a:t>My main aim of this project to test the ability of motor function of the patient with Parkinson’s disease.</a:t>
            </a:r>
          </a:p>
          <a:p>
            <a:r>
              <a:rPr lang="en-US" sz="2000" dirty="0">
                <a:solidFill>
                  <a:srgbClr val="002060"/>
                </a:solidFill>
                <a:latin typeface="+mj-lt"/>
              </a:rPr>
              <a:t>To represent less featured data while maintaining the </a:t>
            </a:r>
            <a:r>
              <a:rPr lang="en-IN" sz="2000" dirty="0">
                <a:solidFill>
                  <a:srgbClr val="002060"/>
                </a:solidFill>
                <a:latin typeface="+mj-lt"/>
              </a:rPr>
              <a:t>ability to discriminate.</a:t>
            </a:r>
          </a:p>
          <a:p>
            <a:r>
              <a:rPr lang="en-US" sz="2000" dirty="0">
                <a:solidFill>
                  <a:srgbClr val="002060"/>
                </a:solidFill>
                <a:latin typeface="+mj-lt"/>
              </a:rPr>
              <a:t>The clinical-perceptual method was used in this project to further investigate the nature of Parkinsonian speech disabilities by analyzing the speech deficit profiles (voice, articulation, and fluency) of a cross section of speech affected patients with Parkinson's disease.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B069B-9D75-DFE1-6F61-469A13CC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753" y="939992"/>
            <a:ext cx="9603275" cy="1049235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What is Parkinson’s Disease (PD) ?</a:t>
            </a:r>
            <a:endParaRPr lang="en-IN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72F549-15FF-0479-D5E6-513DA0B2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36" y="2102781"/>
            <a:ext cx="8540560" cy="42847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Parkinson’s Disease(PD) , the second most common disease after Alzheimer’s and a major public health problem 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It is neurodegenerative disorder that affects the neural , behavioral and psychological system of our brain . It is also known as Tremor.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The common symptoms of this disease are slowness of movement , loss of automatic movements , speech/writing changes and difficulty of working at early stages 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It affects 6 million people worldwide </a:t>
            </a:r>
            <a:r>
              <a:rPr lang="en-US" sz="2000" dirty="0" smtClean="0">
                <a:solidFill>
                  <a:srgbClr val="002060"/>
                </a:solidFill>
              </a:rPr>
              <a:t>over the age 50.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At present there is no conclusive result for this disease by non-specialist clinicians.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IN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53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9B37F-FAA1-C228-EEAB-D4AFE358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291" y="702365"/>
            <a:ext cx="6849900" cy="86139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Symptoms of a Parkinson’s Patient</a:t>
            </a:r>
            <a:endParaRPr lang="en-IN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Parkinson's: four unusual signs you may be at risk">
            <a:extLst>
              <a:ext uri="{FF2B5EF4-FFF2-40B4-BE49-F238E27FC236}">
                <a16:creationId xmlns:a16="http://schemas.microsoft.com/office/drawing/2014/main" xmlns="" id="{6D2B451D-9BBE-27FA-7898-B8A9FF3825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79" y="1697303"/>
            <a:ext cx="3978236" cy="47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7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BE9663-5040-B8B8-CFDE-B3F01D5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69" y="1060174"/>
            <a:ext cx="8596668" cy="1320800"/>
          </a:xfrm>
        </p:spPr>
        <p:txBody>
          <a:bodyPr/>
          <a:lstStyle/>
          <a:p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What is Machine Learning(ML) ?</a:t>
            </a:r>
            <a:b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endParaRPr lang="en-IN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9D3F3-2729-19BD-D3F9-8B8B0F0E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82" y="2593738"/>
            <a:ext cx="8596668" cy="339207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2060"/>
                </a:solidFill>
                <a:effectLst/>
                <a:latin typeface="+mj-lt"/>
              </a:rPr>
              <a:t>Machine learning is 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+mj-lt"/>
              </a:rPr>
              <a:t>a branch of artificial intelligence (AI) and computer science which focuses on the use of data and algorithms to imitate the way that humans learn, gradually improving its accuracy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+mj-lt"/>
              </a:rPr>
              <a:t>.</a:t>
            </a:r>
          </a:p>
          <a:p>
            <a:r>
              <a:rPr lang="en-US" sz="2000" dirty="0">
                <a:solidFill>
                  <a:srgbClr val="002060"/>
                </a:solidFill>
                <a:latin typeface="+mj-lt"/>
              </a:rPr>
              <a:t>In my project I am using ML tools to give intelligence to our machine so that it can take decision automatically without participation of human being.</a:t>
            </a:r>
            <a:endParaRPr lang="en-IN" sz="2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22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3DAB0-32A8-B584-D158-5A904618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960" y="384313"/>
            <a:ext cx="5604196" cy="1320800"/>
          </a:xfrm>
        </p:spPr>
        <p:txBody>
          <a:bodyPr/>
          <a:lstStyle/>
          <a:p>
            <a:r>
              <a:rPr lang="en-US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Tools</a:t>
            </a:r>
            <a:endParaRPr lang="en-IN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CA5F2-5939-6AE8-B59D-FFCF3D02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38" y="1325701"/>
            <a:ext cx="9385697" cy="5280508"/>
          </a:xfrm>
        </p:spPr>
        <p:txBody>
          <a:bodyPr/>
          <a:lstStyle/>
          <a:p>
            <a:r>
              <a:rPr lang="en-US" sz="2000" u="sng" dirty="0">
                <a:solidFill>
                  <a:srgbClr val="002060"/>
                </a:solidFill>
              </a:rPr>
              <a:t>ML gives us different techniques</a:t>
            </a:r>
            <a:r>
              <a:rPr lang="en-US" u="sng" dirty="0"/>
              <a:t>:</a:t>
            </a:r>
          </a:p>
          <a:p>
            <a:endParaRPr lang="en-IN" dirty="0"/>
          </a:p>
        </p:txBody>
      </p:sp>
      <p:pic>
        <p:nvPicPr>
          <p:cNvPr id="2050" name="Picture 2" descr="Machine Learning Algorithm for Detection of Parkinson's Disease |  Encyclopedia MDPI">
            <a:extLst>
              <a:ext uri="{FF2B5EF4-FFF2-40B4-BE49-F238E27FC236}">
                <a16:creationId xmlns:a16="http://schemas.microsoft.com/office/drawing/2014/main" xmlns="" id="{DDBCFF6E-11A6-6D7A-07A0-79037EFE6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70" y="2009304"/>
            <a:ext cx="6984634" cy="43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46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D74EC-AEBC-0D31-0E83-F61625AF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490330"/>
            <a:ext cx="8863183" cy="1351722"/>
          </a:xfrm>
        </p:spPr>
        <p:txBody>
          <a:bodyPr/>
          <a:lstStyle/>
          <a:p>
            <a:r>
              <a:rPr lang="en-US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Machine Learning </a:t>
            </a:r>
            <a:r>
              <a:rPr lang="en-US" u="sng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tools </a:t>
            </a:r>
            <a:r>
              <a:rPr lang="en-US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</a:t>
            </a:r>
            <a:r>
              <a:rPr lang="en-US" u="sng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hich </a:t>
            </a:r>
            <a:r>
              <a:rPr lang="en-US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 am using in </a:t>
            </a:r>
            <a:r>
              <a:rPr lang="en-US" u="sng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my </a:t>
            </a:r>
            <a:r>
              <a:rPr lang="en-US" u="sng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project</a:t>
            </a:r>
            <a:endParaRPr lang="en-IN" u="sng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B0F0E3-9A5D-B940-2097-6098ADCD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1842052"/>
            <a:ext cx="8624645" cy="452561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In my project I am using Supervised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Machine Learning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Classifier.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What is </a:t>
            </a:r>
            <a:r>
              <a:rPr lang="en-US" sz="2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XGBoost</a:t>
            </a:r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 Classifier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+mj-lt"/>
              </a:rPr>
              <a:t>XGBoost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 is a new Machine learning algorithm designed with speed and performance in mind.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2060"/>
                </a:solidFill>
                <a:latin typeface="+mj-lt"/>
              </a:rPr>
              <a:t>XGBoost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 is stands for Xtreme Gradient Boosting and is based on decision tree.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</a:rPr>
              <a:t>In my project , I will import the </a:t>
            </a:r>
            <a:r>
              <a:rPr lang="en-US" sz="2000" dirty="0" err="1">
                <a:solidFill>
                  <a:srgbClr val="002060"/>
                </a:solidFill>
                <a:latin typeface="+mj-lt"/>
              </a:rPr>
              <a:t>XGB_Classifier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 from the </a:t>
            </a:r>
            <a:r>
              <a:rPr lang="en-US" sz="2000" dirty="0" err="1">
                <a:solidFill>
                  <a:srgbClr val="002060"/>
                </a:solidFill>
                <a:latin typeface="+mj-lt"/>
              </a:rPr>
              <a:t>XGBoost</a:t>
            </a:r>
            <a:r>
              <a:rPr lang="en-US" sz="2000" b="1" dirty="0">
                <a:solidFill>
                  <a:srgbClr val="002060"/>
                </a:solidFill>
                <a:latin typeface="+mj-lt"/>
              </a:rPr>
              <a:t> library and this is an implementation from the Scikit-Learn API.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</a:rPr>
              <a:t>It is showing the highest accuracy in most of the dataset.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26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59FDD-D017-C820-3EC4-8D419DD3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38" y="384841"/>
            <a:ext cx="9699119" cy="1174456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u="sng" dirty="0">
                <a:ln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chart of my model to predict Parkinson’s Disease. </a:t>
            </a:r>
            <a:endParaRPr lang="en-IN" sz="3200" b="1" u="sng" dirty="0">
              <a:ln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3D5182-C8A4-4226-8298-16AA04F4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38" y="1862458"/>
            <a:ext cx="9818388" cy="499554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EBDB8F-2B11-FAAF-FE28-0DCC27D64291}"/>
              </a:ext>
            </a:extLst>
          </p:cNvPr>
          <p:cNvSpPr/>
          <p:nvPr/>
        </p:nvSpPr>
        <p:spPr>
          <a:xfrm>
            <a:off x="3631093" y="1942121"/>
            <a:ext cx="3313043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Collected from UCI DATBASE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1778F5-B9EB-F863-5D9E-07D310A73A2C}"/>
              </a:ext>
            </a:extLst>
          </p:cNvPr>
          <p:cNvSpPr/>
          <p:nvPr/>
        </p:nvSpPr>
        <p:spPr>
          <a:xfrm>
            <a:off x="3631095" y="3143911"/>
            <a:ext cx="3313043" cy="61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Feature Selection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9FB0BE-B4E7-FCA2-E1E7-802AF2EEE3F8}"/>
              </a:ext>
            </a:extLst>
          </p:cNvPr>
          <p:cNvSpPr/>
          <p:nvPr/>
        </p:nvSpPr>
        <p:spPr>
          <a:xfrm>
            <a:off x="3631095" y="4039987"/>
            <a:ext cx="3313042" cy="61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Decompose into Train &amp; Test Dataset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AEC0FD-D03A-2385-9F8A-1BC4ECA19F04}"/>
              </a:ext>
            </a:extLst>
          </p:cNvPr>
          <p:cNvSpPr/>
          <p:nvPr/>
        </p:nvSpPr>
        <p:spPr>
          <a:xfrm>
            <a:off x="3631096" y="5072591"/>
            <a:ext cx="3313040" cy="61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Classifier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0D41C97-B587-D589-74A7-53BCB7C3F582}"/>
              </a:ext>
            </a:extLst>
          </p:cNvPr>
          <p:cNvSpPr/>
          <p:nvPr/>
        </p:nvSpPr>
        <p:spPr>
          <a:xfrm>
            <a:off x="1891119" y="5995789"/>
            <a:ext cx="1775792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Normal</a:t>
            </a:r>
            <a:r>
              <a:rPr lang="en-IN" dirty="0"/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9A541368-B737-283B-B782-1CA6F9713447}"/>
              </a:ext>
            </a:extLst>
          </p:cNvPr>
          <p:cNvSpPr/>
          <p:nvPr/>
        </p:nvSpPr>
        <p:spPr>
          <a:xfrm>
            <a:off x="7255562" y="5915500"/>
            <a:ext cx="1775791" cy="742122"/>
          </a:xfrm>
          <a:prstGeom prst="roundRect">
            <a:avLst>
              <a:gd name="adj" fmla="val 23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Parkinson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3BE3884-AEC0-BC74-AEB7-16C7510B4A42}"/>
              </a:ext>
            </a:extLst>
          </p:cNvPr>
          <p:cNvCxnSpPr>
            <a:cxnSpLocks/>
          </p:cNvCxnSpPr>
          <p:nvPr/>
        </p:nvCxnSpPr>
        <p:spPr>
          <a:xfrm>
            <a:off x="5234607" y="2716696"/>
            <a:ext cx="1" cy="42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C3D8BFC-A38B-08D0-1D38-66E77F58BE09}"/>
              </a:ext>
            </a:extLst>
          </p:cNvPr>
          <p:cNvCxnSpPr/>
          <p:nvPr/>
        </p:nvCxnSpPr>
        <p:spPr>
          <a:xfrm>
            <a:off x="5287616" y="3745781"/>
            <a:ext cx="0" cy="29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DCDB13C-8303-6DEE-3BDF-3F3DCB1A0E0E}"/>
              </a:ext>
            </a:extLst>
          </p:cNvPr>
          <p:cNvCxnSpPr>
            <a:stCxn id="6" idx="2"/>
          </p:cNvCxnSpPr>
          <p:nvPr/>
        </p:nvCxnSpPr>
        <p:spPr>
          <a:xfrm>
            <a:off x="5287616" y="4650160"/>
            <a:ext cx="0" cy="38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99AF86E-6E34-B9C3-BA4E-9E2ED136C74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79015" y="5377675"/>
            <a:ext cx="85208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30E5A7C-E91C-A848-EC7E-9739401D78AD}"/>
              </a:ext>
            </a:extLst>
          </p:cNvPr>
          <p:cNvCxnSpPr>
            <a:cxnSpLocks/>
          </p:cNvCxnSpPr>
          <p:nvPr/>
        </p:nvCxnSpPr>
        <p:spPr>
          <a:xfrm>
            <a:off x="2779015" y="5390929"/>
            <a:ext cx="0" cy="57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F1188C2-F929-169A-292E-9417C346493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6944136" y="5377678"/>
            <a:ext cx="1179447" cy="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86BA7E3A-8649-6B57-03BD-34FE0A2EC058}"/>
              </a:ext>
            </a:extLst>
          </p:cNvPr>
          <p:cNvCxnSpPr>
            <a:endCxn id="9" idx="0"/>
          </p:cNvCxnSpPr>
          <p:nvPr/>
        </p:nvCxnSpPr>
        <p:spPr>
          <a:xfrm>
            <a:off x="8143457" y="5383484"/>
            <a:ext cx="1" cy="53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3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18819-6EBC-50FE-89EC-76CCF2FF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2" y="653706"/>
            <a:ext cx="8596668" cy="114858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Algerian" panose="04020705040A02060702" pitchFamily="82" charset="0"/>
              </a:rPr>
              <a:t>Work Flow of My predictive model </a:t>
            </a:r>
            <a:endParaRPr lang="en-IN" u="sng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XGBoost: Everything You Need to Know - neptune.ai">
            <a:extLst>
              <a:ext uri="{FF2B5EF4-FFF2-40B4-BE49-F238E27FC236}">
                <a16:creationId xmlns:a16="http://schemas.microsoft.com/office/drawing/2014/main" xmlns="" id="{62E8BCCF-CC70-938B-4D87-1FE1A2037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18" y="2276152"/>
            <a:ext cx="8596668" cy="41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883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1444</TotalTime>
  <Words>1089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Arial Narrow</vt:lpstr>
      <vt:lpstr>Arial Rounded MT Bold</vt:lpstr>
      <vt:lpstr>Trebuchet MS</vt:lpstr>
      <vt:lpstr>Wingdings</vt:lpstr>
      <vt:lpstr>Wingdings 3</vt:lpstr>
      <vt:lpstr>Facet</vt:lpstr>
      <vt:lpstr>Detection of Parkinson’s      Disease(PD) Using Machine  Learning model  Chaity Kundu  </vt:lpstr>
      <vt:lpstr>Goal of My Project</vt:lpstr>
      <vt:lpstr>What is Parkinson’s Disease (PD) ?</vt:lpstr>
      <vt:lpstr>Symptoms of a Parkinson’s Patient</vt:lpstr>
      <vt:lpstr>What is Machine Learning(ML) ? </vt:lpstr>
      <vt:lpstr>Machine Learning Tools</vt:lpstr>
      <vt:lpstr>Machine Learning tools which I am using in my project</vt:lpstr>
      <vt:lpstr>Flow chart of my model to predict Parkinson’s Disease. </vt:lpstr>
      <vt:lpstr>Work Flow of My predictive model </vt:lpstr>
      <vt:lpstr>What is Training dataset and Testing dataset ?</vt:lpstr>
      <vt:lpstr>Materials and Dataset which I am using in my model?</vt:lpstr>
      <vt:lpstr>FEATURES AND ITS DESCRIPTION OF VOICE SIGNAL MEASURENTS</vt:lpstr>
      <vt:lpstr>FEATURES AND ITS DESCRIPTION OF VOICE SIGNAL MEASURENTS</vt:lpstr>
      <vt:lpstr>FEATURES AND ITS DESCRIPTION OF VOICE SIGNAL MEASURENTS</vt:lpstr>
      <vt:lpstr>            Why I am using XGBoost Tool ?</vt:lpstr>
      <vt:lpstr>      Future endeavour</vt:lpstr>
      <vt:lpstr>                   Literature Survey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Parkinson’s      Disease(PD) Using Machine Learning</dc:title>
  <dc:creator>Chaity Kundu</dc:creator>
  <cp:lastModifiedBy>Rahul</cp:lastModifiedBy>
  <cp:revision>41</cp:revision>
  <dcterms:created xsi:type="dcterms:W3CDTF">2022-12-05T14:03:56Z</dcterms:created>
  <dcterms:modified xsi:type="dcterms:W3CDTF">2025-01-02T05:42:56Z</dcterms:modified>
</cp:coreProperties>
</file>