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2"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1/3/2025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1943" y="957192"/>
            <a:ext cx="8689976" cy="2509213"/>
          </a:xfrm>
        </p:spPr>
        <p:txBody>
          <a:bodyPr/>
          <a:lstStyle/>
          <a:p>
            <a:r>
              <a:rPr lang="en-US" dirty="0" smtClean="0">
                <a:solidFill>
                  <a:schemeClr val="accent3">
                    <a:lumMod val="50000"/>
                  </a:schemeClr>
                </a:solidFill>
                <a:latin typeface="Arial Rounded MT Bold" panose="020F0704030504030204" pitchFamily="34" charset="0"/>
              </a:rPr>
              <a:t>Rainfall prediction using machine learning method</a:t>
            </a:r>
            <a:endParaRPr lang="en-US" dirty="0">
              <a:solidFill>
                <a:schemeClr val="accent3">
                  <a:lumMod val="50000"/>
                </a:schemeClr>
              </a:solidFill>
              <a:latin typeface="Arial Rounded MT Bold" panose="020F0704030504030204" pitchFamily="34" charset="0"/>
            </a:endParaRPr>
          </a:p>
        </p:txBody>
      </p:sp>
      <p:sp>
        <p:nvSpPr>
          <p:cNvPr id="3" name="Subtitle 2"/>
          <p:cNvSpPr>
            <a:spLocks noGrp="1"/>
          </p:cNvSpPr>
          <p:nvPr>
            <p:ph type="subTitle" idx="1"/>
          </p:nvPr>
        </p:nvSpPr>
        <p:spPr>
          <a:xfrm>
            <a:off x="4555375" y="4063538"/>
            <a:ext cx="7193481" cy="1371599"/>
          </a:xfrm>
        </p:spPr>
        <p:txBody>
          <a:bodyPr>
            <a:normAutofit/>
          </a:bodyPr>
          <a:lstStyle/>
          <a:p>
            <a:r>
              <a:rPr lang="en-US" sz="3200" dirty="0" smtClean="0">
                <a:solidFill>
                  <a:srgbClr val="0070C0"/>
                </a:solidFill>
                <a:latin typeface="Arial Rounded MT Bold" panose="020F0704030504030204" pitchFamily="34" charset="0"/>
              </a:rPr>
              <a:t>Submitted by -</a:t>
            </a:r>
            <a:r>
              <a:rPr lang="en-US" sz="3200" dirty="0" err="1" smtClean="0">
                <a:solidFill>
                  <a:srgbClr val="0070C0"/>
                </a:solidFill>
                <a:latin typeface="Arial Rounded MT Bold" panose="020F0704030504030204" pitchFamily="34" charset="0"/>
              </a:rPr>
              <a:t>Chaity</a:t>
            </a:r>
            <a:r>
              <a:rPr lang="en-US" sz="3200" dirty="0" smtClean="0">
                <a:solidFill>
                  <a:srgbClr val="0070C0"/>
                </a:solidFill>
                <a:latin typeface="Arial Rounded MT Bold" panose="020F0704030504030204" pitchFamily="34" charset="0"/>
              </a:rPr>
              <a:t> </a:t>
            </a:r>
            <a:r>
              <a:rPr lang="en-US" sz="3200" dirty="0" err="1" smtClean="0">
                <a:solidFill>
                  <a:srgbClr val="0070C0"/>
                </a:solidFill>
                <a:latin typeface="Arial Rounded MT Bold" panose="020F0704030504030204" pitchFamily="34" charset="0"/>
              </a:rPr>
              <a:t>kundu</a:t>
            </a:r>
            <a:endParaRPr lang="en-US" sz="32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8466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00" y="58794"/>
            <a:ext cx="10364451" cy="1596177"/>
          </a:xfrm>
        </p:spPr>
        <p:txBody>
          <a:bodyPr/>
          <a:lstStyle/>
          <a:p>
            <a:r>
              <a:rPr lang="en-US" b="1" u="sng" dirty="0" smtClean="0">
                <a:solidFill>
                  <a:schemeClr val="accent3">
                    <a:lumMod val="50000"/>
                  </a:schemeClr>
                </a:solidFill>
              </a:rPr>
              <a:t>The proposed model’s Output</a:t>
            </a:r>
            <a:endParaRPr lang="en-US" b="1" u="sng" dirty="0">
              <a:solidFill>
                <a:schemeClr val="accent3">
                  <a:lumMod val="50000"/>
                </a:schemeClr>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59721" y="1534370"/>
            <a:ext cx="7637821" cy="342423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720" y="4958607"/>
            <a:ext cx="7637822" cy="1230397"/>
          </a:xfrm>
          <a:prstGeom prst="rect">
            <a:avLst/>
          </a:prstGeom>
        </p:spPr>
      </p:pic>
      <p:sp>
        <p:nvSpPr>
          <p:cNvPr id="7" name="Rectangle 6"/>
          <p:cNvSpPr/>
          <p:nvPr/>
        </p:nvSpPr>
        <p:spPr>
          <a:xfrm>
            <a:off x="4910051" y="6247193"/>
            <a:ext cx="2432858" cy="5415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Forest</a:t>
            </a:r>
            <a:endParaRPr lang="en-US" dirty="0"/>
          </a:p>
        </p:txBody>
      </p:sp>
    </p:spTree>
    <p:extLst>
      <p:ext uri="{BB962C8B-B14F-4D97-AF65-F5344CB8AC3E}">
        <p14:creationId xmlns:p14="http://schemas.microsoft.com/office/powerpoint/2010/main" val="211911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858" y="496597"/>
            <a:ext cx="9692641" cy="1596177"/>
          </a:xfrm>
        </p:spPr>
        <p:txBody>
          <a:bodyPr>
            <a:normAutofit/>
          </a:bodyPr>
          <a:lstStyle/>
          <a:p>
            <a:r>
              <a:rPr lang="en-US" sz="3200" b="1" u="sng" dirty="0" smtClean="0">
                <a:solidFill>
                  <a:schemeClr val="accent3">
                    <a:lumMod val="50000"/>
                  </a:schemeClr>
                </a:solidFill>
              </a:rPr>
              <a:t>Here shown the output of SMV and Naïve Bayes Method</a:t>
            </a:r>
            <a:endParaRPr lang="en-US" sz="3200" b="1" u="sng" dirty="0">
              <a:solidFill>
                <a:schemeClr val="accent3">
                  <a:lumMod val="50000"/>
                </a:schemeClr>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02271" y="2364257"/>
            <a:ext cx="5268056" cy="39340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00" y="2369984"/>
            <a:ext cx="5941454" cy="3928358"/>
          </a:xfrm>
          <a:prstGeom prst="rect">
            <a:avLst/>
          </a:prstGeom>
        </p:spPr>
      </p:pic>
      <p:sp>
        <p:nvSpPr>
          <p:cNvPr id="6" name="Rectangle 5"/>
          <p:cNvSpPr/>
          <p:nvPr/>
        </p:nvSpPr>
        <p:spPr>
          <a:xfrm>
            <a:off x="2205644" y="6298341"/>
            <a:ext cx="1995054" cy="410095"/>
          </a:xfrm>
          <a:prstGeom prst="rect">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SVM</a:t>
            </a:r>
            <a:endParaRPr lang="en-US" dirty="0"/>
          </a:p>
        </p:txBody>
      </p:sp>
      <p:sp>
        <p:nvSpPr>
          <p:cNvPr id="7" name="Rectangle 6"/>
          <p:cNvSpPr/>
          <p:nvPr/>
        </p:nvSpPr>
        <p:spPr>
          <a:xfrm>
            <a:off x="8233477" y="6298342"/>
            <a:ext cx="1995054" cy="410095"/>
          </a:xfrm>
          <a:prstGeom prst="rect">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Naïve Bayes</a:t>
            </a:r>
            <a:endParaRPr lang="en-US" dirty="0"/>
          </a:p>
        </p:txBody>
      </p:sp>
    </p:spTree>
    <p:extLst>
      <p:ext uri="{BB962C8B-B14F-4D97-AF65-F5344CB8AC3E}">
        <p14:creationId xmlns:p14="http://schemas.microsoft.com/office/powerpoint/2010/main" val="7513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42" y="2674532"/>
            <a:ext cx="10364451" cy="1596177"/>
          </a:xfrm>
        </p:spPr>
        <p:txBody>
          <a:bodyPr>
            <a:normAutofit/>
          </a:bodyPr>
          <a:lstStyle/>
          <a:p>
            <a:r>
              <a:rPr lang="en-US" sz="9600" dirty="0" smtClean="0">
                <a:solidFill>
                  <a:schemeClr val="accent3">
                    <a:lumMod val="50000"/>
                  </a:schemeClr>
                </a:solidFill>
                <a:effectLst>
                  <a:outerShdw blurRad="38100" dist="38100" dir="2700000" algn="tl">
                    <a:srgbClr val="000000">
                      <a:alpha val="43137"/>
                    </a:srgbClr>
                  </a:outerShdw>
                </a:effectLst>
                <a:latin typeface="Algerian" panose="04020705040A02060702" pitchFamily="82" charset="0"/>
              </a:rPr>
              <a:t>Thank you</a:t>
            </a:r>
            <a:endParaRPr lang="en-US" sz="9600" dirty="0">
              <a:solidFill>
                <a:schemeClr val="accent3">
                  <a:lumMod val="50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77562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47" y="136379"/>
            <a:ext cx="10364451" cy="1596177"/>
          </a:xfrm>
        </p:spPr>
        <p:txBody>
          <a:bodyPr/>
          <a:lstStyle/>
          <a:p>
            <a:r>
              <a:rPr lang="en-US" b="1" u="sng" dirty="0" smtClean="0">
                <a:effectLst>
                  <a:outerShdw blurRad="38100" dist="38100" dir="2700000" algn="tl">
                    <a:srgbClr val="000000">
                      <a:alpha val="43137"/>
                    </a:srgbClr>
                  </a:outerShdw>
                </a:effectLst>
              </a:rPr>
              <a:t>introduction</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985818" y="1846160"/>
            <a:ext cx="10363826" cy="4571265"/>
          </a:xfrm>
        </p:spPr>
        <p:txBody>
          <a:bodyPr>
            <a:normAutofit/>
          </a:bodyPr>
          <a:lstStyle/>
          <a:p>
            <a:pPr marL="0" indent="0">
              <a:buNone/>
            </a:pPr>
            <a:r>
              <a:rPr lang="en-US" sz="3800" b="1" u="sng" dirty="0">
                <a:solidFill>
                  <a:srgbClr val="0070C0"/>
                </a:solidFill>
              </a:rPr>
              <a:t>Climate of </a:t>
            </a:r>
            <a:r>
              <a:rPr lang="en-US" sz="3800" b="1" u="sng" dirty="0" smtClean="0">
                <a:solidFill>
                  <a:srgbClr val="0070C0"/>
                </a:solidFill>
              </a:rPr>
              <a:t>Bangladesh</a:t>
            </a:r>
          </a:p>
          <a:p>
            <a:pPr>
              <a:buFont typeface="Wingdings" panose="05000000000000000000" pitchFamily="2" charset="2"/>
              <a:buChar char="§"/>
            </a:pPr>
            <a:r>
              <a:rPr lang="en-US" sz="1900" dirty="0" smtClean="0">
                <a:cs typeface="Arial" panose="020B0604020202020204" pitchFamily="34" charset="0"/>
              </a:rPr>
              <a:t>The </a:t>
            </a:r>
            <a:r>
              <a:rPr lang="en-US" sz="1900" dirty="0">
                <a:cs typeface="Arial" panose="020B0604020202020204" pitchFamily="34" charset="0"/>
              </a:rPr>
              <a:t>aim of this analysis was to forecast Bangladesh rainfall</a:t>
            </a:r>
            <a:r>
              <a:rPr lang="en-US" sz="1900" dirty="0" smtClean="0">
                <a:cs typeface="Arial" panose="020B0604020202020204" pitchFamily="34" charset="0"/>
              </a:rPr>
              <a:t>.</a:t>
            </a:r>
          </a:p>
          <a:p>
            <a:pPr>
              <a:buFont typeface="Wingdings" panose="05000000000000000000" pitchFamily="2" charset="2"/>
              <a:buChar char="§"/>
            </a:pPr>
            <a:r>
              <a:rPr lang="en-US" sz="1900" dirty="0">
                <a:cs typeface="Arial" panose="020B0604020202020204" pitchFamily="34" charset="0"/>
              </a:rPr>
              <a:t>Bangladesh’s weather is unique from that of other countries due to fluctuations in rainfall, temperature, and relative </a:t>
            </a:r>
            <a:r>
              <a:rPr lang="en-US" sz="1900" dirty="0" smtClean="0">
                <a:cs typeface="Arial" panose="020B0604020202020204" pitchFamily="34" charset="0"/>
              </a:rPr>
              <a:t>humidity</a:t>
            </a:r>
            <a:r>
              <a:rPr lang="en-US" sz="1900" dirty="0">
                <a:cs typeface="Arial" panose="020B0604020202020204" pitchFamily="34" charset="0"/>
              </a:rPr>
              <a:t>. </a:t>
            </a:r>
            <a:endParaRPr lang="en-US" sz="1900" dirty="0" smtClean="0">
              <a:cs typeface="Arial" panose="020B0604020202020204" pitchFamily="34" charset="0"/>
            </a:endParaRPr>
          </a:p>
          <a:p>
            <a:pPr>
              <a:buFont typeface="Wingdings" panose="05000000000000000000" pitchFamily="2" charset="2"/>
              <a:buChar char="§"/>
            </a:pPr>
            <a:r>
              <a:rPr lang="en-US" sz="1900" dirty="0" smtClean="0">
                <a:cs typeface="Arial" panose="020B0604020202020204" pitchFamily="34" charset="0"/>
              </a:rPr>
              <a:t>Summer</a:t>
            </a:r>
            <a:r>
              <a:rPr lang="en-US" sz="1900" dirty="0">
                <a:cs typeface="Arial" panose="020B0604020202020204" pitchFamily="34" charset="0"/>
              </a:rPr>
              <a:t>, rainy season, and winter are the three main seasons in Bangladesh. Summer lasts from March to June, the rainy season lasts from June to October, and the winter season lasts from October to March. </a:t>
            </a:r>
            <a:endParaRPr lang="en-US" sz="1900" dirty="0" smtClean="0">
              <a:cs typeface="Arial" panose="020B0604020202020204" pitchFamily="34" charset="0"/>
            </a:endParaRPr>
          </a:p>
          <a:p>
            <a:pPr>
              <a:buFont typeface="Wingdings" panose="05000000000000000000" pitchFamily="2" charset="2"/>
              <a:buChar char="§"/>
            </a:pPr>
            <a:r>
              <a:rPr lang="en-US" sz="1900" dirty="0" smtClean="0">
                <a:cs typeface="Arial" panose="020B0604020202020204" pitchFamily="34" charset="0"/>
              </a:rPr>
              <a:t>Despite </a:t>
            </a:r>
            <a:r>
              <a:rPr lang="en-US" sz="1900" dirty="0">
                <a:cs typeface="Arial" panose="020B0604020202020204" pitchFamily="34" charset="0"/>
              </a:rPr>
              <a:t>the fact that Bangladesh is known as a country with six seasons, these three are the most significant</a:t>
            </a:r>
            <a:r>
              <a:rPr lang="en-US" sz="1900" dirty="0"/>
              <a:t>.</a:t>
            </a:r>
          </a:p>
        </p:txBody>
      </p:sp>
    </p:spTree>
    <p:extLst>
      <p:ext uri="{BB962C8B-B14F-4D97-AF65-F5344CB8AC3E}">
        <p14:creationId xmlns:p14="http://schemas.microsoft.com/office/powerpoint/2010/main" val="270684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effectLst>
                  <a:outerShdw blurRad="38100" dist="38100" dir="2700000" algn="tl">
                    <a:srgbClr val="000000">
                      <a:alpha val="43137"/>
                    </a:srgbClr>
                  </a:outerShdw>
                </a:effectLst>
              </a:rPr>
              <a:t>What is rainfall prediction</a:t>
            </a:r>
            <a:endParaRPr lang="en-US" b="1" u="sng"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1313411" y="2214694"/>
            <a:ext cx="9964815" cy="3895163"/>
          </a:xfrm>
        </p:spPr>
        <p:txBody>
          <a:bodyPr>
            <a:normAutofit/>
          </a:bodyPr>
          <a:lstStyle/>
          <a:p>
            <a:pPr>
              <a:buFont typeface="Wingdings" panose="05000000000000000000" pitchFamily="2" charset="2"/>
              <a:buChar char="§"/>
            </a:pPr>
            <a:r>
              <a:rPr lang="en-US" sz="1800" dirty="0">
                <a:latin typeface="+mj-lt"/>
                <a:cs typeface="Arial" panose="020B0604020202020204" pitchFamily="34" charset="0"/>
              </a:rPr>
              <a:t>Rainfall is the most important component of the hydrological cycle, and it is the principal source of rainfall distribution that may have been used and regulated directly to meet consumption requirements. </a:t>
            </a:r>
          </a:p>
          <a:p>
            <a:pPr>
              <a:buFont typeface="Wingdings" panose="05000000000000000000" pitchFamily="2" charset="2"/>
              <a:buChar char="§"/>
            </a:pPr>
            <a:r>
              <a:rPr lang="en-US" sz="1800" dirty="0">
                <a:latin typeface="+mj-lt"/>
                <a:cs typeface="Arial" panose="020B0604020202020204" pitchFamily="34" charset="0"/>
              </a:rPr>
              <a:t>Water is the most valuable natural resource that plays a significant role in social and economic development. </a:t>
            </a:r>
            <a:endParaRPr lang="en-US" sz="1800" dirty="0" smtClean="0">
              <a:latin typeface="+mj-lt"/>
              <a:cs typeface="Arial" panose="020B0604020202020204" pitchFamily="34" charset="0"/>
            </a:endParaRPr>
          </a:p>
          <a:p>
            <a:pPr>
              <a:buFont typeface="Wingdings" panose="05000000000000000000" pitchFamily="2" charset="2"/>
              <a:buChar char="§"/>
            </a:pPr>
            <a:r>
              <a:rPr lang="en-US" sz="1800" dirty="0">
                <a:latin typeface="+mj-lt"/>
                <a:cs typeface="Arial" panose="020B0604020202020204" pitchFamily="34" charset="0"/>
              </a:rPr>
              <a:t>proper water planning and management are the main options for reducing water stress or closing the gap between supply and demand. </a:t>
            </a:r>
            <a:endParaRPr lang="en-US" sz="1800" dirty="0" smtClean="0">
              <a:latin typeface="+mj-lt"/>
              <a:cs typeface="Arial" panose="020B0604020202020204" pitchFamily="34" charset="0"/>
            </a:endParaRPr>
          </a:p>
          <a:p>
            <a:pPr>
              <a:buFont typeface="Wingdings" panose="05000000000000000000" pitchFamily="2" charset="2"/>
              <a:buChar char="§"/>
            </a:pPr>
            <a:r>
              <a:rPr lang="en-US" sz="1800" dirty="0">
                <a:latin typeface="+mj-lt"/>
                <a:cs typeface="Arial" panose="020B0604020202020204" pitchFamily="34" charset="0"/>
              </a:rPr>
              <a:t>Numerous steps have been taken around the world to not only predict rainfall but also to establish the interaction between rainfall and runoff in order to alter water management procedures to make water accessible whenever it is needed</a:t>
            </a:r>
          </a:p>
        </p:txBody>
      </p:sp>
    </p:spTree>
    <p:extLst>
      <p:ext uri="{BB962C8B-B14F-4D97-AF65-F5344CB8AC3E}">
        <p14:creationId xmlns:p14="http://schemas.microsoft.com/office/powerpoint/2010/main" val="53150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C00000"/>
                </a:solidFill>
                <a:effectLst>
                  <a:outerShdw blurRad="38100" dist="38100" dir="2700000" algn="tl">
                    <a:srgbClr val="000000">
                      <a:alpha val="43137"/>
                    </a:srgbClr>
                  </a:outerShdw>
                </a:effectLst>
                <a:latin typeface="Arial Rounded MT Bold" panose="020F0704030504030204" pitchFamily="34" charset="0"/>
              </a:rPr>
              <a:t>What is Machine Learning(ML) ?</a:t>
            </a:r>
            <a:br>
              <a:rPr lang="en-US" u="sng" dirty="0">
                <a:solidFill>
                  <a:srgbClr val="C00000"/>
                </a:solidFill>
                <a:effectLst>
                  <a:outerShdw blurRad="38100" dist="38100" dir="2700000" algn="tl">
                    <a:srgbClr val="000000">
                      <a:alpha val="43137"/>
                    </a:srgbClr>
                  </a:outerShdw>
                </a:effectLst>
                <a:latin typeface="Arial Rounded MT Bold" panose="020F0704030504030204" pitchFamily="34" charset="0"/>
              </a:rPr>
            </a:br>
            <a:endParaRPr lang="en-US" dirty="0"/>
          </a:p>
        </p:txBody>
      </p:sp>
      <p:sp>
        <p:nvSpPr>
          <p:cNvPr id="3" name="Content Placeholder 2"/>
          <p:cNvSpPr>
            <a:spLocks noGrp="1"/>
          </p:cNvSpPr>
          <p:nvPr>
            <p:ph sz="quarter" idx="13"/>
          </p:nvPr>
        </p:nvSpPr>
        <p:spPr/>
        <p:txBody>
          <a:bodyPr/>
          <a:lstStyle/>
          <a:p>
            <a:pPr>
              <a:buFont typeface="Wingdings" panose="05000000000000000000" pitchFamily="2" charset="2"/>
              <a:buChar char="§"/>
            </a:pPr>
            <a:r>
              <a:rPr lang="en-US" dirty="0">
                <a:solidFill>
                  <a:srgbClr val="002060"/>
                </a:solidFill>
              </a:rPr>
              <a:t>Machine learning is </a:t>
            </a:r>
            <a:r>
              <a:rPr lang="en-US" b="1" dirty="0">
                <a:solidFill>
                  <a:srgbClr val="002060"/>
                </a:solidFill>
              </a:rPr>
              <a:t>a branch of artificial intelligence (AI) and computer science which focuses on the use of data and algorithms to imitate the way that humans learn, gradually improving its accuracy</a:t>
            </a:r>
            <a:r>
              <a:rPr lang="en-US" dirty="0">
                <a:solidFill>
                  <a:srgbClr val="002060"/>
                </a:solidFill>
              </a:rPr>
              <a:t>.</a:t>
            </a:r>
          </a:p>
          <a:p>
            <a:pPr>
              <a:buFont typeface="Wingdings" panose="05000000000000000000" pitchFamily="2" charset="2"/>
              <a:buChar char="§"/>
            </a:pPr>
            <a:r>
              <a:rPr lang="en-US" dirty="0">
                <a:solidFill>
                  <a:srgbClr val="002060"/>
                </a:solidFill>
              </a:rPr>
              <a:t>In my project I am using ML tools to give intelligence to our machine so that it can take decision automatically without participation of human being.</a:t>
            </a:r>
            <a:endParaRPr lang="en-IN" dirty="0">
              <a:solidFill>
                <a:srgbClr val="002060"/>
              </a:solidFill>
            </a:endParaRPr>
          </a:p>
          <a:p>
            <a:endParaRPr lang="en-US" dirty="0"/>
          </a:p>
        </p:txBody>
      </p:sp>
    </p:spTree>
    <p:extLst>
      <p:ext uri="{BB962C8B-B14F-4D97-AF65-F5344CB8AC3E}">
        <p14:creationId xmlns:p14="http://schemas.microsoft.com/office/powerpoint/2010/main" val="358855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effectLst>
                  <a:outerShdw blurRad="38100" dist="38100" dir="2700000" algn="tl">
                    <a:srgbClr val="000000">
                      <a:alpha val="43137"/>
                    </a:srgbClr>
                  </a:outerShdw>
                </a:effectLst>
              </a:rPr>
              <a:t>Dataset Overview</a:t>
            </a:r>
            <a:endParaRPr lang="en-US" b="1" dirty="0">
              <a:solidFill>
                <a:schemeClr val="tx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913774" y="2367092"/>
            <a:ext cx="9510386" cy="4116835"/>
          </a:xfrm>
        </p:spPr>
        <p:txBody>
          <a:bodyPr>
            <a:normAutofit/>
          </a:bodyPr>
          <a:lstStyle/>
          <a:p>
            <a:r>
              <a:rPr lang="en-US" sz="1800" b="1" u="sng" dirty="0" smtClean="0">
                <a:solidFill>
                  <a:schemeClr val="tx2">
                    <a:lumMod val="60000"/>
                    <a:lumOff val="40000"/>
                  </a:schemeClr>
                </a:solidFill>
              </a:rPr>
              <a:t>Dataset Size</a:t>
            </a:r>
            <a:r>
              <a:rPr lang="en-US" sz="1800" dirty="0" smtClean="0"/>
              <a:t>: The dataset used in this study consists of(2013-2022) average monthly temperature, rainfall, </a:t>
            </a:r>
            <a:r>
              <a:rPr lang="en-US" sz="1800" dirty="0" err="1" smtClean="0"/>
              <a:t>wind_speed</a:t>
            </a:r>
            <a:r>
              <a:rPr lang="en-US" sz="1800" dirty="0" smtClean="0"/>
              <a:t>, </a:t>
            </a:r>
            <a:r>
              <a:rPr lang="en-US" sz="1800" dirty="0" err="1" smtClean="0"/>
              <a:t>wind_dir</a:t>
            </a:r>
            <a:r>
              <a:rPr lang="en-US" sz="1800" dirty="0" smtClean="0"/>
              <a:t>, cloudy and </a:t>
            </a:r>
            <a:r>
              <a:rPr lang="en-US" sz="1800" dirty="0" err="1" smtClean="0"/>
              <a:t>windgust</a:t>
            </a:r>
            <a:r>
              <a:rPr lang="en-US" sz="1800" dirty="0" smtClean="0"/>
              <a:t>.</a:t>
            </a:r>
          </a:p>
          <a:p>
            <a:r>
              <a:rPr lang="en-US" sz="1800" b="1" u="sng" dirty="0" smtClean="0">
                <a:solidFill>
                  <a:schemeClr val="tx2">
                    <a:lumMod val="60000"/>
                    <a:lumOff val="40000"/>
                  </a:schemeClr>
                </a:solidFill>
              </a:rPr>
              <a:t>Data source:</a:t>
            </a:r>
            <a:r>
              <a:rPr lang="en-US" sz="1800" dirty="0" smtClean="0"/>
              <a:t> this dataset is collected from </a:t>
            </a:r>
            <a:r>
              <a:rPr lang="en-US" sz="1800" dirty="0" err="1" smtClean="0"/>
              <a:t>kaggle</a:t>
            </a:r>
            <a:r>
              <a:rPr lang="en-US" sz="1800" dirty="0" smtClean="0"/>
              <a:t> , which is a reliable dataset for meteorological data.</a:t>
            </a:r>
          </a:p>
          <a:p>
            <a:r>
              <a:rPr lang="en-US" sz="1800" b="1" u="sng" dirty="0" smtClean="0">
                <a:solidFill>
                  <a:schemeClr val="tx2">
                    <a:lumMod val="60000"/>
                    <a:lumOff val="40000"/>
                  </a:schemeClr>
                </a:solidFill>
              </a:rPr>
              <a:t>Preprocessing steps</a:t>
            </a:r>
            <a:r>
              <a:rPr lang="en-US" sz="1800" dirty="0" smtClean="0"/>
              <a:t>: before utilizing the dataset, various preprocessing techniques were applied , such as data merging to ensure data quality.</a:t>
            </a:r>
          </a:p>
          <a:p>
            <a:r>
              <a:rPr lang="en-US" sz="1800" b="1" u="sng" dirty="0" smtClean="0">
                <a:solidFill>
                  <a:schemeClr val="tx2">
                    <a:lumMod val="60000"/>
                    <a:lumOff val="40000"/>
                  </a:schemeClr>
                </a:solidFill>
              </a:rPr>
              <a:t>Data split: </a:t>
            </a:r>
            <a:r>
              <a:rPr lang="en-US" sz="1800" dirty="0" smtClean="0"/>
              <a:t>the dataset was divided into two categories training and testing sets, with a split ratio to train and evaluate the models effectively.</a:t>
            </a:r>
            <a:endParaRPr lang="en-US" sz="1800" dirty="0"/>
          </a:p>
        </p:txBody>
      </p:sp>
    </p:spTree>
    <p:extLst>
      <p:ext uri="{BB962C8B-B14F-4D97-AF65-F5344CB8AC3E}">
        <p14:creationId xmlns:p14="http://schemas.microsoft.com/office/powerpoint/2010/main" val="423580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37" y="319259"/>
            <a:ext cx="10364451" cy="1596177"/>
          </a:xfrm>
        </p:spPr>
        <p:txBody>
          <a:bodyPr/>
          <a:lstStyle/>
          <a:p>
            <a:r>
              <a:rPr lang="en-US" b="1" u="sng" dirty="0" smtClean="0">
                <a:effectLst>
                  <a:outerShdw blurRad="38100" dist="38100" dir="2700000" algn="tl">
                    <a:srgbClr val="000000">
                      <a:alpha val="43137"/>
                    </a:srgbClr>
                  </a:outerShdw>
                </a:effectLst>
              </a:rPr>
              <a:t>Methodology</a:t>
            </a:r>
            <a:endParaRPr lang="en-US" b="1" u="sng" dirty="0">
              <a:effectLst>
                <a:outerShdw blurRad="38100" dist="38100" dir="2700000" algn="tl">
                  <a:srgbClr val="000000">
                    <a:alpha val="43137"/>
                  </a:srgbClr>
                </a:outerShdw>
              </a:effectLst>
            </a:endParaRPr>
          </a:p>
        </p:txBody>
      </p:sp>
      <p:pic>
        <p:nvPicPr>
          <p:cNvPr id="2054" name="Picture 6" descr="Weather forecasting process (Websource: https://bit.ly/2PGrka2) | Download  Scientific Diagram"/>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76449" y="1915436"/>
            <a:ext cx="6722225" cy="448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85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1" y="604662"/>
            <a:ext cx="6096000" cy="1596177"/>
          </a:xfrm>
        </p:spPr>
        <p:txBody>
          <a:bodyPr/>
          <a:lstStyle/>
          <a:p>
            <a:r>
              <a:rPr lang="en-US" b="1" u="sng" dirty="0" smtClean="0">
                <a:solidFill>
                  <a:schemeClr val="accent1">
                    <a:lumMod val="75000"/>
                  </a:schemeClr>
                </a:solidFill>
              </a:rPr>
              <a:t>The proposed model </a:t>
            </a:r>
            <a:endParaRPr lang="en-US" b="1" u="sng" dirty="0">
              <a:solidFill>
                <a:schemeClr val="accent1">
                  <a:lumMod val="75000"/>
                </a:schemeClr>
              </a:solidFill>
            </a:endParaRPr>
          </a:p>
        </p:txBody>
      </p:sp>
      <p:sp>
        <p:nvSpPr>
          <p:cNvPr id="3" name="Content Placeholder 2"/>
          <p:cNvSpPr>
            <a:spLocks noGrp="1"/>
          </p:cNvSpPr>
          <p:nvPr>
            <p:ph sz="quarter" idx="13"/>
          </p:nvPr>
        </p:nvSpPr>
        <p:spPr>
          <a:xfrm>
            <a:off x="952566" y="2200839"/>
            <a:ext cx="10014691" cy="4094668"/>
          </a:xfrm>
        </p:spPr>
        <p:txBody>
          <a:bodyPr/>
          <a:lstStyle/>
          <a:p>
            <a:r>
              <a:rPr lang="en-US" b="1" u="sng" dirty="0" smtClean="0">
                <a:solidFill>
                  <a:schemeClr val="accent5">
                    <a:lumMod val="75000"/>
                  </a:schemeClr>
                </a:solidFill>
              </a:rPr>
              <a:t>Random forest</a:t>
            </a:r>
            <a:r>
              <a:rPr lang="en-US" u="sng" dirty="0" smtClean="0"/>
              <a:t>:</a:t>
            </a:r>
            <a:r>
              <a:rPr lang="en-US" dirty="0" smtClean="0"/>
              <a:t> random forest algorithm is a supervised machine learning algorithm. It is a classifier that contains a numbers of decision trees on various subsets of the given dataset and takes the average to improve the predictive accuracy of the dataset.</a:t>
            </a:r>
          </a:p>
          <a:p>
            <a:r>
              <a:rPr lang="en-US" dirty="0" smtClean="0"/>
              <a:t>It takes less learning time as compared other algorithm</a:t>
            </a:r>
          </a:p>
          <a:p>
            <a:r>
              <a:rPr lang="en-US" dirty="0" smtClean="0"/>
              <a:t>It predicts with the high accuracy</a:t>
            </a:r>
          </a:p>
          <a:p>
            <a:r>
              <a:rPr lang="en-US" dirty="0" smtClean="0"/>
              <a:t>It can also maintain accuracy when a large proportion of data is missing.</a:t>
            </a:r>
            <a:endParaRPr lang="en-US" dirty="0"/>
          </a:p>
        </p:txBody>
      </p:sp>
    </p:spTree>
    <p:extLst>
      <p:ext uri="{BB962C8B-B14F-4D97-AF65-F5344CB8AC3E}">
        <p14:creationId xmlns:p14="http://schemas.microsoft.com/office/powerpoint/2010/main" val="382133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895" y="308175"/>
            <a:ext cx="4688378" cy="1596177"/>
          </a:xfrm>
        </p:spPr>
        <p:txBody>
          <a:bodyPr/>
          <a:lstStyle/>
          <a:p>
            <a:r>
              <a:rPr lang="en-US" u="sng" dirty="0">
                <a:solidFill>
                  <a:srgbClr val="00B050"/>
                </a:solidFill>
                <a:latin typeface="Algerian" panose="04020705040A02060702" pitchFamily="82" charset="0"/>
              </a:rPr>
              <a:t>Work </a:t>
            </a:r>
            <a:r>
              <a:rPr lang="en-US" u="sng" dirty="0" smtClean="0">
                <a:solidFill>
                  <a:srgbClr val="00B050"/>
                </a:solidFill>
                <a:latin typeface="Algerian" panose="04020705040A02060702" pitchFamily="82" charset="0"/>
              </a:rPr>
              <a:t>Flow</a:t>
            </a:r>
            <a:endParaRPr lang="en-US" dirty="0"/>
          </a:p>
        </p:txBody>
      </p:sp>
      <p:pic>
        <p:nvPicPr>
          <p:cNvPr id="1026" name="Picture 2" descr="Introduction to Random Forest in 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173172" y="2005662"/>
            <a:ext cx="8045941" cy="427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2">
                    <a:lumMod val="60000"/>
                    <a:lumOff val="40000"/>
                  </a:schemeClr>
                </a:solidFill>
              </a:rPr>
              <a:t>Dataset preview</a:t>
            </a:r>
            <a:endParaRPr lang="en-US" b="1" u="sng" dirty="0">
              <a:solidFill>
                <a:schemeClr val="tx2">
                  <a:lumMod val="60000"/>
                  <a:lumOff val="40000"/>
                </a:schemeClr>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429130"/>
            <a:ext cx="10363200" cy="3299902"/>
          </a:xfrm>
        </p:spPr>
      </p:pic>
    </p:spTree>
    <p:extLst>
      <p:ext uri="{BB962C8B-B14F-4D97-AF65-F5344CB8AC3E}">
        <p14:creationId xmlns:p14="http://schemas.microsoft.com/office/powerpoint/2010/main" val="291850726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395</TotalTime>
  <Words>432</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Arial Rounded MT Bold</vt:lpstr>
      <vt:lpstr>Tw Cen MT</vt:lpstr>
      <vt:lpstr>Wingdings</vt:lpstr>
      <vt:lpstr>Droplet</vt:lpstr>
      <vt:lpstr>Rainfall prediction using machine learning method</vt:lpstr>
      <vt:lpstr>introduction</vt:lpstr>
      <vt:lpstr>What is rainfall prediction</vt:lpstr>
      <vt:lpstr>What is Machine Learning(ML) ? </vt:lpstr>
      <vt:lpstr>Dataset Overview</vt:lpstr>
      <vt:lpstr>Methodology</vt:lpstr>
      <vt:lpstr>The proposed model </vt:lpstr>
      <vt:lpstr>Work Flow</vt:lpstr>
      <vt:lpstr>Dataset preview</vt:lpstr>
      <vt:lpstr>The proposed model’s Output</vt:lpstr>
      <vt:lpstr>Here shown the output of SMV and Naïve Bayes Method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 method</dc:title>
  <dc:creator>Rahul</dc:creator>
  <cp:lastModifiedBy>Rahul</cp:lastModifiedBy>
  <cp:revision>17</cp:revision>
  <dcterms:created xsi:type="dcterms:W3CDTF">2025-01-02T03:28:57Z</dcterms:created>
  <dcterms:modified xsi:type="dcterms:W3CDTF">2025-01-03T05:11:09Z</dcterms:modified>
</cp:coreProperties>
</file>