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IBM Plex Sans Thai Loope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BMPlexSansThaiLooped-bold.fntdata"/><Relationship Id="rId12" Type="http://schemas.openxmlformats.org/officeDocument/2006/relationships/font" Target="fonts/IBMPlexSansThaiLoope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e826c090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e826c090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c2948b79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c2948b7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c2948b79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c2948b79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c2948b79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c2948b79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c2948b79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c2948b79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0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364500" y="582725"/>
            <a:ext cx="4492500" cy="448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931050" y="1484575"/>
            <a:ext cx="2087100" cy="1399200"/>
          </a:xfrm>
          <a:prstGeom prst="rect">
            <a:avLst/>
          </a:prstGeom>
          <a:solidFill>
            <a:srgbClr val="F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BM Plex Sans Thai Looped"/>
              <a:buChar char="●"/>
            </a:pPr>
            <a:r>
              <a:rPr lang="en-GB" sz="1300">
                <a:solidFill>
                  <a:schemeClr val="dk1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PRIS</a:t>
            </a:r>
            <a:endParaRPr sz="1300">
              <a:solidFill>
                <a:schemeClr val="dk1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BM Plex Sans Thai Looped"/>
              <a:buChar char="●"/>
            </a:pPr>
            <a:r>
              <a:rPr lang="en-GB" sz="1300">
                <a:solidFill>
                  <a:schemeClr val="dk1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PCDweb</a:t>
            </a:r>
            <a:endParaRPr sz="1300">
              <a:solidFill>
                <a:schemeClr val="dk1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BM Plex Sans Thai Looped"/>
              <a:buChar char="●"/>
            </a:pPr>
            <a:r>
              <a:rPr lang="en-GB" sz="1300">
                <a:solidFill>
                  <a:schemeClr val="dk1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PCD dashboard </a:t>
            </a:r>
            <a:endParaRPr sz="1300">
              <a:solidFill>
                <a:schemeClr val="dk1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BM Plex Sans Thai Looped"/>
              <a:buChar char="●"/>
            </a:pPr>
            <a:r>
              <a:rPr lang="en-GB" sz="1300">
                <a:solidFill>
                  <a:schemeClr val="dk1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DS/ML*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424700" y="1214100"/>
            <a:ext cx="2087100" cy="2548800"/>
          </a:xfrm>
          <a:prstGeom prst="rect">
            <a:avLst/>
          </a:prstGeom>
          <a:solidFill>
            <a:srgbClr val="F0EB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30675" y="1214100"/>
            <a:ext cx="2087100" cy="2548800"/>
          </a:xfrm>
          <a:prstGeom prst="rect">
            <a:avLst/>
          </a:prstGeom>
          <a:solidFill>
            <a:srgbClr val="F6F5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67850" y="41200"/>
            <a:ext cx="880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E69138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Data Workflow</a:t>
            </a:r>
            <a:endParaRPr b="1" sz="2100">
              <a:solidFill>
                <a:srgbClr val="E69138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424700" y="710775"/>
            <a:ext cx="208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Data Transform</a:t>
            </a:r>
            <a:endParaRPr b="1" sz="1800">
              <a:solidFill>
                <a:schemeClr val="dk2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677875" y="710775"/>
            <a:ext cx="208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Output</a:t>
            </a:r>
            <a:endParaRPr b="1" sz="1800">
              <a:solidFill>
                <a:schemeClr val="dk2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30675" y="710775"/>
            <a:ext cx="208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Raw Datasource</a:t>
            </a:r>
            <a:endParaRPr b="1" sz="1800">
              <a:solidFill>
                <a:schemeClr val="dk2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925" y="2328062"/>
            <a:ext cx="795900" cy="7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6931050" y="710775"/>
            <a:ext cx="208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Application</a:t>
            </a:r>
            <a:endParaRPr b="1" sz="1800">
              <a:solidFill>
                <a:schemeClr val="dk2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59" y="2473103"/>
            <a:ext cx="1051675" cy="1051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3"/>
          <p:cNvGrpSpPr/>
          <p:nvPr/>
        </p:nvGrpSpPr>
        <p:grpSpPr>
          <a:xfrm>
            <a:off x="4943941" y="3195886"/>
            <a:ext cx="1882922" cy="1690463"/>
            <a:chOff x="4285729" y="3192511"/>
            <a:chExt cx="1882922" cy="1690463"/>
          </a:xfrm>
        </p:grpSpPr>
        <p:pic>
          <p:nvPicPr>
            <p:cNvPr id="66" name="Google Shape;66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08901" y="3221575"/>
              <a:ext cx="1659750" cy="1661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85729" y="3192511"/>
              <a:ext cx="690875" cy="7446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" name="Google Shape;6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5400000">
            <a:off x="4282689" y="3098487"/>
            <a:ext cx="323100" cy="5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4282689" y="2052612"/>
            <a:ext cx="323100" cy="517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3"/>
          <p:cNvGrpSpPr/>
          <p:nvPr/>
        </p:nvGrpSpPr>
        <p:grpSpPr>
          <a:xfrm>
            <a:off x="5050644" y="1387250"/>
            <a:ext cx="1229718" cy="1085850"/>
            <a:chOff x="2114457" y="3928950"/>
            <a:chExt cx="1229718" cy="1085850"/>
          </a:xfrm>
        </p:grpSpPr>
        <p:pic>
          <p:nvPicPr>
            <p:cNvPr id="71" name="Google Shape;71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114457" y="3928950"/>
              <a:ext cx="840562" cy="690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653300" y="4323925"/>
              <a:ext cx="690875" cy="6908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" name="Google Shape;7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857642">
            <a:off x="6571476" y="1925238"/>
            <a:ext cx="323100" cy="51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857642">
            <a:off x="2197176" y="2566588"/>
            <a:ext cx="323100" cy="51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0400" y="1482925"/>
            <a:ext cx="1287651" cy="12876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/>
          <p:nvPr/>
        </p:nvSpPr>
        <p:spPr>
          <a:xfrm>
            <a:off x="4703175" y="1356050"/>
            <a:ext cx="1960740" cy="1450440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67850" y="41200"/>
            <a:ext cx="880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E69138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Application Folders and Files</a:t>
            </a:r>
            <a:endParaRPr b="1" sz="2100">
              <a:solidFill>
                <a:srgbClr val="E69138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1500"/>
            <a:ext cx="8839201" cy="36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2051250" y="3986875"/>
            <a:ext cx="387900" cy="3879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1</a:t>
            </a:r>
            <a:endParaRPr sz="1100"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2051250" y="3447225"/>
            <a:ext cx="387900" cy="3879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2</a:t>
            </a:r>
            <a:endParaRPr sz="1100"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240050" y="2431975"/>
            <a:ext cx="990000" cy="74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558900" y="2324950"/>
            <a:ext cx="8026200" cy="2688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58900" y="828000"/>
            <a:ext cx="8026200" cy="1389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167850" y="41200"/>
            <a:ext cx="880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E69138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Application Dataflow </a:t>
            </a:r>
            <a:endParaRPr b="1" sz="2100">
              <a:solidFill>
                <a:srgbClr val="E69138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</p:txBody>
      </p:sp>
      <p:grpSp>
        <p:nvGrpSpPr>
          <p:cNvPr id="93" name="Google Shape;93;p15"/>
          <p:cNvGrpSpPr/>
          <p:nvPr/>
        </p:nvGrpSpPr>
        <p:grpSpPr>
          <a:xfrm>
            <a:off x="1508500" y="1093725"/>
            <a:ext cx="2087100" cy="969575"/>
            <a:chOff x="1508500" y="1093725"/>
            <a:chExt cx="2087100" cy="969575"/>
          </a:xfrm>
        </p:grpSpPr>
        <p:pic>
          <p:nvPicPr>
            <p:cNvPr id="94" name="Google Shape;9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4250" y="1093725"/>
              <a:ext cx="535599" cy="535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5"/>
            <p:cNvSpPr txBox="1"/>
            <p:nvPr/>
          </p:nvSpPr>
          <p:spPr>
            <a:xfrm>
              <a:off x="1508500" y="1694000"/>
              <a:ext cx="2087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2"/>
                  </a:solidFill>
                  <a:latin typeface="IBM Plex Sans Thai Looped"/>
                  <a:ea typeface="IBM Plex Sans Thai Looped"/>
                  <a:cs typeface="IBM Plex Sans Thai Looped"/>
                  <a:sym typeface="IBM Plex Sans Thai Looped"/>
                </a:rPr>
                <a:t>create_blank_file.ipynb</a:t>
              </a:r>
              <a:endParaRPr b="1" sz="1200">
                <a:solidFill>
                  <a:schemeClr val="dk2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endParaRPr>
            </a:p>
          </p:txBody>
        </p:sp>
      </p:grpSp>
      <p:grpSp>
        <p:nvGrpSpPr>
          <p:cNvPr id="96" name="Google Shape;96;p15"/>
          <p:cNvGrpSpPr/>
          <p:nvPr/>
        </p:nvGrpSpPr>
        <p:grpSpPr>
          <a:xfrm>
            <a:off x="5227350" y="1066900"/>
            <a:ext cx="2087100" cy="1023225"/>
            <a:chOff x="4297625" y="1040075"/>
            <a:chExt cx="2087100" cy="1023225"/>
          </a:xfrm>
        </p:grpSpPr>
        <p:pic>
          <p:nvPicPr>
            <p:cNvPr id="97" name="Google Shape;97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39850" y="1040075"/>
              <a:ext cx="482250" cy="482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5"/>
            <p:cNvSpPr txBox="1"/>
            <p:nvPr/>
          </p:nvSpPr>
          <p:spPr>
            <a:xfrm>
              <a:off x="4297625" y="1694000"/>
              <a:ext cx="2087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2"/>
                  </a:solidFill>
                  <a:latin typeface="IBM Plex Sans Thai Looped"/>
                  <a:ea typeface="IBM Plex Sans Thai Looped"/>
                  <a:cs typeface="IBM Plex Sans Thai Looped"/>
                  <a:sym typeface="IBM Plex Sans Thai Looped"/>
                </a:rPr>
                <a:t>monthly_fault_report</a:t>
              </a:r>
              <a:r>
                <a:rPr b="1" lang="en-GB" sz="1200">
                  <a:solidFill>
                    <a:schemeClr val="dk2"/>
                  </a:solidFill>
                  <a:latin typeface="IBM Plex Sans Thai Looped"/>
                  <a:ea typeface="IBM Plex Sans Thai Looped"/>
                  <a:cs typeface="IBM Plex Sans Thai Looped"/>
                  <a:sym typeface="IBM Plex Sans Thai Looped"/>
                </a:rPr>
                <a:t>.xlsx</a:t>
              </a:r>
              <a:endParaRPr b="1" sz="1200">
                <a:solidFill>
                  <a:schemeClr val="dk2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endParaRPr>
            </a:p>
          </p:txBody>
        </p:sp>
      </p:grpSp>
      <p:sp>
        <p:nvSpPr>
          <p:cNvPr id="99" name="Google Shape;99;p15"/>
          <p:cNvSpPr txBox="1"/>
          <p:nvPr/>
        </p:nvSpPr>
        <p:spPr>
          <a:xfrm>
            <a:off x="839825" y="3346075"/>
            <a:ext cx="208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gen_fault</a:t>
            </a:r>
            <a:r>
              <a:rPr b="1" lang="en-GB" sz="1200">
                <a:solidFill>
                  <a:schemeClr val="dk2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.ipynb</a:t>
            </a:r>
            <a:endParaRPr b="1" sz="1200">
              <a:solidFill>
                <a:schemeClr val="dk2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9720" y="3715375"/>
            <a:ext cx="1024886" cy="1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700" y="2750075"/>
            <a:ext cx="535599" cy="53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5"/>
          <p:cNvGrpSpPr/>
          <p:nvPr/>
        </p:nvGrpSpPr>
        <p:grpSpPr>
          <a:xfrm>
            <a:off x="5966900" y="2560775"/>
            <a:ext cx="2087100" cy="1023225"/>
            <a:chOff x="4297625" y="1040075"/>
            <a:chExt cx="2087100" cy="1023225"/>
          </a:xfrm>
        </p:grpSpPr>
        <p:pic>
          <p:nvPicPr>
            <p:cNvPr id="103" name="Google Shape;10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39850" y="1040075"/>
              <a:ext cx="482250" cy="482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5"/>
            <p:cNvSpPr txBox="1"/>
            <p:nvPr/>
          </p:nvSpPr>
          <p:spPr>
            <a:xfrm>
              <a:off x="4297625" y="1694000"/>
              <a:ext cx="2087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2"/>
                  </a:solidFill>
                  <a:latin typeface="IBM Plex Sans Thai Looped"/>
                  <a:ea typeface="IBM Plex Sans Thai Looped"/>
                  <a:cs typeface="IBM Plex Sans Thai Looped"/>
                  <a:sym typeface="IBM Plex Sans Thai Looped"/>
                </a:rPr>
                <a:t>monthly_fault_report</a:t>
              </a:r>
              <a:r>
                <a:rPr b="1" lang="en-GB" sz="1200">
                  <a:solidFill>
                    <a:schemeClr val="dk2"/>
                  </a:solidFill>
                  <a:latin typeface="IBM Plex Sans Thai Looped"/>
                  <a:ea typeface="IBM Plex Sans Thai Looped"/>
                  <a:cs typeface="IBM Plex Sans Thai Looped"/>
                  <a:sym typeface="IBM Plex Sans Thai Looped"/>
                </a:rPr>
                <a:t>.xlsx</a:t>
              </a:r>
              <a:endParaRPr b="1" sz="1200">
                <a:solidFill>
                  <a:schemeClr val="dk2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endParaRPr>
            </a:p>
          </p:txBody>
        </p:sp>
      </p:grpSp>
      <p:pic>
        <p:nvPicPr>
          <p:cNvPr id="105" name="Google Shape;10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1420" y="2785275"/>
            <a:ext cx="503084" cy="5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9795" y="2785275"/>
            <a:ext cx="503084" cy="5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4090450" y="2553950"/>
            <a:ext cx="208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Append to the worksheet</a:t>
            </a:r>
            <a:endParaRPr b="1" sz="1200">
              <a:solidFill>
                <a:schemeClr val="dk2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970963" y="3437325"/>
            <a:ext cx="138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Dataframe</a:t>
            </a:r>
            <a:endParaRPr b="1" sz="1200">
              <a:solidFill>
                <a:schemeClr val="dk2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0413" y="3740808"/>
            <a:ext cx="627150" cy="627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886312">
            <a:off x="4135508" y="3374763"/>
            <a:ext cx="503084" cy="5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4475888" y="4368000"/>
            <a:ext cx="138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Table report</a:t>
            </a:r>
            <a:endParaRPr b="1" sz="1200">
              <a:solidFill>
                <a:schemeClr val="dk2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7395" y="3847875"/>
            <a:ext cx="503084" cy="5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0750" y="2785275"/>
            <a:ext cx="668850" cy="6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8345" y="1122137"/>
            <a:ext cx="503084" cy="5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167850" y="41200"/>
            <a:ext cx="880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E69138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Inside Input Folder</a:t>
            </a:r>
            <a:endParaRPr b="1" sz="2100">
              <a:solidFill>
                <a:srgbClr val="E69138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11316" l="0" r="0" t="0"/>
          <a:stretch/>
        </p:blipFill>
        <p:spPr>
          <a:xfrm>
            <a:off x="1481275" y="815175"/>
            <a:ext cx="5915524" cy="36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 rot="-5400000">
            <a:off x="867325" y="3562325"/>
            <a:ext cx="826500" cy="4014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1584450" y="2291500"/>
            <a:ext cx="1953000" cy="166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/>
        </p:nvSpPr>
        <p:spPr>
          <a:xfrm>
            <a:off x="167850" y="41200"/>
            <a:ext cx="880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E69138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Inside Output Folder</a:t>
            </a:r>
            <a:endParaRPr b="1" sz="2100">
              <a:solidFill>
                <a:srgbClr val="E69138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950" y="852350"/>
            <a:ext cx="5068625" cy="20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/>
          <p:nvPr/>
        </p:nvSpPr>
        <p:spPr>
          <a:xfrm>
            <a:off x="1972375" y="2097525"/>
            <a:ext cx="2100300" cy="37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4875975" y="1838175"/>
            <a:ext cx="2100300" cy="98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BM Plex Sans Thai Looped"/>
              <a:buChar char="●"/>
            </a:pPr>
            <a:r>
              <a:rPr lang="en-GB" sz="1300">
                <a:solidFill>
                  <a:schemeClr val="dk1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PRIS</a:t>
            </a:r>
            <a:endParaRPr sz="1300">
              <a:solidFill>
                <a:schemeClr val="dk1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BM Plex Sans Thai Looped"/>
              <a:buChar char="●"/>
            </a:pPr>
            <a:r>
              <a:rPr lang="en-GB" sz="1300">
                <a:solidFill>
                  <a:schemeClr val="dk1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PCDweb</a:t>
            </a:r>
            <a:endParaRPr sz="1300">
              <a:solidFill>
                <a:schemeClr val="dk1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BM Plex Sans Thai Looped"/>
              <a:buChar char="●"/>
            </a:pPr>
            <a:r>
              <a:rPr lang="en-GB" sz="1300">
                <a:solidFill>
                  <a:schemeClr val="dk1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PCD dashboard</a:t>
            </a:r>
            <a:endParaRPr sz="1300">
              <a:solidFill>
                <a:schemeClr val="dk1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BM Plex Sans Thai Looped"/>
              <a:buChar char="●"/>
            </a:pPr>
            <a:r>
              <a:rPr lang="en-GB" sz="1300">
                <a:solidFill>
                  <a:schemeClr val="dk1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DS/ML*</a:t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2783" y="1997775"/>
            <a:ext cx="503084" cy="5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167850" y="41200"/>
            <a:ext cx="880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E69138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Using the program</a:t>
            </a:r>
            <a:endParaRPr b="1" sz="2100">
              <a:solidFill>
                <a:srgbClr val="E69138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77875" y="757600"/>
            <a:ext cx="84432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BM Plex Sans Thai Looped"/>
              <a:buAutoNum type="arabicPeriod"/>
            </a:pPr>
            <a:r>
              <a:rPr b="1" lang="en-GB" sz="1300">
                <a:solidFill>
                  <a:srgbClr val="FF0000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One time job!</a:t>
            </a:r>
            <a:r>
              <a:rPr lang="en-GB" sz="1300">
                <a:solidFill>
                  <a:srgbClr val="FF0000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 </a:t>
            </a:r>
            <a:r>
              <a:rPr lang="en-GB" sz="1300">
                <a:solidFill>
                  <a:schemeClr val="dk1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เปิดโปรแกรม</a:t>
            </a:r>
            <a:r>
              <a:rPr lang="en-GB" sz="1300">
                <a:solidFill>
                  <a:srgbClr val="0000FF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 </a:t>
            </a:r>
            <a:r>
              <a:rPr b="1" lang="en-GB" sz="1300">
                <a:solidFill>
                  <a:srgbClr val="0000FF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create_blank_file.ipynb</a:t>
            </a:r>
            <a:r>
              <a:rPr lang="en-GB" sz="1300">
                <a:solidFill>
                  <a:srgbClr val="0000FF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 </a:t>
            </a:r>
            <a:r>
              <a:rPr lang="en-GB" sz="1300">
                <a:solidFill>
                  <a:schemeClr val="dk1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โดยใน section 1.</a:t>
            </a:r>
            <a:r>
              <a:rPr lang="en-GB" sz="1300">
                <a:solidFill>
                  <a:srgbClr val="0000FF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 </a:t>
            </a:r>
            <a:r>
              <a:rPr lang="en-GB" sz="1300">
                <a:solidFill>
                  <a:schemeClr val="dk1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ป้อนและตรวจสอบ file path ที่ใช้จัดเก็บไฟล์ monthly_fault_report.xlsx และ run program เพื่อสร้างไฟล์ดังกล่าว </a:t>
            </a:r>
            <a:endParaRPr sz="1300">
              <a:solidFill>
                <a:srgbClr val="FF0000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BM Plex Sans Thai Looped"/>
              <a:buAutoNum type="arabicPeriod"/>
            </a:pPr>
            <a:r>
              <a:rPr lang="en-GB" sz="1300">
                <a:solidFill>
                  <a:schemeClr val="dk1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เปิดโปรแกรม</a:t>
            </a:r>
            <a:r>
              <a:rPr lang="en-GB" sz="1300">
                <a:solidFill>
                  <a:srgbClr val="0000FF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 </a:t>
            </a:r>
            <a:r>
              <a:rPr b="1" lang="en-GB" sz="1300">
                <a:solidFill>
                  <a:srgbClr val="0000FF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gen_fault.ipynb</a:t>
            </a:r>
            <a:endParaRPr b="1" sz="1300">
              <a:solidFill>
                <a:srgbClr val="0000FF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BM Plex Sans Thai Looped"/>
              <a:buAutoNum type="alphaLcPeriod"/>
            </a:pPr>
            <a:r>
              <a:rPr lang="en-GB" sz="1300">
                <a:solidFill>
                  <a:schemeClr val="dk1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run code ใน section 1. เพื่อ mount Drive</a:t>
            </a:r>
            <a:endParaRPr sz="1300">
              <a:solidFill>
                <a:schemeClr val="dk1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BM Plex Sans Thai Looped"/>
              <a:buAutoNum type="alphaLcPeriod"/>
            </a:pPr>
            <a:r>
              <a:rPr lang="en-GB" sz="1300">
                <a:solidFill>
                  <a:schemeClr val="dk1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ใน section 2. ป้อนและตรวจสอบ file path ที่ใช้จัดเก็บไฟล์ database.mdb ที่ได้จาก PSS®SINCAL จากนั้น run code ทั้งหมด จะได้ไฟล์ SC3NodeResult.csv, SC1NodeResult.csv, Node.csv, NetworkGroup.csv</a:t>
            </a:r>
            <a:endParaRPr sz="1300">
              <a:solidFill>
                <a:schemeClr val="dk1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BM Plex Sans Thai Looped"/>
              <a:buAutoNum type="alphaLcPeriod"/>
            </a:pPr>
            <a:r>
              <a:rPr lang="en-GB" sz="1300">
                <a:solidFill>
                  <a:schemeClr val="dk1"/>
                </a:solidFill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run code ใน section 3. เพื่อสร้าง fualt_table ที่ผ่านกระบวนการ data manipulation </a:t>
            </a:r>
            <a:endParaRPr sz="1300">
              <a:solidFill>
                <a:schemeClr val="dk1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BM Plex Sans Thai Looped"/>
              <a:buAutoNum type="alphaLcPeriod"/>
            </a:pPr>
            <a:r>
              <a:rPr lang="en-GB" sz="1300">
                <a:solidFill>
                  <a:schemeClr val="accent2"/>
                </a:solidFill>
                <a:highlight>
                  <a:srgbClr val="FFFFFF"/>
                </a:highlight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ใน section 4. ให้กำหนดวันที่ในการทำงานให้เป็น วันเดือนปี ปัจจุบัน พร้อม run code โดยหากมีข้อความ “File written Successfully” ถือเป็นอันเสร็จสิ้นในการสร้าง worksheet และบันทึกลงในไฟล์ monthly_fault_report.xlsx เพื่อนำไปใช้กับงานส่วนอื่น</a:t>
            </a:r>
            <a:endParaRPr sz="1300">
              <a:solidFill>
                <a:schemeClr val="accent2"/>
              </a:solidFill>
              <a:highlight>
                <a:srgbClr val="FFFFFF"/>
              </a:highlight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BM Plex Sans Thai Looped"/>
              <a:buAutoNum type="alphaLcPeriod"/>
            </a:pPr>
            <a:r>
              <a:rPr lang="en-GB" sz="1300">
                <a:solidFill>
                  <a:schemeClr val="accent2"/>
                </a:solidFill>
                <a:highlight>
                  <a:srgbClr val="FFFFFF"/>
                </a:highlight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run code ใน section 5. เพื่อสร้างตารางสำหรับใช้สร้างกราฟแท่งเปรียบเทียบค่า fault สูงสุดทั้งแบบ 3ph-g และ 1ph-g ของแต่ละ Network Area</a:t>
            </a:r>
            <a:endParaRPr sz="1300">
              <a:solidFill>
                <a:schemeClr val="accent2"/>
              </a:solidFill>
              <a:highlight>
                <a:srgbClr val="FFFFFF"/>
              </a:highlight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BM Plex Sans Thai Looped"/>
              <a:buAutoNum type="alphaLcPeriod"/>
            </a:pPr>
            <a:r>
              <a:rPr lang="en-GB" sz="1300">
                <a:solidFill>
                  <a:schemeClr val="accent2"/>
                </a:solidFill>
                <a:highlight>
                  <a:srgbClr val="FFFFFF"/>
                </a:highlight>
                <a:latin typeface="IBM Plex Sans Thai Looped"/>
                <a:ea typeface="IBM Plex Sans Thai Looped"/>
                <a:cs typeface="IBM Plex Sans Thai Looped"/>
                <a:sym typeface="IBM Plex Sans Thai Looped"/>
              </a:rPr>
              <a:t>run code ใน section 6. สร้างกราฟแท่ง เพื่อนำไปใช้ประกอบ report ประจำเดือน</a:t>
            </a:r>
            <a:endParaRPr sz="1300">
              <a:solidFill>
                <a:schemeClr val="dk2"/>
              </a:solidFill>
              <a:latin typeface="IBM Plex Sans Thai Looped"/>
              <a:ea typeface="IBM Plex Sans Thai Looped"/>
              <a:cs typeface="IBM Plex Sans Thai Looped"/>
              <a:sym typeface="IBM Plex Sans Thai Loop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