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61" r:id="rId2"/>
    <p:sldId id="315" r:id="rId3"/>
    <p:sldId id="316" r:id="rId4"/>
    <p:sldId id="317" r:id="rId5"/>
    <p:sldId id="318" r:id="rId6"/>
    <p:sldId id="319" r:id="rId7"/>
    <p:sldId id="320" r:id="rId8"/>
    <p:sldId id="264" r:id="rId9"/>
    <p:sldId id="321" r:id="rId10"/>
    <p:sldId id="322" r:id="rId11"/>
    <p:sldId id="328" r:id="rId12"/>
    <p:sldId id="259" r:id="rId13"/>
    <p:sldId id="323" r:id="rId14"/>
    <p:sldId id="324" r:id="rId15"/>
    <p:sldId id="325" r:id="rId16"/>
    <p:sldId id="326" r:id="rId17"/>
    <p:sldId id="327" r:id="rId18"/>
    <p:sldId id="276" r:id="rId19"/>
    <p:sldId id="329" r:id="rId20"/>
    <p:sldId id="330" r:id="rId21"/>
    <p:sldId id="331" r:id="rId22"/>
    <p:sldId id="337" r:id="rId23"/>
    <p:sldId id="332" r:id="rId24"/>
    <p:sldId id="333" r:id="rId25"/>
    <p:sldId id="334" r:id="rId26"/>
    <p:sldId id="335" r:id="rId27"/>
    <p:sldId id="336" r:id="rId28"/>
    <p:sldId id="304" r:id="rId29"/>
    <p:sldId id="313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</p:sldIdLst>
  <p:sldSz cx="12192000" cy="6858000"/>
  <p:notesSz cx="10021888" cy="688816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plementing PID Controllers with Python Yield Statement" id="{A913120D-14D9-4EC4-836D-88C9D5E780F7}">
          <p14:sldIdLst>
            <p14:sldId id="261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PID Control with Setpoint Weighting" id="{EA17A8E5-F4C4-442A-AFA9-AC12135FDCC9}">
          <p14:sldIdLst>
            <p14:sldId id="264"/>
            <p14:sldId id="321"/>
            <p14:sldId id="322"/>
          </p14:sldIdLst>
        </p14:section>
        <p14:section name="PID Control with Bumpless Transfer" id="{0B0622B3-CE1F-467A-9602-674DA54124AD}">
          <p14:sldIdLst>
            <p14:sldId id="328"/>
            <p14:sldId id="259"/>
            <p14:sldId id="323"/>
            <p14:sldId id="324"/>
            <p14:sldId id="325"/>
            <p14:sldId id="326"/>
            <p14:sldId id="327"/>
          </p14:sldIdLst>
        </p14:section>
        <p14:section name="PID Control with Anti-Reset-Windup" id="{1632A802-D354-4621-BE98-570A90B15D05}">
          <p14:sldIdLst>
            <p14:sldId id="276"/>
            <p14:sldId id="329"/>
            <p14:sldId id="330"/>
            <p14:sldId id="331"/>
          </p14:sldIdLst>
        </p14:section>
        <p14:section name="Realizable PID Control" id="{FFCD5ADC-5E09-4830-A83E-0F8DD92C704C}">
          <p14:sldIdLst>
            <p14:sldId id="337"/>
            <p14:sldId id="332"/>
            <p14:sldId id="333"/>
            <p14:sldId id="334"/>
            <p14:sldId id="335"/>
            <p14:sldId id="336"/>
          </p14:sldIdLst>
        </p14:section>
        <p14:section name="PID Controller Tuning" id="{2115BF98-367C-40FD-B3A9-7D534F43E256}">
          <p14:sldIdLst>
            <p14:sldId id="304"/>
            <p14:sldId id="313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PID Control - Laboratory" id="{59D59261-D311-4339-96C8-08A90AF19A7E}">
          <p14:sldIdLst>
            <p14:sldId id="344"/>
            <p14:sldId id="345"/>
            <p14:sldId id="346"/>
            <p14:sldId id="347"/>
          </p14:sldIdLst>
        </p14:section>
        <p14:section name="Implementing PID Control in Nonlinear Simulations" id="{43F02042-482B-4190-82A3-B4FD5B130FB8}">
          <p14:sldIdLst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  <p14:section name="Interactive PID Control Tuning with Ziegler-Nichols" id="{48B15281-A3F7-4B3E-B0F2-9000567BA2C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818" cy="346003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677331" y="0"/>
            <a:ext cx="4342818" cy="346003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9B5D138B-A3D2-4720-A062-519F5C6834DF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543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1002189" y="3314929"/>
            <a:ext cx="8017510" cy="2712214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6542161"/>
            <a:ext cx="4342818" cy="346002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5677331" y="6542161"/>
            <a:ext cx="4342818" cy="346002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7BAF206B-AC70-4732-891C-66B803B0C4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488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401694-D3C9-40C9-BF67-FD015ABB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F8972BE-BE9E-492E-B5AE-62D2F7793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D8C39F3-D00B-4E1F-A2E9-8250EED5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E19D8EC-CA1F-46CC-9E98-8D4023BF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8B50460-3420-47AC-9A8B-CDDF7B39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494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E6A7BA-928C-4583-A3FC-FD0882E9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B3651EC-52DF-4F00-BCF5-A9D8C0A4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5E14AF5-0104-4C3F-AA3F-DFE5E859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7D6042C-7F8F-4111-AF27-1A1F620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A4CE48B-4B4A-431C-B355-E1D824FF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41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AA3D1BB-4BA9-45EC-94E8-50C8BBCEA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2ACBA26-FF2F-4F56-9B44-041F67B0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E843760-CBC3-4B0F-B4BD-F04D9F16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DD274A2-F731-4955-A4E6-D8DE888C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10E397-2834-47CB-B214-98D6D09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091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EADC8E-F32B-477D-B99A-CF0D0745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3787797-0EBD-4DF6-8524-0C97B243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C3B2899-9CA4-40FD-A5CA-4660C206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EEF0ECE-52EB-40A6-8F19-72468180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B2AF95B-CA71-46D3-8978-5257486E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6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1C09AD-28D7-4885-A14E-A0AC978D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C2E8A54-E6A3-4215-AC46-4F598950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5DF856-8AFC-4AFF-9F1C-76D11F68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2CA877F-A9BB-4C3D-8293-E4CA39C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5ADA4F-C5BD-44CB-B15B-2C58D94E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51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F31C8A-4581-44C6-9B65-02F90D2D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A44B784-8EB4-477F-B9C3-87D46914C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34566D-9716-4F42-89F3-15FC3670D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B45FAA0-FAFB-402A-9CE0-5DEDE1E8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AA7581C-D1EC-4C38-BAA8-BC88F285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FA6EE92-01A0-4308-B043-04CEC73C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805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08DE3-114B-44F0-A4B0-85E86EBE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499A994-28CB-4147-A157-3FE66667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8E5D87F-FD02-46BC-894F-1C2ABD76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B15A156-A023-4AF0-988D-676681D6B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DA5B3A2-1118-46D7-9D69-BE52C01CF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866DC95-5157-4019-B93B-4E1A3A1E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763A49B-50F6-415F-9ACC-376FFCEA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DCFAF04-A94B-4E49-97A2-40B534A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308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A054EA-8E21-47E6-AF49-3D64D57A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FADEA7D-A78A-42A5-9133-AC5B4174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460907B-5BD6-44A3-A93D-548A0F74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8BCAC0-C341-4C5B-9122-6686F2F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032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594CF21-B545-4783-B6AD-741CBD71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6B6914C-D454-475F-8DD7-00077ACD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C4E1A0D-0E35-49AB-98B0-7B6BC9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66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D95DAF-9A92-4FEF-BCB4-5E4A1123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8C7C22-BF82-46AA-B86B-0CC0229B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B05E5F-4E91-44F1-9DF0-EBB9878D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294F8C5-6658-4232-ACCD-B5D9CC3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E01C6F1-AC46-4E28-8B8A-8E036DEB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797E5DF-2A8A-4119-8FCD-1A093AAF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679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F0BAF9-E08B-4C8F-82A5-C2D1976A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8C6FFD03-12DB-4351-8A4F-4B98CFF5A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16EF257-FCDA-4949-B1E8-BD5C729E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E4D351B-E1C4-43D0-8A72-88D7C34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E7CD6DF-0549-4A42-8D76-27EAD860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BD41EC5-4D9A-42ED-9102-EC6879DF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25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F7033E5-4EDA-42F4-8AB4-C0CFE44C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DC827AE-164B-4328-9E6B-CD34AAFA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551BD85-F3BE-4EDE-82EA-1EC8CB1E9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F0F-E562-40CD-9646-9FEBBC67935B}" type="datetimeFigureOut">
              <a:rPr lang="th-TH" smtClean="0"/>
              <a:t>16/09/63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AEC6971-C0DB-444E-9CEE-B443F52C6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7F0CF47-1AA0-4526-A604-CBE711F4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37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ckantor.github.io/CBE30338/02.00-Process-Modeling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Controllers with Python Yield Statement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91B62D9-BB73-4C71-94CA-633B0453D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7" y="605190"/>
            <a:ext cx="10285714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Setpoint Weighting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FEC2CEE-92D4-4978-B8BE-2F75FB275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" y="477053"/>
            <a:ext cx="10200000" cy="4885714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C7378DD-C6F1-4690-9C23-AA2DE88AC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273" y="1746468"/>
            <a:ext cx="4631080" cy="35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0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Bumpless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Transfer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44A88D3-564C-4352-BDB1-2A6C4A2C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49" y="556220"/>
            <a:ext cx="9247619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0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Bumpless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Transfer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13CC618-76C1-41F9-AA08-7EA0C208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" y="542927"/>
            <a:ext cx="4646644" cy="61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6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Bumpless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Transfer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3FF241A-B856-4D05-B188-B6EE6048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201"/>
            <a:ext cx="845714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Bumpless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Transfer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84AE23B-3BD4-4245-91F8-30AC4257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" y="605327"/>
            <a:ext cx="8180952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7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Bumpless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Transfer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B3026A4-EFC3-46E3-8039-93C1CAF4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8" y="483460"/>
            <a:ext cx="5380952" cy="3390476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37CF71D-0064-4F35-9AE2-DAAD96185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34" y="626187"/>
            <a:ext cx="4488473" cy="34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2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Bumpless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Transfer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708FC26A-EBD7-4269-8052-BE59F1E7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5" y="504304"/>
            <a:ext cx="8380952" cy="409523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A76DA0C-1037-4C79-BD06-C022B055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533" y="1129416"/>
            <a:ext cx="4931195" cy="37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5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Bumpless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Transfer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6CCDCD4-DBCF-4606-ACB9-F2D6A6DD3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2" y="545808"/>
            <a:ext cx="8285714" cy="4142857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850E686-A56B-48FB-89F1-CBF9A55B3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1" y="1186595"/>
            <a:ext cx="4768971" cy="36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Anti-Reset-Windup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4A40F64-8B3E-4D99-992E-058FB11A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5" y="585245"/>
            <a:ext cx="8447619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9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Anti-Reset-Windup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AF53EA2-9B04-4E7D-8F6E-717126D9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18" y="636034"/>
            <a:ext cx="5361905" cy="3066667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0EAEA3A-AD18-4CA0-861A-6D8697B3E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678" y="429208"/>
            <a:ext cx="4621274" cy="348032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D9C57129-9A87-4C36-926B-C209E22EE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09528"/>
            <a:ext cx="8495238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0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Controllers with Python Yield Statement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30B9BBC-0B1D-4335-A3CA-00CD3CC4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33" y="692497"/>
            <a:ext cx="8898245" cy="2881683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3A2D7A0-D30B-40A5-92F5-C74C2F9D2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33" y="3574180"/>
            <a:ext cx="8898245" cy="288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Anti-Reset-Windup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05DDB8D-AD9B-4176-B956-73762DCE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6" y="491414"/>
            <a:ext cx="7753740" cy="62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Anti-Reset-Windup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BC9784B-4A79-46EF-B5FE-67111FC35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7" y="497098"/>
            <a:ext cx="5800000" cy="3885714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635679A-3EE1-43BB-AD33-67637BB5B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461" y="406621"/>
            <a:ext cx="5390476" cy="4066667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59E4684-9DFB-44B7-BAA1-97AD9AAEE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28" y="4382812"/>
            <a:ext cx="1733333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2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F6A3A92-E7DF-4867-88E2-6CCF7D39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2" y="2547010"/>
            <a:ext cx="2873830" cy="4275388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Realizable PID Control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9A6925C-534B-48BE-A9EF-C5438A1DF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72" y="448398"/>
            <a:ext cx="7860904" cy="20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Realizable PID Control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8D1E6FF-A0EA-4B1E-991E-26AD4BCE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226"/>
            <a:ext cx="8304762" cy="980952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E3C8D0D3-002A-4242-8F22-C2495C22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69" y="1427590"/>
            <a:ext cx="5180952" cy="3219048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9DA455B6-3F57-4C01-BB1B-102543C9A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690" y="1427590"/>
            <a:ext cx="4127039" cy="31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3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Realizable PID Control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80C3C6C-8982-4252-A1D2-9DDB7893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46" y="718310"/>
            <a:ext cx="8342857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2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Realizable PID Control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6159744-3730-4624-B263-7E55D583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0" y="612157"/>
            <a:ext cx="8409524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4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Realizable PID Control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B517A5B-4BE7-4BB0-9CB5-D1583BA8B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0" y="563787"/>
            <a:ext cx="8352381" cy="990476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32BB804-0852-4542-8D5A-678D091D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82" y="1576272"/>
            <a:ext cx="3632718" cy="52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53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9682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Realizable PID Control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A69A16A-13F1-4ED9-9221-377498DE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7" y="449604"/>
            <a:ext cx="7314286" cy="380952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DB6EA31-A268-4B06-ACB9-8E4312F1C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" y="803581"/>
            <a:ext cx="4561905" cy="2923809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9BBD779-7399-4DCC-B1D0-5F14DB9D3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198" y="133360"/>
            <a:ext cx="4366607" cy="65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44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Controller Tuning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B987A6D-B98A-42E4-AA08-307DF2091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042"/>
            <a:ext cx="7485714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Controller Tuning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DB5DE31-3001-4534-84A2-D9CEFA11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6" y="635589"/>
            <a:ext cx="7571428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Controllers with Python Yield Statement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3BDD1BB-C577-4718-B899-8A705C14D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55"/>
          <a:stretch/>
        </p:blipFill>
        <p:spPr>
          <a:xfrm>
            <a:off x="149448" y="514947"/>
            <a:ext cx="7190476" cy="2914053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2ECF38B-2974-4E7A-A96F-D86FFCC70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66" y="3546287"/>
            <a:ext cx="10219048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44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Controller Tuning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DB5DE31-3001-4534-84A2-D9CEFA11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6" y="635589"/>
            <a:ext cx="7571428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23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Controller Tuning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F2032D2-1B7D-4FF1-ACDF-3D590B4B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41" y="803220"/>
            <a:ext cx="3095238" cy="4200000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6438975-6D51-40AD-9CDD-EB2F9F568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6725"/>
            <a:ext cx="30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96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Controller Tuning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2A7EB82-7FD3-475E-8E82-A94B584C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3" y="709297"/>
            <a:ext cx="6933333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85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Controller Tuning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ABCEBC4-C4B3-496A-824E-0CD3129F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1" y="499891"/>
            <a:ext cx="7095238" cy="2342857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59C0891-E01C-464E-8FD0-091989949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65" y="3102903"/>
            <a:ext cx="2797462" cy="248288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857B444-FACB-47EF-8F5A-1B452A425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238" y="2962872"/>
            <a:ext cx="4209524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3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Controller Tuning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1C93F0C-3587-4814-B791-3FDFD3597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06" y="798466"/>
            <a:ext cx="4295238" cy="5257143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BEAFFF5-5000-46C2-BFE2-5DBF465A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050" y="489312"/>
            <a:ext cx="5166354" cy="399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9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Controller Tuning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CB3E25C-14A9-467E-BD34-C333466B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5" y="541087"/>
            <a:ext cx="5371429" cy="6161905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C28102B-2FD3-41D3-AEBE-E887500DB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264" y="237244"/>
            <a:ext cx="4227941" cy="31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26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- Laboratory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F72E1A7-D4F2-4620-90F0-B417EE596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9" y="608293"/>
            <a:ext cx="7965543" cy="60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4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- Laboratory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72072DA2-8BC7-4F10-B467-8794D476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" y="651499"/>
            <a:ext cx="8209524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35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- Laboratory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1D37669-050E-411A-B0A7-B847D2CA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" y="607668"/>
            <a:ext cx="4025946" cy="59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04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- Laboratory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BC8D0A8-E2B3-4347-8024-399504BB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3" y="615018"/>
            <a:ext cx="5733333" cy="1447619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F092380-FBFF-4C34-AD50-85FC6C4E0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41" y="2062637"/>
            <a:ext cx="3095238" cy="4038095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06ACF0B5-8F4A-40A9-BB95-D878B12F7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520" y="2834065"/>
            <a:ext cx="5038095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1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Controllers with Python Yield Statement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F4840E9-E77B-4382-958A-21C6DDD5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8" y="529000"/>
            <a:ext cx="10361905" cy="5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09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D906F51-F6F7-4269-BA6C-1DEF4F5F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4" y="545118"/>
            <a:ext cx="8228571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B23EBDF-F6EF-4AED-880C-988268AC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521251"/>
            <a:ext cx="8323809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21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B591F25-497F-4010-B14D-CE697979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6" y="718665"/>
            <a:ext cx="6466667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7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1992B63-D306-4896-ACFC-CC0DBF60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852809"/>
            <a:ext cx="4057143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0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B565EFD-38BF-44FF-9E6F-B5C6CF8D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9" y="607621"/>
            <a:ext cx="8304762" cy="3895238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9A3278A-B1C3-43EA-968F-3A0D21291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5" y="4606421"/>
            <a:ext cx="4876190" cy="209523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DFE42ED-5862-4E24-BFF0-4BBF291DC9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877"/>
          <a:stretch/>
        </p:blipFill>
        <p:spPr>
          <a:xfrm>
            <a:off x="4246880" y="2186931"/>
            <a:ext cx="3732945" cy="2367709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ACC0B2F8-0D9A-4202-A8AD-696C339BD0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877"/>
          <a:stretch/>
        </p:blipFill>
        <p:spPr>
          <a:xfrm>
            <a:off x="7979825" y="2061261"/>
            <a:ext cx="3918701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61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D02D26F5-59A7-4035-9ED3-630297E4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5" y="549072"/>
            <a:ext cx="3276190" cy="1838095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71A66304-05A6-4DBF-9753-08282D043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488546"/>
            <a:ext cx="8219048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13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28712DC-1CB0-44F0-8935-BEC99147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4" y="545811"/>
            <a:ext cx="8428571" cy="5542857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41D8CA4A-4C32-4DD0-AE77-D4A49ECF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" y="6088668"/>
            <a:ext cx="1276190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67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F310A4E-F5D6-4134-AA5C-BF646393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37" y="480934"/>
            <a:ext cx="9566806" cy="2343546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5845A53-67FD-48A1-BFF8-F0BE88C65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7" y="2888782"/>
            <a:ext cx="7872888" cy="37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9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8FCB45C-1B77-4648-AC58-4F121B0D8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6" y="525929"/>
            <a:ext cx="8466667" cy="292380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50F0DA3-613A-4947-A187-78B388AD7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06" y="3634472"/>
            <a:ext cx="7790476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00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7BC3212-FCFD-4109-88F5-A7AAA1BA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" y="597266"/>
            <a:ext cx="5447619" cy="5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Controllers with Python Yield Statement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788CE23-5C25-48BA-AFAA-1F733989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2" y="586608"/>
            <a:ext cx="9400000" cy="380000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D4708F9-C08B-42EA-8926-D460EA14C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2" y="4351568"/>
            <a:ext cx="7501818" cy="24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72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B2796F6-12F4-4BE1-9D19-7AB110A0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5" y="595590"/>
            <a:ext cx="8476190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12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F962C2B-DC24-42DA-8348-64537721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524676"/>
            <a:ext cx="6843504" cy="1664427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4CF0402-C4E8-4A60-AB5D-6EB6D6FC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96" y="2235363"/>
            <a:ext cx="3240284" cy="4478821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38D36F1-6D43-4F11-B22C-1C54C0658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525" y="2235363"/>
            <a:ext cx="8476190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4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E1F180A-EF12-40A6-8403-12E25CBE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955"/>
            <a:ext cx="6583680" cy="222452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AFFA0D52-2899-4D8E-AA55-C3F92B5F1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" y="2730475"/>
            <a:ext cx="3553918" cy="4037544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B782367-F194-4156-B9D5-EE9E1D70C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35777"/>
            <a:ext cx="5339953" cy="355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670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D834376-C329-4067-8E4D-EC26E81C3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402"/>
            <a:ext cx="7019048" cy="3990476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D83C15CD-59A6-4A2F-B416-3D3F9D9BA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24" y="4448878"/>
            <a:ext cx="4780952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22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13AA816-7E20-4C45-AEB3-38E95B2F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1" y="541087"/>
            <a:ext cx="5095238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04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67837ED-D79A-4C79-B8B1-F727ECE7E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381"/>
            <a:ext cx="5071718" cy="61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8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5EB1352-9D31-4B4E-8382-52B4F28D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1" y="582943"/>
            <a:ext cx="4695238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1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 in Nonlinear Simulations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338F248-2B75-4DCE-BC00-F52C7F8C0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4" y="591792"/>
            <a:ext cx="4428571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31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Interactive PID Control Tuning with Ziegler-Nichols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310B38C-D8C3-4485-90C1-769BD3BF8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16" y="665746"/>
            <a:ext cx="9690394" cy="5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51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Interactive PID Control Tuning with Ziegler-Nichols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0B6BCC5-253D-44F6-AB51-A3D2A8D0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5" y="760386"/>
            <a:ext cx="4876190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5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Controllers with Python Yield Statement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BD0E917-711F-434C-A9A7-36D92C9F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5" y="826045"/>
            <a:ext cx="3066667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43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Interactive PID Control Tuning with Ziegler-Nichols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04785E0-77F8-46C6-80DB-E259D055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6" y="691887"/>
            <a:ext cx="8466667" cy="5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4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Interactive PID Control Tuning with Ziegler-Nichols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29894B1-7CF0-42C2-A069-4776693B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68" y="625144"/>
            <a:ext cx="8457143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1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Interactive PID Control Tuning with Ziegler-Nichols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C24CA7F-A857-4063-BE34-353B24FAC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489833"/>
            <a:ext cx="4762807" cy="61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9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Interactive PID Control Tuning with Ziegler-Nichols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7D95001-4D42-4E53-8DD8-868EE65C2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1" y="508432"/>
            <a:ext cx="3742857" cy="1838095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B33D00F-6CD8-4DBF-993B-C88A9CEA3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91" y="2490719"/>
            <a:ext cx="8285714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603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0901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Interactive PID Control Tuning with Ziegler-Nichols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149AB6E-46F0-4146-8C2A-82AB8B261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46"/>
          <a:stretch/>
        </p:blipFill>
        <p:spPr>
          <a:xfrm>
            <a:off x="166583" y="640079"/>
            <a:ext cx="8485714" cy="42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Implementing PID Controllers with Python Yield Statement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5DEAB4A-204B-4B8C-A5D1-691B012E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533319"/>
            <a:ext cx="10161905" cy="4914286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335626B-32F4-4194-8E39-C72EDBC39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454" y="1718306"/>
            <a:ext cx="4976439" cy="38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Setpoint Weighting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7BFC1E8-A32C-4B2F-9262-25C66AC66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1" y="729897"/>
            <a:ext cx="10323809" cy="5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PID Control with Setpoint Weighting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B90B017-C3C5-431D-A9C8-B1719D140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053"/>
            <a:ext cx="9771525" cy="3054153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DA07028-F754-4200-A7B2-31AD9B8A9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91" y="3464050"/>
            <a:ext cx="2843376" cy="3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59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579</Words>
  <Application>Microsoft Office PowerPoint</Application>
  <PresentationFormat>แบบจอกว้าง</PresentationFormat>
  <Paragraphs>212</Paragraphs>
  <Slides>64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Helvetica Neue</vt:lpstr>
      <vt:lpstr>Noto Sans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Chaiwat Klaewwigkij</dc:creator>
  <cp:lastModifiedBy>Chaiwat Klaewwigkij</cp:lastModifiedBy>
  <cp:revision>176</cp:revision>
  <cp:lastPrinted>2020-09-16T18:22:04Z</cp:lastPrinted>
  <dcterms:created xsi:type="dcterms:W3CDTF">2020-09-16T06:35:56Z</dcterms:created>
  <dcterms:modified xsi:type="dcterms:W3CDTF">2020-09-16T18:30:38Z</dcterms:modified>
</cp:coreProperties>
</file>