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57" r:id="rId5"/>
    <p:sldId id="264" r:id="rId6"/>
    <p:sldId id="258" r:id="rId7"/>
    <p:sldId id="259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4" r:id="rId21"/>
    <p:sldId id="285" r:id="rId22"/>
    <p:sldId id="297" r:id="rId23"/>
    <p:sldId id="296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312" r:id="rId33"/>
    <p:sldId id="294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13" r:id="rId42"/>
    <p:sldId id="314" r:id="rId4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avity Drained Tank" id="{A913120D-14D9-4EC4-836D-88C9D5E780F7}">
          <p14:sldIdLst>
            <p14:sldId id="261"/>
            <p14:sldId id="263"/>
            <p14:sldId id="262"/>
            <p14:sldId id="257"/>
          </p14:sldIdLst>
        </p14:section>
        <p14:section name="Blending Tank Simulation" id="{EA17A8E5-F4C4-442A-AFA9-AC12135FDCC9}">
          <p14:sldIdLst>
            <p14:sldId id="264"/>
            <p14:sldId id="258"/>
          </p14:sldIdLst>
        </p14:section>
        <p14:section name="Continuous Product Blending" id="{0B0622B3-CE1F-467A-9602-674DA54124AD}">
          <p14:sldIdLst>
            <p14:sldId id="259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Hare and Lynx Population Dynamics" id="{1632A802-D354-4621-BE98-570A90B15D05}">
          <p14:sldIdLst>
            <p14:sldId id="276"/>
            <p14:sldId id="284"/>
            <p14:sldId id="285"/>
            <p14:sldId id="297"/>
            <p14:sldId id="296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Exothermic Continuous Stirred Tank Reactor" id="{FFCD5ADC-5E09-4830-A83E-0F8DD92C704C}">
          <p14:sldIdLst>
            <p14:sldId id="312"/>
            <p14:sldId id="294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Fed-Batch Bioreactor" id="{2115BF98-367C-40FD-B3A9-7D534F43E256}">
          <p14:sldIdLst>
            <p14:sldId id="304"/>
            <p14:sldId id="313"/>
            <p14:sldId id="31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5401694-D3C9-40C9-BF67-FD015ABB5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F8972BE-BE9E-492E-B5AE-62D2F7793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D8C39F3-D00B-4E1F-A2E9-8250EED5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E19D8EC-CA1F-46CC-9E98-8D4023BF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8B50460-3420-47AC-9A8B-CDDF7B39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494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E6A7BA-928C-4583-A3FC-FD0882E9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B3651EC-52DF-4F00-BCF5-A9D8C0A45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5E14AF5-0104-4C3F-AA3F-DFE5E859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7D6042C-7F8F-4111-AF27-1A1F620E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A4CE48B-4B4A-431C-B355-E1D824FF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241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8AA3D1BB-4BA9-45EC-94E8-50C8BBCEA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C2ACBA26-FF2F-4F56-9B44-041F67B01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E843760-CBC3-4B0F-B4BD-F04D9F16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DD274A2-F731-4955-A4E6-D8DE888C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C10E397-2834-47CB-B214-98D6D099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091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BEADC8E-F32B-477D-B99A-CF0D0745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3787797-0EBD-4DF6-8524-0C97B2432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C3B2899-9CA4-40FD-A5CA-4660C206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EEF0ECE-52EB-40A6-8F19-72468180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B2AF95B-CA71-46D3-8978-5257486E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169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41C09AD-28D7-4885-A14E-A0AC978D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C2E8A54-E6A3-4215-AC46-4F5989502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45DF856-8AFC-4AFF-9F1C-76D11F68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2CA877F-A9BB-4C3D-8293-E4CA39C3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15ADA4F-C5BD-44CB-B15B-2C58D94E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512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1F31C8A-4581-44C6-9B65-02F90D2D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A44B784-8EB4-477F-B9C3-87D46914C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534566D-9716-4F42-89F3-15FC3670D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B45FAA0-FAFB-402A-9CE0-5DEDE1E8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AA7581C-D1EC-4C38-BAA8-BC88F285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FA6EE92-01A0-4308-B043-04CEC73C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805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6C08DE3-114B-44F0-A4B0-85E86EBE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499A994-28CB-4147-A157-3FE666673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18E5D87F-FD02-46BC-894F-1C2ABD767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8B15A156-A023-4AF0-988D-676681D6B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FDA5B3A2-1118-46D7-9D69-BE52C01CF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4866DC95-5157-4019-B93B-4E1A3A1E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9763A49B-50F6-415F-9ACC-376FFCEA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3DCFAF04-A94B-4E49-97A2-40B534AF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308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DA054EA-8E21-47E6-AF49-3D64D57A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5FADEA7D-A78A-42A5-9133-AC5B4174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2460907B-5BD6-44A3-A93D-548A0F74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68BCAC0-C341-4C5B-9122-6686F2F2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032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F594CF21-B545-4783-B6AD-741CBD71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6B6914C-D454-475F-8DD7-00077ACD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CC4E1A0D-0E35-49AB-98B0-7B6BC915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667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CD95DAF-9A92-4FEF-BCB4-5E4A1123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28C7C22-BF82-46AA-B86B-0CC0229B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7B05E5F-4E91-44F1-9DF0-EBB9878D7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294F8C5-6658-4232-ACCD-B5D9CC3A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E01C6F1-AC46-4E28-8B8A-8E036DEB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797E5DF-2A8A-4119-8FCD-1A093AAF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679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3F0BAF9-E08B-4C8F-82A5-C2D1976A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8C6FFD03-12DB-4351-8A4F-4B98CFF5A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16EF257-FCDA-4949-B1E8-BD5C729EB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E4D351B-E1C4-43D0-8A72-88D7C34D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E7CD6DF-0549-4A42-8D76-27EAD860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BD41EC5-4D9A-42ED-9102-EC6879DF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254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7F7033E5-4EDA-42F4-8AB4-C0CFE44C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EDC827AE-164B-4328-9E6B-CD34AAFAF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551BD85-F3BE-4EDE-82EA-1EC8CB1E9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AEC6971-C0DB-444E-9CEE-B443F52C6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7F0CF47-1AA0-4526-A604-CBE711F4F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37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82669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Gravity Drained Tank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4725E08B-0665-4A9F-AE29-BB22393F623B}"/>
              </a:ext>
            </a:extLst>
          </p:cNvPr>
          <p:cNvSpPr txBox="1"/>
          <p:nvPr/>
        </p:nvSpPr>
        <p:spPr>
          <a:xfrm>
            <a:off x="74645" y="553997"/>
            <a:ext cx="6120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latin typeface="Helvetica Neue"/>
              </a:rPr>
              <a:t>1.Summary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1416F09-460E-4284-BD1E-F5A00C18A1E1}"/>
              </a:ext>
            </a:extLst>
          </p:cNvPr>
          <p:cNvSpPr txBox="1"/>
          <p:nvPr/>
        </p:nvSpPr>
        <p:spPr>
          <a:xfrm>
            <a:off x="401216" y="1077217"/>
            <a:ext cx="11516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In the example we study the problem of constructing nonlinear process model for the liquid level in a gravity drained tank.</a:t>
            </a:r>
            <a:endParaRPr lang="th-TH" sz="1800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A594803C-69AE-44B4-8284-6FBB80060CD0}"/>
              </a:ext>
            </a:extLst>
          </p:cNvPr>
          <p:cNvSpPr txBox="1"/>
          <p:nvPr/>
        </p:nvSpPr>
        <p:spPr>
          <a:xfrm>
            <a:off x="74645" y="1846659"/>
            <a:ext cx="6120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Helvetica Neue"/>
              </a:rPr>
              <a:t>2</a:t>
            </a:r>
            <a:r>
              <a:rPr lang="en-US" sz="2000" i="0" dirty="0">
                <a:solidFill>
                  <a:srgbClr val="000000"/>
                </a:solidFill>
                <a:effectLst/>
                <a:latin typeface="Helvetica Neue"/>
              </a:rPr>
              <a:t>. Torricelli's law</a:t>
            </a:r>
          </a:p>
          <a:p>
            <a:pPr algn="l"/>
            <a:endParaRPr lang="en-US" sz="200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B0602F38-4944-48BA-8C2F-801977EEF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15" y="2554545"/>
            <a:ext cx="11211509" cy="36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5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82669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Continuous Product Blending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705FFCDD-49C4-46A3-9214-329BA4897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952" y="705190"/>
            <a:ext cx="8438095" cy="5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5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82669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Continuous Product Blending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43845334-49B3-4578-9A34-9E3B85E0E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" y="885320"/>
            <a:ext cx="10254153" cy="527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8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82669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Continuous Product Blending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7C063A2F-9ABC-4166-83DB-DF13C24AD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34" y="885537"/>
            <a:ext cx="11844132" cy="484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52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82669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Continuous Product Blending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2D3BC162-65D8-4681-B15F-2C83348EF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65" y="527295"/>
            <a:ext cx="8045857" cy="6236550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A90B1366-762E-4D1A-8700-20F5A770F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857" y="4012649"/>
            <a:ext cx="1514286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82669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Continuous Product Blending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6B103E39-9776-4CAA-BDBA-7171165D4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60" y="611217"/>
            <a:ext cx="9044219" cy="590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68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82669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Continuous Product Blending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B56A0E29-7D11-49BF-9CB7-3C126848D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96" y="662912"/>
            <a:ext cx="7517383" cy="5702438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8FD1096C-1AFE-42DF-BC14-607B445D1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520" y="2623286"/>
            <a:ext cx="6380480" cy="381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24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82669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Continuous Product Blending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13280C07-F30D-46C9-8155-1FA4221C7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01" y="609971"/>
            <a:ext cx="7573396" cy="5404749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79E68578-A609-4FDF-832E-11204A6F5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122" y="1148265"/>
            <a:ext cx="4186577" cy="456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18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82669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Continuous Product Blending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AE1FC8FC-5F60-4D46-AE5A-269D23D95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009"/>
            <a:ext cx="9664808" cy="5715981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0F1980F3-99E6-4011-A219-E80722DD3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399" y="1643274"/>
            <a:ext cx="4302137" cy="507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11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82669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Continuous Product Blending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319D29B3-720A-41E0-8785-1B80EE9B9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77" y="570604"/>
            <a:ext cx="7314286" cy="5980952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44E47690-2E69-47BE-8EE5-3D72E35F7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160" y="5530058"/>
            <a:ext cx="5822364" cy="1246359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2E99F374-2FC5-4AD1-B787-742DE60E7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8263" y="345743"/>
            <a:ext cx="4323809" cy="5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18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9682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Hare and Lynx Population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6021C095-6B71-4E7D-AE50-9A3D963B1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30" y="742051"/>
            <a:ext cx="9447619" cy="5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9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82669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Gravity Drained Tank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4725E08B-0665-4A9F-AE29-BB22393F623B}"/>
              </a:ext>
            </a:extLst>
          </p:cNvPr>
          <p:cNvSpPr txBox="1"/>
          <p:nvPr/>
        </p:nvSpPr>
        <p:spPr>
          <a:xfrm>
            <a:off x="74644" y="553997"/>
            <a:ext cx="9455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latin typeface="Helvetica Neue"/>
              </a:rPr>
              <a:t>3. Mass Balance for Tank with Constant Cross-Sectional Area</a:t>
            </a: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ADCFBD6E-5124-4927-A1E9-83CE69119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841" y="1074558"/>
            <a:ext cx="10271859" cy="2704962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4E7A9F9-EA6B-44C6-ACE1-BB41F1FA7274}"/>
              </a:ext>
            </a:extLst>
          </p:cNvPr>
          <p:cNvSpPr txBox="1"/>
          <p:nvPr/>
        </p:nvSpPr>
        <p:spPr>
          <a:xfrm>
            <a:off x="74644" y="3971091"/>
            <a:ext cx="6121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latin typeface="Helvetica Neue"/>
              </a:rPr>
              <a:t>4 Step-by-Step Approach to Nonlinear Simulation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85477F87-F725-4F10-AAF8-16EF6EFB3BD9}"/>
              </a:ext>
            </a:extLst>
          </p:cNvPr>
          <p:cNvSpPr txBox="1"/>
          <p:nvPr/>
        </p:nvSpPr>
        <p:spPr>
          <a:xfrm>
            <a:off x="1270841" y="4562772"/>
            <a:ext cx="4012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i="0" dirty="0">
                <a:solidFill>
                  <a:srgbClr val="000000"/>
                </a:solidFill>
                <a:effectLst/>
                <a:latin typeface="Helvetica Neue"/>
              </a:rPr>
              <a:t>Step 1. Initialize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Helvetica Neue"/>
              </a:rPr>
              <a:t>Jupyter</a:t>
            </a:r>
            <a:r>
              <a:rPr lang="en-US" sz="1800" i="0" dirty="0">
                <a:solidFill>
                  <a:srgbClr val="000000"/>
                </a:solidFill>
                <a:effectLst/>
                <a:latin typeface="Helvetica Neue"/>
              </a:rPr>
              <a:t> and Python</a:t>
            </a: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E4E79457-BCF0-492C-9F5E-892B956716C3}"/>
              </a:ext>
            </a:extLst>
          </p:cNvPr>
          <p:cNvSpPr txBox="1"/>
          <p:nvPr/>
        </p:nvSpPr>
        <p:spPr>
          <a:xfrm>
            <a:off x="1270841" y="5092897"/>
            <a:ext cx="612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i="0" dirty="0">
                <a:solidFill>
                  <a:srgbClr val="000000"/>
                </a:solidFill>
                <a:effectLst/>
                <a:latin typeface="Helvetica Neue"/>
              </a:rPr>
              <a:t>Step 2. Define parameters</a:t>
            </a: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711C0E6C-F459-4324-8ACF-C867B2350295}"/>
              </a:ext>
            </a:extLst>
          </p:cNvPr>
          <p:cNvSpPr txBox="1"/>
          <p:nvPr/>
        </p:nvSpPr>
        <p:spPr>
          <a:xfrm>
            <a:off x="1270841" y="5715356"/>
            <a:ext cx="4571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i="0" dirty="0">
                <a:solidFill>
                  <a:srgbClr val="000000"/>
                </a:solidFill>
                <a:effectLst/>
                <a:latin typeface="Helvetica Neue"/>
              </a:rPr>
              <a:t>Step 3. Write Functions for the RHS of the Differential Equations</a:t>
            </a: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CEF6507C-B6C5-4B5B-9DF4-5044F87B63EC}"/>
              </a:ext>
            </a:extLst>
          </p:cNvPr>
          <p:cNvSpPr txBox="1"/>
          <p:nvPr/>
        </p:nvSpPr>
        <p:spPr>
          <a:xfrm>
            <a:off x="5842000" y="4555945"/>
            <a:ext cx="612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i="0" dirty="0">
                <a:solidFill>
                  <a:srgbClr val="000000"/>
                </a:solidFill>
                <a:effectLst/>
                <a:latin typeface="Helvetica Neue"/>
              </a:rPr>
              <a:t>Step 4. Choose an Initial Condition, a Time Grid, and Integrate the Differential Equation</a:t>
            </a: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DB6285D2-B905-4FCC-B161-11CF1328EEE3}"/>
              </a:ext>
            </a:extLst>
          </p:cNvPr>
          <p:cNvSpPr txBox="1"/>
          <p:nvPr/>
        </p:nvSpPr>
        <p:spPr>
          <a:xfrm>
            <a:off x="5842000" y="5209181"/>
            <a:ext cx="612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i="0" dirty="0">
                <a:solidFill>
                  <a:srgbClr val="000000"/>
                </a:solidFill>
                <a:effectLst/>
                <a:latin typeface="Helvetica Neue"/>
              </a:rPr>
              <a:t>Step 5. Visualize and Analyze Results</a:t>
            </a: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40F7A135-79CA-49A7-B74B-936CDBD24C80}"/>
              </a:ext>
            </a:extLst>
          </p:cNvPr>
          <p:cNvSpPr txBox="1"/>
          <p:nvPr/>
        </p:nvSpPr>
        <p:spPr>
          <a:xfrm>
            <a:off x="5842000" y="5669189"/>
            <a:ext cx="612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i="0" dirty="0">
                <a:solidFill>
                  <a:srgbClr val="000000"/>
                </a:solidFill>
                <a:effectLst/>
                <a:latin typeface="Helvetica Neue"/>
              </a:rPr>
              <a:t>Step 6. Adjust and Repeat as Needed</a:t>
            </a:r>
          </a:p>
        </p:txBody>
      </p:sp>
    </p:spTree>
    <p:extLst>
      <p:ext uri="{BB962C8B-B14F-4D97-AF65-F5344CB8AC3E}">
        <p14:creationId xmlns:p14="http://schemas.microsoft.com/office/powerpoint/2010/main" val="222644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9682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Hare and Lynx Population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5909DC9-48F9-4CD7-B68C-F98D8D33F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10" y="1048047"/>
            <a:ext cx="10194304" cy="518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25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9682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Hare and Lynx Population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D0EFC2B1-B19B-405D-8BC2-AA49DC336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237" y="543714"/>
            <a:ext cx="8780629" cy="607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6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9682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Hare and Lynx Population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AE844EE9-C9D7-48E9-905B-5B1B20379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88" y="729617"/>
            <a:ext cx="9457143" cy="5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78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9682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Hare and Lynx Population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BCEB5E71-DCFA-4BDE-9A42-E0EAC9BFE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" y="617521"/>
            <a:ext cx="8707120" cy="5984488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2D2C4D33-42CB-47EB-A629-BF69FAE99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746" y="5483922"/>
            <a:ext cx="2266667" cy="990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113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9682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Hare and Lynx Population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59F4C94B-F0A8-41AF-A095-FAC928E51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63" y="483445"/>
            <a:ext cx="6485714" cy="3371429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87AEA409-D99D-4AE4-AF1C-BD2B6FDBB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343" y="867095"/>
            <a:ext cx="3485714" cy="2561905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F791C372-0086-4FF8-A72D-C668E9809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063" y="3854874"/>
            <a:ext cx="2619048" cy="2838095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A53F1E37-CD68-4E94-94F2-943A59971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6156" y="4054874"/>
            <a:ext cx="7219048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93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9682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Hare and Lynx Population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BA9721B1-3D1A-4C11-B2D1-AD574D1A8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14" y="907941"/>
            <a:ext cx="4602580" cy="2211179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2EA64095-D87B-4EDE-A11D-9EF010106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948" y="755491"/>
            <a:ext cx="7095238" cy="5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5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9682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Hare and Lynx Population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541E8AEB-C43E-4FF4-9073-89FA3356B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75" y="517212"/>
            <a:ext cx="7154305" cy="4413222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DB7B8FF-40CF-4776-91D0-1D8B6F89E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331" y="3429000"/>
            <a:ext cx="3742857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65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9682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Hare and Lynx Population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BC6022DE-52FC-42CE-A3C3-A46514E96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26" y="546881"/>
            <a:ext cx="9371428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08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9682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Hare and Lynx Population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B0D1B2EA-24E3-4375-878F-F1E13585A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4" y="595937"/>
            <a:ext cx="9180952" cy="4914286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EFB70241-4F0D-4421-B5F3-FB7F1E3ED3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644"/>
          <a:stretch/>
        </p:blipFill>
        <p:spPr>
          <a:xfrm>
            <a:off x="5328464" y="1347777"/>
            <a:ext cx="3429000" cy="3095238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E6AEBC2D-EE8A-4F1D-9B97-D0EE60ED7F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05"/>
          <a:stretch/>
        </p:blipFill>
        <p:spPr>
          <a:xfrm>
            <a:off x="8646160" y="3762762"/>
            <a:ext cx="3370364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58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9682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Hare and Lynx Population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FD78E074-FF92-4DB1-AB67-3C7153F70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4585"/>
            <a:ext cx="5803841" cy="4048455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3D919198-1A0E-4C3B-A5A1-EF56EFFC6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247" y="1661465"/>
            <a:ext cx="5944074" cy="36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8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82669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Gravity Drained Tank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4725E08B-0665-4A9F-AE29-BB22393F623B}"/>
              </a:ext>
            </a:extLst>
          </p:cNvPr>
          <p:cNvSpPr txBox="1"/>
          <p:nvPr/>
        </p:nvSpPr>
        <p:spPr>
          <a:xfrm>
            <a:off x="74644" y="553997"/>
            <a:ext cx="9455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Helvetica Neue"/>
              </a:rPr>
              <a:t>4</a:t>
            </a:r>
            <a:r>
              <a:rPr lang="en-US" sz="2000" i="0" dirty="0">
                <a:solidFill>
                  <a:srgbClr val="000000"/>
                </a:solidFill>
                <a:effectLst/>
                <a:latin typeface="Helvetica Neue"/>
              </a:rPr>
              <a:t>. Step-by-Step Approach to Nonlinear Simulation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36D26442-3029-4C02-926E-AEB6FBACD866}"/>
              </a:ext>
            </a:extLst>
          </p:cNvPr>
          <p:cNvSpPr txBox="1"/>
          <p:nvPr/>
        </p:nvSpPr>
        <p:spPr>
          <a:xfrm>
            <a:off x="336121" y="954107"/>
            <a:ext cx="4012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i="0" dirty="0">
                <a:solidFill>
                  <a:srgbClr val="000000"/>
                </a:solidFill>
                <a:effectLst/>
                <a:latin typeface="Helvetica Neue"/>
              </a:rPr>
              <a:t>Step 1. Initialize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Helvetica Neue"/>
              </a:rPr>
              <a:t>Jupyter</a:t>
            </a:r>
            <a:r>
              <a:rPr lang="en-US" sz="1800" i="0" dirty="0">
                <a:solidFill>
                  <a:srgbClr val="000000"/>
                </a:solidFill>
                <a:effectLst/>
                <a:latin typeface="Helvetica Neue"/>
              </a:rPr>
              <a:t> and Python</a:t>
            </a:r>
          </a:p>
        </p:txBody>
      </p:sp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5FC0476B-C8E1-4121-A5C3-35D8F4280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17" y="1508104"/>
            <a:ext cx="9514286" cy="2047619"/>
          </a:xfrm>
          <a:prstGeom prst="rect">
            <a:avLst/>
          </a:prstGeom>
        </p:spPr>
      </p:pic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17C4955E-80A3-4D20-8F21-A8B91EE7ADFA}"/>
              </a:ext>
            </a:extLst>
          </p:cNvPr>
          <p:cNvSpPr txBox="1"/>
          <p:nvPr/>
        </p:nvSpPr>
        <p:spPr>
          <a:xfrm>
            <a:off x="336121" y="3648055"/>
            <a:ext cx="612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i="0" dirty="0">
                <a:solidFill>
                  <a:srgbClr val="000000"/>
                </a:solidFill>
                <a:effectLst/>
                <a:latin typeface="Helvetica Neue"/>
              </a:rPr>
              <a:t>Step 2. Define parameters</a:t>
            </a:r>
          </a:p>
        </p:txBody>
      </p:sp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051492BA-CA27-4BEB-9343-841C30DBB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98" y="4017387"/>
            <a:ext cx="9561905" cy="914286"/>
          </a:xfrm>
          <a:prstGeom prst="rect">
            <a:avLst/>
          </a:prstGeom>
        </p:spPr>
      </p:pic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5DCCCEE9-3E89-4EF3-858E-0528ABC4EDBB}"/>
              </a:ext>
            </a:extLst>
          </p:cNvPr>
          <p:cNvSpPr txBox="1"/>
          <p:nvPr/>
        </p:nvSpPr>
        <p:spPr>
          <a:xfrm>
            <a:off x="336121" y="5070171"/>
            <a:ext cx="9305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i="0" dirty="0">
                <a:solidFill>
                  <a:srgbClr val="000000"/>
                </a:solidFill>
                <a:effectLst/>
                <a:latin typeface="Helvetica Neue"/>
              </a:rPr>
              <a:t>Step 3. Write Functions for the RHS of the Differential Equations</a:t>
            </a:r>
          </a:p>
        </p:txBody>
      </p:sp>
      <p:pic>
        <p:nvPicPr>
          <p:cNvPr id="17" name="รูปภาพ 16">
            <a:extLst>
              <a:ext uri="{FF2B5EF4-FFF2-40B4-BE49-F238E27FC236}">
                <a16:creationId xmlns:a16="http://schemas.microsoft.com/office/drawing/2014/main" id="{53BBA7DB-B024-49BC-8F7C-6794350C8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17" y="5479866"/>
            <a:ext cx="2533333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75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9682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Hare and Lynx Population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C1BF6D4D-8755-45CD-9FC3-52D4119D2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54" y="811880"/>
            <a:ext cx="9028571" cy="5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79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9682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Hare and Lynx Population Dynamics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56A91F75-750F-4070-ABC0-BB2518476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02" y="907941"/>
            <a:ext cx="9390476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98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Exothermic Continuous Stirred Tank Reactor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3CBFEC43-0C38-42D9-B8CC-B87D8A0D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80" y="721359"/>
            <a:ext cx="8676640" cy="587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01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Exothermic Continuous Stirred Tank Reactor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F72B132B-E442-4CE2-B5B2-8D604F1C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70" y="664897"/>
            <a:ext cx="9447619" cy="5914286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EC5FC042-B48B-4551-B247-54290FD21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161" y="3068321"/>
            <a:ext cx="877824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59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Exothermic Continuous Stirred Tank Reactor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27AB8D5D-CCE9-4452-9296-617CA0B9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0" y="658823"/>
            <a:ext cx="6293036" cy="58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84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Exothermic Continuous Stirred Tank Reactor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6516A460-4F3E-4E1C-A3A3-12D197B7C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89" y="819438"/>
            <a:ext cx="4552381" cy="4609524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009337E0-850C-4BA9-95A8-70B713AD5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41396"/>
            <a:ext cx="4685714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02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Exothermic Continuous Stirred Tank Reactor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288DF6FA-5C4C-44CC-AAB3-F409FF43EF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264160" y="544676"/>
            <a:ext cx="4017494" cy="3051964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6220DFCC-8C05-4AC1-8F4D-ECB7BF05A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31"/>
          <a:stretch/>
        </p:blipFill>
        <p:spPr>
          <a:xfrm>
            <a:off x="438192" y="3818751"/>
            <a:ext cx="3837855" cy="2976908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3ABC5E1A-D583-482F-8BF2-D087BDF86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047" y="863296"/>
            <a:ext cx="7871594" cy="1446309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DD45E116-789F-4871-AA2C-60EC3B3FA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814" y="2697681"/>
            <a:ext cx="6876190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15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Exothermic Continuous Stirred Tank Reactor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6F1A81C1-1B07-4490-A863-3F795B533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20" y="889305"/>
            <a:ext cx="10098459" cy="529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92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Exothermic Continuous Stirred Tank Reactor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45F1206D-26D4-423B-929B-D305E977E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46" y="559404"/>
            <a:ext cx="9371428" cy="4580952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6EE86796-988F-4926-80EA-D0442EF0A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990" y="2325278"/>
            <a:ext cx="4847619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15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Exothermic Continuous Stirred Tank Reactor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61205565-CB0F-4245-9986-625F3D47C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95" y="651845"/>
            <a:ext cx="6923809" cy="5371429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E65F0CD4-865B-4C44-A29A-283AF87BB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800" y="1422343"/>
            <a:ext cx="5905085" cy="281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5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82669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Gravity Drained Tank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3C1B4EC5-F26C-4880-A438-B04E13289012}"/>
              </a:ext>
            </a:extLst>
          </p:cNvPr>
          <p:cNvSpPr txBox="1"/>
          <p:nvPr/>
        </p:nvSpPr>
        <p:spPr>
          <a:xfrm>
            <a:off x="74644" y="1067821"/>
            <a:ext cx="9983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i="0" dirty="0">
                <a:solidFill>
                  <a:srgbClr val="000000"/>
                </a:solidFill>
                <a:effectLst/>
                <a:latin typeface="Helvetica Neue"/>
              </a:rPr>
              <a:t>Step 4. Choose an Initial Condition, a Time Grid, and Integrate the Differential Equation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516DFCEB-49D3-4B8E-8F39-7C870A364186}"/>
              </a:ext>
            </a:extLst>
          </p:cNvPr>
          <p:cNvSpPr txBox="1"/>
          <p:nvPr/>
        </p:nvSpPr>
        <p:spPr>
          <a:xfrm>
            <a:off x="74644" y="553997"/>
            <a:ext cx="9455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Helvetica Neue"/>
              </a:rPr>
              <a:t>4</a:t>
            </a:r>
            <a:r>
              <a:rPr lang="en-US" sz="2000" i="0" dirty="0">
                <a:solidFill>
                  <a:srgbClr val="000000"/>
                </a:solidFill>
                <a:effectLst/>
                <a:latin typeface="Helvetica Neue"/>
              </a:rPr>
              <a:t>. Step-by-Step Approach to Nonlinear Simulation</a:t>
            </a: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C748758B-B6BA-4A62-A6B5-C697BF40B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007" y="1478905"/>
            <a:ext cx="2439356" cy="1041671"/>
          </a:xfrm>
          <a:prstGeom prst="rect">
            <a:avLst/>
          </a:prstGeom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6CC807D2-55D9-4E19-B131-A1BB534C492A}"/>
              </a:ext>
            </a:extLst>
          </p:cNvPr>
          <p:cNvSpPr txBox="1"/>
          <p:nvPr/>
        </p:nvSpPr>
        <p:spPr>
          <a:xfrm>
            <a:off x="74644" y="2719981"/>
            <a:ext cx="612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i="0" dirty="0">
                <a:solidFill>
                  <a:srgbClr val="000000"/>
                </a:solidFill>
                <a:effectLst/>
                <a:latin typeface="Helvetica Neue"/>
              </a:rPr>
              <a:t>Step 5. Visualize and Analyze Results</a:t>
            </a:r>
          </a:p>
        </p:txBody>
      </p:sp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169E2A00-5E28-425C-9B54-1E12246C7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411" y="3288718"/>
            <a:ext cx="2420374" cy="1506802"/>
          </a:xfrm>
          <a:prstGeom prst="rect">
            <a:avLst/>
          </a:prstGeom>
        </p:spPr>
      </p:pic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22DBE67C-D9CC-453F-8C9D-E01A7096B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176" y="2904647"/>
            <a:ext cx="3779863" cy="2674979"/>
          </a:xfrm>
          <a:prstGeom prst="rect">
            <a:avLst/>
          </a:prstGeom>
        </p:spPr>
      </p:pic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A51B487F-47DF-4CAA-A661-D857F1AF8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007" y="5976517"/>
            <a:ext cx="10764016" cy="513092"/>
          </a:xfrm>
          <a:prstGeom prst="rect">
            <a:avLst/>
          </a:prstGeom>
        </p:spPr>
      </p:pic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5D41FD65-7F1E-437B-957C-2A3FFF2D3A51}"/>
              </a:ext>
            </a:extLst>
          </p:cNvPr>
          <p:cNvSpPr txBox="1"/>
          <p:nvPr/>
        </p:nvSpPr>
        <p:spPr>
          <a:xfrm>
            <a:off x="74644" y="5460577"/>
            <a:ext cx="612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i="0" dirty="0">
                <a:solidFill>
                  <a:srgbClr val="000000"/>
                </a:solidFill>
                <a:effectLst/>
                <a:latin typeface="Helvetica Neue"/>
              </a:rPr>
              <a:t>Step 6. Adjust and Repeat as Needed</a:t>
            </a:r>
          </a:p>
        </p:txBody>
      </p:sp>
    </p:spTree>
    <p:extLst>
      <p:ext uri="{BB962C8B-B14F-4D97-AF65-F5344CB8AC3E}">
        <p14:creationId xmlns:p14="http://schemas.microsoft.com/office/powerpoint/2010/main" val="11444211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Fed-Batch Bioreactor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4EC1FA5E-9F2E-4B2D-858A-F84361D46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34" y="783308"/>
            <a:ext cx="8228571" cy="5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15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Fed-Batch Bioreactor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5BD3F0E-EBD2-42FC-AEEA-D6453E996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95" y="887647"/>
            <a:ext cx="10536733" cy="47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81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Fed-Batch Bioreactor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5E7CA23B-76D7-4AB8-BB0C-ACC5A46F7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297" y="468354"/>
            <a:ext cx="2714286" cy="6190476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9659211-9C06-46A5-9489-7F4CB4239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880" y="468354"/>
            <a:ext cx="4230708" cy="592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5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82669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Blending Tank Simulation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B08B2D4C-E8BF-4BAF-A040-5CFE98C764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87"/>
          <a:stretch/>
        </p:blipFill>
        <p:spPr>
          <a:xfrm>
            <a:off x="568960" y="522940"/>
            <a:ext cx="8939264" cy="3349533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17B19651-28F0-43F7-BEC6-FEE89A702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60" y="3872473"/>
            <a:ext cx="3462114" cy="2898943"/>
          </a:xfrm>
          <a:prstGeom prst="rect">
            <a:avLst/>
          </a:prstGeom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A45E449B-4E31-4739-ADEE-BA7D9B2C9A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091"/>
          <a:stretch/>
        </p:blipFill>
        <p:spPr>
          <a:xfrm>
            <a:off x="4765434" y="3765569"/>
            <a:ext cx="6124606" cy="276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6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82669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Blending Tank Simulation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C4B74676-87DC-4CAD-B754-B767E667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88" y="812748"/>
            <a:ext cx="3838095" cy="4257143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E1234D0A-4E86-49D8-AE23-EB2B3C79A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470" y="717683"/>
            <a:ext cx="7792298" cy="50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7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82669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Continuous Product Blending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ACCCF140-5280-43D5-8CAB-6C270C882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20" y="579120"/>
            <a:ext cx="9306560" cy="61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6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82669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Continuous Product Blending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524F362-E621-4AEF-B34F-1F30FF34B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857" y="829000"/>
            <a:ext cx="8314286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2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82669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Continuous Product Blending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BEB81C07-4F67-40D8-8FA5-F03A8299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047" y="790905"/>
            <a:ext cx="8361905" cy="5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99010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504</Words>
  <Application>Microsoft Office PowerPoint</Application>
  <PresentationFormat>แบบจอกว้าง</PresentationFormat>
  <Paragraphs>96</Paragraphs>
  <Slides>42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Helvetica Neue</vt:lpstr>
      <vt:lpstr>Noto Sans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Chaiwat Klaewwigkij</dc:creator>
  <cp:lastModifiedBy>Chaiwat Klaewwigkij</cp:lastModifiedBy>
  <cp:revision>78</cp:revision>
  <dcterms:created xsi:type="dcterms:W3CDTF">2020-09-16T06:35:56Z</dcterms:created>
  <dcterms:modified xsi:type="dcterms:W3CDTF">2020-09-16T08:47:47Z</dcterms:modified>
</cp:coreProperties>
</file>