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322" r:id="rId3"/>
    <p:sldId id="436" r:id="rId5"/>
    <p:sldId id="577" r:id="rId6"/>
    <p:sldId id="579" r:id="rId7"/>
    <p:sldId id="578" r:id="rId8"/>
    <p:sldId id="580" r:id="rId9"/>
    <p:sldId id="581" r:id="rId10"/>
    <p:sldId id="582" r:id="rId11"/>
    <p:sldId id="583" r:id="rId12"/>
    <p:sldId id="586" r:id="rId13"/>
    <p:sldId id="587" r:id="rId14"/>
    <p:sldId id="588" r:id="rId15"/>
    <p:sldId id="585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7" r:id="rId24"/>
    <p:sldId id="599" r:id="rId25"/>
    <p:sldId id="598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322"/>
            <p14:sldId id="436"/>
            <p14:sldId id="577"/>
            <p14:sldId id="579"/>
            <p14:sldId id="578"/>
            <p14:sldId id="580"/>
            <p14:sldId id="581"/>
            <p14:sldId id="582"/>
            <p14:sldId id="583"/>
            <p14:sldId id="586"/>
            <p14:sldId id="587"/>
            <p14:sldId id="588"/>
            <p14:sldId id="585"/>
            <p14:sldId id="589"/>
            <p14:sldId id="590"/>
            <p14:sldId id="591"/>
            <p14:sldId id="592"/>
            <p14:sldId id="593"/>
            <p14:sldId id="594"/>
            <p14:sldId id="595"/>
            <p14:sldId id="597"/>
            <p14:sldId id="599"/>
            <p14:sldId id="598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</p14:sldIdLst>
        </p14:section>
        <p14:section name="无标题节" id="{F72FD6ED-6D49-4575-8982-8FD06452A470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45" autoAdjust="0"/>
  </p:normalViewPr>
  <p:slideViewPr>
    <p:cSldViewPr>
      <p:cViewPr varScale="1">
        <p:scale>
          <a:sx n="82" d="100"/>
          <a:sy n="82" d="100"/>
        </p:scale>
        <p:origin x="1050" y="42"/>
      </p:cViewPr>
      <p:guideLst>
        <p:guide orient="horz" pos="21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" r:id="rId1" imgW="2514600" imgH="2847975" progId="Paint.Picture">
                  <p:embed/>
                </p:oleObj>
              </mc:Choice>
              <mc:Fallback>
                <p:oleObj name="" r:id="rId1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  <a:endParaRPr lang="zh-CN" altLang="en-US" sz="5400">
              <a:solidFill>
                <a:srgbClr val="FF0000"/>
              </a:solidFill>
            </a:endParaRP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en-US" altLang="zh-CN" dirty="0"/>
          </a:p>
          <a:p>
            <a:pPr eaLnBrk="1" hangingPunct="1"/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例：</a:t>
            </a:r>
            <a:r>
              <a:rPr lang="zh-CN" altLang="en-US" sz="3600" dirty="0">
                <a:solidFill>
                  <a:srgbClr val="0070C0"/>
                </a:solidFill>
                <a:sym typeface="+mn-ea"/>
              </a:rPr>
              <a:t> 4841圆桌问题</a:t>
            </a:r>
            <a:endParaRPr lang="zh-CN" altLang="en-US" sz="36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圆桌上围坐着2n个人。其中n个人是好人，另外n个人是坏人。从第一个人开始数数，数到第m个人，立即赶走该人；然后从被赶走的人之后开始数数，再将数到的第m个人赶走……依此方法不断赶走围坐在圆桌上的人。</a:t>
            </a:r>
            <a:endParaRPr lang="zh-CN" altLang="en-US"/>
          </a:p>
          <a:p>
            <a:r>
              <a:rPr lang="zh-CN" altLang="en-US"/>
              <a:t>预先应如何安排这些好人与坏人的座位，能使得在赶走n个人之后，圆桌上围坐的剩余的n个人全是好人？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74040"/>
          </a:xfrm>
        </p:spPr>
        <p:txBody>
          <a:bodyPr/>
          <a:lstStyle/>
          <a:p>
            <a:r>
              <a:rPr lang="zh-CN" altLang="en-US" sz="2800">
                <a:solidFill>
                  <a:srgbClr val="0070C0"/>
                </a:solidFill>
              </a:rPr>
              <a:t>约瑟夫问题。用vector模拟动态变化的圆桌。</a:t>
            </a:r>
            <a:endParaRPr lang="zh-CN" altLang="en-US" sz="28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8360"/>
            <a:ext cx="8229600" cy="5278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#include&lt;bits/stdc++.h&gt;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using namespace std;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int main(){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zh-CN" altLang="en-US" sz="1800" dirty="0">
                <a:solidFill>
                  <a:srgbClr val="FF0000"/>
                </a:solidFill>
              </a:rPr>
              <a:t>vector &lt;int&gt; table;</a:t>
            </a:r>
            <a:r>
              <a:rPr lang="zh-CN" altLang="en-US" sz="1800" dirty="0"/>
              <a:t>                          //模拟圆桌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int n, m;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while(cin &gt;&gt; n &gt;&gt; m){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.clear();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for(int i=0; i&lt;2*n; i++)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.push_back(i);  //初始化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int pos = 0;                               //记录当前位置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for(int i=0; i&lt;n; i++){                  //赶走n个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pos = (pos+m-1) %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.size();    //圆桌是个环，取余处理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.erase(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.begin() + pos); //赶走坏人，table人数减1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}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int j = 0; 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for(int i=0; i&lt;2*n; i++){               //打印预先安排座位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if(!(i%50) &amp;&amp; i)  cout&lt;&lt;endl;       //50个字母一行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if(j&lt;table.size() &amp;&amp; i==table[j]){ //table留下的都是好人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6588125" y="692150"/>
            <a:ext cx="2540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dirty="0">
                <a:sym typeface="+mn-ea"/>
              </a:rPr>
              <a:t>      j++;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      cout&lt;&lt;"G";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  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  else 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     cout&lt;&lt;"B";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cout&lt;&lt;endl&lt;&lt;endl;                          //留一个空行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return 0;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</a:rPr>
              <a:t>栈和</a:t>
            </a:r>
            <a:r>
              <a:rPr lang="en-US" altLang="zh-CN" sz="3600" dirty="0">
                <a:solidFill>
                  <a:srgbClr val="FF0000"/>
                </a:solidFill>
              </a:rPr>
              <a:t>stack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4708525"/>
          </a:xfrm>
        </p:spPr>
        <p:txBody>
          <a:bodyPr/>
          <a:lstStyle/>
          <a:p>
            <a:r>
              <a:rPr lang="zh-CN" altLang="zh-CN" dirty="0"/>
              <a:t>栈</a:t>
            </a:r>
            <a:r>
              <a:rPr lang="zh-CN" altLang="en-US" dirty="0"/>
              <a:t>：</a:t>
            </a:r>
            <a:r>
              <a:rPr lang="zh-CN" altLang="zh-CN" dirty="0"/>
              <a:t>基本的数据结构之一，特点是“先进后出”。例如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坐电梯时，先进电梯的，最后出来；</a:t>
            </a:r>
            <a:endParaRPr lang="en-US" altLang="zh-CN" dirty="0"/>
          </a:p>
          <a:p>
            <a:pPr lvl="1"/>
            <a:r>
              <a:rPr lang="zh-CN" altLang="zh-CN" dirty="0"/>
              <a:t>一盒泡腾片，最先放进盒子的药片位于最底层，最后被拿出来。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7412" name="Picture 4" descr="https://timgsa.baidu.com/timg?image&amp;quality=80&amp;size=b9999_10000&amp;sec=1555646887327&amp;di=2a92208405fa4f397f7cec7a9764f222&amp;imgtype=0&amp;src=http%3A%2F%2Fimgs.soufun.com%2Fnews%2F2015_07%2F30%2F64%2F1%2Fshop%2F0042828257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07" y="3862735"/>
            <a:ext cx="3439193" cy="23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栈的有关操作</a:t>
            </a:r>
            <a:endParaRPr lang="zh-CN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1826170"/>
          <a:ext cx="8712968" cy="383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1292"/>
                <a:gridCol w="5401676"/>
              </a:tblGrid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a.push_back(100);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s.push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(item);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放到栈顶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s.top();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返回栈顶的元素，但不会删除。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删除栈顶的元素，但不会返回。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返回栈中元素的个数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检查栈是否为空，如果为空返回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，否则返回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1062  </a:t>
            </a:r>
            <a:r>
              <a:rPr lang="zh-CN" altLang="zh-CN" dirty="0"/>
              <a:t>翻转字符串。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800" dirty="0"/>
              <a:t>例如，输入</a:t>
            </a:r>
            <a:r>
              <a:rPr lang="en-US" altLang="zh-CN" sz="2800" dirty="0"/>
              <a:t>“</a:t>
            </a:r>
            <a:r>
              <a:rPr lang="en-US" altLang="zh-CN" sz="2800" dirty="0" err="1"/>
              <a:t>olleh</a:t>
            </a:r>
            <a:r>
              <a:rPr lang="en-US" altLang="zh-CN" sz="2800" dirty="0"/>
              <a:t> !</a:t>
            </a:r>
            <a:r>
              <a:rPr lang="en-US" altLang="zh-CN" sz="2800" dirty="0" err="1"/>
              <a:t>dlrow</a:t>
            </a:r>
            <a:r>
              <a:rPr lang="en-US" altLang="zh-CN" sz="2800" dirty="0"/>
              <a:t>”</a:t>
            </a:r>
            <a:r>
              <a:rPr lang="zh-CN" altLang="zh-CN" sz="2800" dirty="0"/>
              <a:t>，输出</a:t>
            </a:r>
            <a:r>
              <a:rPr lang="en-US" altLang="zh-CN" sz="2800" dirty="0"/>
              <a:t>“hello world!”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#include&lt;bits/</a:t>
            </a:r>
            <a:r>
              <a:rPr lang="en-US" altLang="zh-CN" sz="1200" dirty="0" err="1"/>
              <a:t>stdc</a:t>
            </a:r>
            <a:r>
              <a:rPr lang="en-US" altLang="zh-CN" sz="1200" dirty="0"/>
              <a:t>++.h&gt;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using namespace std;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800" dirty="0"/>
              <a:t>int main(){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int n;  	char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d",&amp;n</a:t>
            </a:r>
            <a:r>
              <a:rPr lang="en-US" altLang="zh-CN" sz="1800" dirty="0"/>
              <a:t>); 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while(n--){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</a:t>
            </a:r>
            <a:r>
              <a:rPr lang="en-US" altLang="zh-CN" sz="1800" dirty="0">
                <a:solidFill>
                  <a:srgbClr val="FF0000"/>
                </a:solidFill>
              </a:rPr>
              <a:t>stack&lt;char&gt; s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while(true){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();                   //</a:t>
            </a:r>
            <a:r>
              <a:rPr lang="zh-CN" altLang="zh-CN" sz="1800" dirty="0"/>
              <a:t>一次读入一个字符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       	if(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 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=='\n'||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==EOF){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while(!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empty</a:t>
            </a:r>
            <a:r>
              <a:rPr lang="en-US" altLang="zh-CN" sz="1800" dirty="0"/>
              <a:t>()){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("%c",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top</a:t>
            </a:r>
            <a:r>
              <a:rPr lang="en-US" altLang="zh-CN" sz="1800" dirty="0"/>
              <a:t>());  //</a:t>
            </a:r>
            <a:r>
              <a:rPr lang="zh-CN" altLang="zh-CN" sz="1800" dirty="0"/>
              <a:t>输出栈顶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pop</a:t>
            </a:r>
            <a:r>
              <a:rPr lang="en-US" altLang="zh-CN" sz="1800" dirty="0"/>
              <a:t>();                  //</a:t>
            </a:r>
            <a:r>
              <a:rPr lang="zh-CN" altLang="zh-CN" sz="1800" dirty="0"/>
              <a:t>清除栈顶</a:t>
            </a:r>
            <a:r>
              <a:rPr lang="en-US" altLang="zh-CN" sz="1800" dirty="0"/>
              <a:t>	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if(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=='\n'||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==EOF)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 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else   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push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);                //</a:t>
            </a:r>
            <a:r>
              <a:rPr lang="zh-CN" altLang="zh-CN" sz="1800" dirty="0"/>
              <a:t>入栈</a:t>
            </a: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return 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爆栈问题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栈需要用空间存储，如果深度太大，或者存进栈的数组太大，那么总数会超过系统为栈分配的空间，就会爆栈，即栈溢出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解决办法有两种：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）在程序中调大系统的栈</a:t>
            </a:r>
            <a:r>
              <a:rPr lang="zh-CN" altLang="en-US" dirty="0"/>
              <a:t>。</a:t>
            </a:r>
            <a:r>
              <a:rPr lang="zh-CN" altLang="zh-CN" dirty="0"/>
              <a:t>依赖于系统和编译器。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手工写栈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zh-CN" altLang="zh-CN" dirty="0"/>
              <a:t>比较复杂的用到栈的</a:t>
            </a:r>
            <a:r>
              <a:rPr lang="zh-CN" altLang="en-US" dirty="0"/>
              <a:t>习题</a:t>
            </a:r>
            <a:r>
              <a:rPr lang="zh-CN" altLang="zh-CN" dirty="0"/>
              <a:t>：</a:t>
            </a:r>
            <a:endParaRPr lang="zh-CN" altLang="zh-CN" dirty="0"/>
          </a:p>
          <a:p>
            <a:pPr lvl="1"/>
            <a:r>
              <a:rPr lang="en-US" altLang="zh-CN" dirty="0" err="1"/>
              <a:t>hdu</a:t>
            </a:r>
            <a:r>
              <a:rPr lang="en-US" altLang="zh-CN" dirty="0"/>
              <a:t> 1237 </a:t>
            </a:r>
            <a:r>
              <a:rPr lang="zh-CN" altLang="zh-CN" dirty="0"/>
              <a:t>“简单计算器”，逆波兰表达式。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 dirty="0">
                <a:solidFill>
                  <a:srgbClr val="FF0000"/>
                </a:solidFill>
              </a:rPr>
              <a:t>队列和</a:t>
            </a:r>
            <a:r>
              <a:rPr lang="en-US" altLang="zh-CN" sz="3600" dirty="0">
                <a:solidFill>
                  <a:srgbClr val="FF0000"/>
                </a:solidFill>
              </a:rPr>
              <a:t>queue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队列</a:t>
            </a:r>
            <a:r>
              <a:rPr lang="zh-CN" altLang="en-US" dirty="0"/>
              <a:t>：</a:t>
            </a:r>
            <a:r>
              <a:rPr lang="zh-CN" altLang="zh-CN" dirty="0"/>
              <a:t>基本的数据结构之一，特点是“先进先出”。</a:t>
            </a:r>
            <a:endParaRPr lang="en-US" altLang="zh-CN" dirty="0"/>
          </a:p>
          <a:p>
            <a:r>
              <a:rPr lang="zh-CN" altLang="zh-CN" dirty="0"/>
              <a:t>例如排队，先进队列的，先得到服务。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482" name="Picture 2" descr="https://timgsa.baidu.com/timg?image&amp;quality=80&amp;size=b9999_10000&amp;sec=1555648535270&amp;di=4032564b6bd991cdf07b7ed2d1d09bda&amp;imgtype=0&amp;src=http%3A%2F%2Fmmbiz.qpic.cn%2Fmmbiz%2FzKBwDdu8U8HBLuojhGa7b6I9MS80EVIYroKo5fNMH6yeMWhYTgGhlwjicPiaNNgPxr7G2nP7KK39TE88zq0SjUPQ%2F0%3Fwx_fmt%3D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83509"/>
            <a:ext cx="3683308" cy="17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队列的有关操作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0060" y="1676131"/>
          <a:ext cx="8003232" cy="3998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772"/>
                <a:gridCol w="5383460"/>
              </a:tblGrid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859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queue &lt;Type&gt; q; 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529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 push(item);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放进队列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q.front();	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返回队首元素，但不会删除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删除队首元素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q.back();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返回队尾元素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检查队列是否为空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章 </a:t>
            </a:r>
            <a:r>
              <a:rPr lang="en-US" altLang="zh-CN" dirty="0">
                <a:solidFill>
                  <a:srgbClr val="FF0000"/>
                </a:solidFill>
              </a:rPr>
              <a:t>STL</a:t>
            </a:r>
            <a:r>
              <a:rPr lang="zh-CN" altLang="en-US" dirty="0">
                <a:solidFill>
                  <a:srgbClr val="FF0000"/>
                </a:solidFill>
              </a:rPr>
              <a:t>和基本数据结构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/>
              <a:t>STL</a:t>
            </a:r>
            <a:r>
              <a:rPr lang="zh-CN" altLang="en-US" sz="2800" dirty="0"/>
              <a:t>容器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vector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栈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队列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链表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set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map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/>
              <a:t>sort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1702  </a:t>
            </a:r>
            <a:r>
              <a:rPr lang="en-US" altLang="zh-CN" dirty="0" err="1"/>
              <a:t>ACboy</a:t>
            </a:r>
            <a:r>
              <a:rPr lang="en-US" altLang="zh-CN" dirty="0"/>
              <a:t> needs your help again!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/>
              <a:t>模拟栈和队列，栈是</a:t>
            </a:r>
            <a:r>
              <a:rPr lang="en-US" altLang="zh-CN" dirty="0"/>
              <a:t>FILO</a:t>
            </a:r>
            <a:r>
              <a:rPr lang="zh-CN" altLang="zh-CN" dirty="0"/>
              <a:t>，队列是</a:t>
            </a:r>
            <a:r>
              <a:rPr lang="en-US" altLang="zh-CN" dirty="0"/>
              <a:t>FIFO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 dirty="0">
                <a:solidFill>
                  <a:srgbClr val="FF0000"/>
                </a:solidFill>
              </a:rPr>
              <a:t>优先队列和</a:t>
            </a:r>
            <a:r>
              <a:rPr lang="en-US" altLang="zh-CN" sz="3600" dirty="0" err="1">
                <a:solidFill>
                  <a:srgbClr val="FF0000"/>
                </a:solidFill>
              </a:rPr>
              <a:t>priority_queue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优先队列</a:t>
            </a:r>
            <a:r>
              <a:rPr lang="zh-CN" altLang="en-US" dirty="0"/>
              <a:t>：</a:t>
            </a:r>
            <a:r>
              <a:rPr lang="zh-CN" altLang="zh-CN" dirty="0"/>
              <a:t>优先级最高的先出队。</a:t>
            </a:r>
            <a:endParaRPr lang="en-US" altLang="zh-CN" dirty="0"/>
          </a:p>
          <a:p>
            <a:r>
              <a:rPr lang="zh-CN" altLang="zh-CN" dirty="0"/>
              <a:t>队列和排序的完美结合，不仅可以存储数据，还可以将这些数据按照设定的规则进行排序。</a:t>
            </a:r>
            <a:endParaRPr lang="en-US" altLang="zh-CN" dirty="0"/>
          </a:p>
          <a:p>
            <a:r>
              <a:rPr lang="zh-CN" altLang="zh-CN" dirty="0"/>
              <a:t>每次的</a:t>
            </a:r>
            <a:r>
              <a:rPr lang="en-US" altLang="zh-CN" dirty="0"/>
              <a:t>push</a:t>
            </a:r>
            <a:r>
              <a:rPr lang="zh-CN" altLang="zh-CN" dirty="0"/>
              <a:t>和</a:t>
            </a:r>
            <a:r>
              <a:rPr lang="en-US" altLang="zh-CN" dirty="0"/>
              <a:t>pop</a:t>
            </a:r>
            <a:r>
              <a:rPr lang="zh-CN" altLang="zh-CN" dirty="0"/>
              <a:t>操作，优先队列都会动态调整，把优先级最高的元素放在前面。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优先队列的有关操作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q.top</a:t>
            </a:r>
            <a:r>
              <a:rPr lang="en-US" altLang="zh-CN" dirty="0"/>
              <a:t>();</a:t>
            </a:r>
            <a:r>
              <a:rPr lang="zh-CN" altLang="zh-CN" dirty="0"/>
              <a:t>　</a:t>
            </a:r>
            <a:r>
              <a:rPr lang="en-US" altLang="zh-CN" dirty="0"/>
              <a:t> </a:t>
            </a:r>
            <a:r>
              <a:rPr lang="en-US" altLang="zh-CN" sz="2800" dirty="0"/>
              <a:t>//</a:t>
            </a:r>
            <a:r>
              <a:rPr lang="zh-CN" altLang="zh-CN" sz="2800" dirty="0"/>
              <a:t>返回具有最高优先级的元素值，但不删除该元素</a:t>
            </a:r>
            <a:endParaRPr lang="zh-CN" altLang="zh-CN" dirty="0"/>
          </a:p>
          <a:p>
            <a:r>
              <a:rPr lang="en-US" altLang="zh-CN" dirty="0" err="1"/>
              <a:t>q.pop</a:t>
            </a:r>
            <a:r>
              <a:rPr lang="en-US" altLang="zh-CN" dirty="0"/>
              <a:t>();     </a:t>
            </a:r>
            <a:r>
              <a:rPr lang="en-US" altLang="zh-CN" sz="2800" dirty="0"/>
              <a:t>//</a:t>
            </a:r>
            <a:r>
              <a:rPr lang="zh-CN" altLang="zh-CN" sz="2800" dirty="0"/>
              <a:t>删除最高优先级元素</a:t>
            </a:r>
            <a:endParaRPr lang="zh-CN" altLang="zh-CN" sz="2800" dirty="0"/>
          </a:p>
          <a:p>
            <a:r>
              <a:rPr lang="en-US" altLang="zh-CN" dirty="0" err="1"/>
              <a:t>q.push</a:t>
            </a:r>
            <a:r>
              <a:rPr lang="en-US" altLang="zh-CN" dirty="0"/>
              <a:t>(item) ;  </a:t>
            </a:r>
            <a:r>
              <a:rPr lang="en-US" altLang="zh-CN" sz="2800" dirty="0"/>
              <a:t>//</a:t>
            </a:r>
            <a:r>
              <a:rPr lang="zh-CN" altLang="zh-CN" sz="2800" dirty="0"/>
              <a:t>插入新元素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zh-CN" dirty="0"/>
              <a:t>中，优先队列是用</a:t>
            </a:r>
            <a:r>
              <a:rPr lang="zh-CN" altLang="zh-CN" dirty="0">
                <a:solidFill>
                  <a:srgbClr val="FF0000"/>
                </a:solidFill>
              </a:rPr>
              <a:t>二叉堆</a:t>
            </a:r>
            <a:r>
              <a:rPr lang="zh-CN" altLang="zh-CN" dirty="0"/>
              <a:t>来实现的，往队列中</a:t>
            </a:r>
            <a:r>
              <a:rPr lang="en-US" altLang="zh-CN" dirty="0"/>
              <a:t>push</a:t>
            </a:r>
            <a:r>
              <a:rPr lang="zh-CN" altLang="zh-CN" dirty="0"/>
              <a:t>入一个数或</a:t>
            </a:r>
            <a:r>
              <a:rPr lang="en-US" altLang="zh-CN" dirty="0"/>
              <a:t>pop</a:t>
            </a:r>
            <a:r>
              <a:rPr lang="zh-CN" altLang="zh-CN" dirty="0"/>
              <a:t>一个数，复杂度是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zh-CN" altLang="zh-CN" dirty="0"/>
              <a:t>图论的</a:t>
            </a:r>
            <a:r>
              <a:rPr lang="en-US" altLang="zh-CN" dirty="0"/>
              <a:t>Dijkstra</a:t>
            </a:r>
            <a:r>
              <a:rPr lang="zh-CN" altLang="zh-CN" dirty="0"/>
              <a:t>算法的程序实现，用</a:t>
            </a:r>
            <a:r>
              <a:rPr lang="en-US" altLang="zh-CN" dirty="0"/>
              <a:t>STL</a:t>
            </a:r>
            <a:r>
              <a:rPr lang="zh-CN" altLang="zh-CN" dirty="0"/>
              <a:t>的优先队列能极大地简化代码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习题</a:t>
            </a:r>
            <a:r>
              <a:rPr lang="zh-CN" altLang="en-US" dirty="0"/>
              <a:t>：</a:t>
            </a:r>
            <a:r>
              <a:rPr lang="en-US" altLang="zh-CN" dirty="0" err="1"/>
              <a:t>hdu</a:t>
            </a:r>
            <a:r>
              <a:rPr lang="en-US" altLang="zh-CN" dirty="0"/>
              <a:t> 1873 </a:t>
            </a:r>
            <a:r>
              <a:rPr lang="zh-CN" altLang="zh-CN" dirty="0"/>
              <a:t>看病要排队。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4000" dirty="0">
                <a:solidFill>
                  <a:srgbClr val="FF0000"/>
                </a:solidFill>
              </a:rPr>
              <a:t>链表和</a:t>
            </a:r>
            <a:r>
              <a:rPr lang="en-US" altLang="zh-CN" sz="4000" dirty="0">
                <a:solidFill>
                  <a:srgbClr val="FF0000"/>
                </a:solidFill>
              </a:rPr>
              <a:t>list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STL</a:t>
            </a:r>
            <a:r>
              <a:rPr lang="zh-CN" altLang="zh-CN" sz="2800" dirty="0"/>
              <a:t>的</a:t>
            </a:r>
            <a:r>
              <a:rPr lang="en-US" altLang="zh-CN" sz="2800" dirty="0"/>
              <a:t> list </a:t>
            </a:r>
            <a:r>
              <a:rPr lang="zh-CN" altLang="en-US" sz="2800" dirty="0"/>
              <a:t>：</a:t>
            </a:r>
            <a:r>
              <a:rPr lang="zh-CN" altLang="zh-CN" sz="2800" dirty="0"/>
              <a:t>双向链表</a:t>
            </a:r>
            <a:r>
              <a:rPr lang="zh-CN" altLang="en-US" sz="2800" dirty="0"/>
              <a:t>。</a:t>
            </a:r>
            <a:r>
              <a:rPr lang="zh-CN" altLang="zh-CN" sz="2400" dirty="0"/>
              <a:t>它的内存空间不</a:t>
            </a:r>
            <a:r>
              <a:rPr lang="zh-CN" altLang="en-US" sz="2400" dirty="0"/>
              <a:t>必</a:t>
            </a:r>
            <a:r>
              <a:rPr lang="zh-CN" altLang="zh-CN" sz="2400" dirty="0"/>
              <a:t>连续，通过指针来进行数据的访问，高效率地在任意地方删除和插入，插入和删除操作是常数时间。</a:t>
            </a:r>
            <a:endParaRPr lang="zh-CN" altLang="zh-CN" sz="2400" dirty="0"/>
          </a:p>
          <a:p>
            <a:r>
              <a:rPr lang="en-US" altLang="zh-CN" sz="2800" dirty="0"/>
              <a:t>list</a:t>
            </a:r>
            <a:r>
              <a:rPr lang="zh-CN" altLang="zh-CN" sz="2800" dirty="0"/>
              <a:t>和</a:t>
            </a:r>
            <a:r>
              <a:rPr lang="en-US" altLang="zh-CN" sz="2800" dirty="0"/>
              <a:t>vector</a:t>
            </a:r>
            <a:r>
              <a:rPr lang="zh-CN" altLang="zh-CN" sz="2800" dirty="0"/>
              <a:t>的优缺点正好相反，它们的应用场景不同：</a:t>
            </a:r>
            <a:endParaRPr lang="zh-CN" altLang="zh-CN" sz="2800" dirty="0"/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vector</a:t>
            </a:r>
            <a:r>
              <a:rPr lang="zh-CN" altLang="zh-CN" dirty="0"/>
              <a:t>：插入和删除操作少，随机访问元素频繁；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list</a:t>
            </a:r>
            <a:r>
              <a:rPr lang="zh-CN" altLang="zh-CN" dirty="0"/>
              <a:t>：插入和删除频繁，随机访问较少。</a:t>
            </a:r>
            <a:endParaRPr lang="zh-CN" altLang="zh-CN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1276 </a:t>
            </a:r>
            <a:r>
              <a:rPr lang="zh-CN" altLang="zh-CN" sz="3600" dirty="0">
                <a:solidFill>
                  <a:srgbClr val="0070C0"/>
                </a:solidFill>
              </a:rPr>
              <a:t>士兵队列训练问题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一队士兵报数：从头开始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2</a:t>
            </a:r>
            <a:r>
              <a:rPr lang="zh-CN" altLang="zh-CN" sz="2800" dirty="0"/>
              <a:t>报数，凡报到</a:t>
            </a:r>
            <a:r>
              <a:rPr lang="en-US" altLang="zh-CN" sz="2800" dirty="0"/>
              <a:t>2</a:t>
            </a:r>
            <a:r>
              <a:rPr lang="zh-CN" altLang="zh-CN" sz="2800" dirty="0"/>
              <a:t>的出列，剩下的向小序号方向靠拢，再从头开始进行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3</a:t>
            </a:r>
            <a:r>
              <a:rPr lang="zh-CN" altLang="zh-CN" sz="2800" dirty="0"/>
              <a:t>报数，凡报到</a:t>
            </a:r>
            <a:r>
              <a:rPr lang="en-US" altLang="zh-CN" sz="2800" dirty="0"/>
              <a:t>3</a:t>
            </a:r>
            <a:r>
              <a:rPr lang="zh-CN" altLang="zh-CN" sz="2800" dirty="0"/>
              <a:t>的出列，剩下的向小序号方向靠拢，</a:t>
            </a:r>
            <a:r>
              <a:rPr lang="en-US" altLang="zh-CN" sz="2800" dirty="0"/>
              <a:t>...</a:t>
            </a:r>
            <a:r>
              <a:rPr lang="zh-CN" altLang="zh-CN" sz="2800" dirty="0"/>
              <a:t>，以后从头开始轮流进行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2</a:t>
            </a:r>
            <a:r>
              <a:rPr lang="zh-CN" altLang="zh-CN" sz="2800" dirty="0"/>
              <a:t>报数、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3</a:t>
            </a:r>
            <a:r>
              <a:rPr lang="zh-CN" altLang="zh-CN" sz="2800" dirty="0"/>
              <a:t>报数直到剩下的人数不超过</a:t>
            </a:r>
            <a:r>
              <a:rPr lang="en-US" altLang="zh-CN" sz="2800" dirty="0"/>
              <a:t>3</a:t>
            </a:r>
            <a:r>
              <a:rPr lang="zh-CN" altLang="zh-CN" sz="2800" dirty="0"/>
              <a:t>人为止。</a:t>
            </a:r>
            <a:endParaRPr lang="zh-CN" altLang="zh-CN" sz="2800" dirty="0"/>
          </a:p>
          <a:p>
            <a:r>
              <a:rPr lang="zh-CN" altLang="zh-CN" sz="2800" dirty="0"/>
              <a:t>输入：士兵人数。</a:t>
            </a:r>
            <a:endParaRPr lang="zh-CN" altLang="zh-CN" sz="2800" dirty="0"/>
          </a:p>
          <a:p>
            <a:r>
              <a:rPr lang="zh-CN" altLang="zh-CN" sz="2800" dirty="0"/>
              <a:t>输出：剩下的士兵最初的编号。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t,n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while(t--)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int k=2;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list&lt;int&gt; </a:t>
            </a:r>
            <a:r>
              <a:rPr lang="en-US" altLang="zh-CN" sz="2000" dirty="0" err="1">
                <a:solidFill>
                  <a:srgbClr val="FF0000"/>
                </a:solidFill>
              </a:rPr>
              <a:t>mylist</a:t>
            </a:r>
            <a:r>
              <a:rPr lang="en-US" altLang="zh-CN" sz="2000" dirty="0">
                <a:solidFill>
                  <a:srgbClr val="FF0000"/>
                </a:solidFill>
              </a:rPr>
              <a:t>;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定义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list&lt;int&gt;::</a:t>
            </a:r>
            <a:r>
              <a:rPr lang="en-US" altLang="zh-CN" sz="2000" dirty="0">
                <a:solidFill>
                  <a:srgbClr val="FF0000"/>
                </a:solidFill>
              </a:rPr>
              <a:t>iterator</a:t>
            </a:r>
            <a:r>
              <a:rPr lang="en-US" altLang="zh-CN" sz="2000" dirty="0"/>
              <a:t> it;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push_back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     //</a:t>
            </a:r>
            <a:r>
              <a:rPr lang="zh-CN" altLang="zh-CN" sz="2000" dirty="0"/>
              <a:t>赋值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while(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size</a:t>
            </a:r>
            <a:r>
              <a:rPr lang="en-US" altLang="zh-CN" sz="2000" dirty="0"/>
              <a:t>() &gt; 3)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int num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for(it =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(); 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if(num++ % k == 0)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it = </a:t>
            </a:r>
            <a:r>
              <a:rPr lang="en-US" altLang="zh-CN" sz="2000" dirty="0" err="1"/>
              <a:t>mylist.erase</a:t>
            </a:r>
            <a:r>
              <a:rPr lang="en-US" altLang="zh-CN" sz="2000" dirty="0"/>
              <a:t>(it);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it++;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k==2 ? k=3:k=2;            //1</a:t>
            </a:r>
            <a:r>
              <a:rPr lang="zh-CN" altLang="zh-CN" sz="2000" dirty="0"/>
              <a:t>至</a:t>
            </a:r>
            <a:r>
              <a:rPr lang="en-US" altLang="zh-CN" sz="2000" dirty="0"/>
              <a:t>2</a:t>
            </a:r>
            <a:r>
              <a:rPr lang="zh-CN" altLang="zh-CN" sz="2000" dirty="0"/>
              <a:t>报数，</a:t>
            </a:r>
            <a:r>
              <a:rPr lang="en-US" altLang="zh-CN" sz="2000" dirty="0"/>
              <a:t>1</a:t>
            </a:r>
            <a:r>
              <a:rPr lang="zh-CN" altLang="zh-CN" sz="2000" dirty="0"/>
              <a:t>至</a:t>
            </a:r>
            <a:r>
              <a:rPr lang="en-US" altLang="zh-CN" sz="2000" dirty="0"/>
              <a:t>3</a:t>
            </a:r>
            <a:r>
              <a:rPr lang="zh-CN" altLang="zh-CN" sz="2000" dirty="0"/>
              <a:t>报数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for(it = </a:t>
            </a:r>
            <a:r>
              <a:rPr lang="en-US" altLang="zh-CN" sz="2000" dirty="0" err="1"/>
              <a:t>mylist.begin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mylist.end</a:t>
            </a:r>
            <a:r>
              <a:rPr lang="en-US" altLang="zh-CN" sz="2000" dirty="0"/>
              <a:t>(); it++){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if (it != </a:t>
            </a:r>
            <a:r>
              <a:rPr lang="en-US" altLang="zh-CN" sz="2000" dirty="0" err="1"/>
              <a:t>mylist.begin</a:t>
            </a:r>
            <a:r>
              <a:rPr lang="en-US" altLang="zh-CN" sz="2000" dirty="0"/>
              <a:t>())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" ";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&lt;&lt;*it;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set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：</a:t>
            </a:r>
            <a:r>
              <a:rPr lang="zh-CN" altLang="zh-CN" dirty="0"/>
              <a:t>集合。</a:t>
            </a:r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zh-CN" dirty="0"/>
              <a:t>的</a:t>
            </a:r>
            <a:r>
              <a:rPr lang="en-US" altLang="zh-CN" dirty="0"/>
              <a:t>set</a:t>
            </a:r>
            <a:r>
              <a:rPr lang="zh-CN" altLang="zh-CN" dirty="0"/>
              <a:t>用二叉搜索树实现，集合中的每个元素只出现一次，且是排好序的。访问元素的时间复杂度是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zh-CN" dirty="0"/>
              <a:t>的。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zh-CN" dirty="0"/>
              <a:t>和</a:t>
            </a:r>
            <a:r>
              <a:rPr lang="en-US" altLang="zh-CN" dirty="0"/>
              <a:t>map</a:t>
            </a:r>
            <a:r>
              <a:rPr lang="zh-CN" altLang="zh-CN" dirty="0"/>
              <a:t>在竞赛题中应用很广泛</a:t>
            </a:r>
            <a:r>
              <a:rPr lang="zh-CN" altLang="en-US" dirty="0"/>
              <a:t>。</a:t>
            </a:r>
            <a:r>
              <a:rPr lang="zh-CN" altLang="zh-CN" dirty="0"/>
              <a:t>特别是需要用二叉搜索树处理数据的题目，如果用</a:t>
            </a:r>
            <a:r>
              <a:rPr lang="en-US" altLang="zh-CN" dirty="0"/>
              <a:t>set</a:t>
            </a:r>
            <a:r>
              <a:rPr lang="zh-CN" altLang="zh-CN" dirty="0"/>
              <a:t>或</a:t>
            </a:r>
            <a:r>
              <a:rPr lang="en-US" altLang="zh-CN" dirty="0"/>
              <a:t>map</a:t>
            </a:r>
            <a:r>
              <a:rPr lang="zh-CN" altLang="zh-CN" dirty="0"/>
              <a:t>实现，能极大地简化代码。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set</a:t>
            </a:r>
            <a:r>
              <a:rPr lang="zh-CN" altLang="zh-CN" sz="3600" dirty="0">
                <a:solidFill>
                  <a:srgbClr val="0070C0"/>
                </a:solidFill>
              </a:rPr>
              <a:t>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268760"/>
          <a:ext cx="8928992" cy="5086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6344"/>
                <a:gridCol w="5832648"/>
              </a:tblGrid>
              <a:tr h="386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set&lt;Type&gt; A; 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 insert(item);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放进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A.erase(item);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删除元素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A.clear();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清空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A.empty 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判断是否为空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A.find(k);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返回一个迭代器，指向键值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76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A.lower_bound(k);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返回一个迭代器，指向键值不小于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的第一个元素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76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A.upper_bound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返回一个迭代器，指向键值大于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的第一个元素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2094 </a:t>
            </a:r>
            <a:r>
              <a:rPr lang="zh-CN" altLang="zh-CN" sz="3600" dirty="0">
                <a:solidFill>
                  <a:srgbClr val="0070C0"/>
                </a:solidFill>
              </a:rPr>
              <a:t>产生冠军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/>
          <a:lstStyle/>
          <a:p>
            <a:r>
              <a:rPr lang="zh-CN" altLang="zh-CN" sz="2800" dirty="0"/>
              <a:t>有一群人，打乒乓球比赛，两两捉对撕杀，每两个人之间最多打一场比赛。</a:t>
            </a:r>
            <a:endParaRPr lang="zh-CN" altLang="zh-CN" sz="2800" dirty="0"/>
          </a:p>
          <a:p>
            <a:r>
              <a:rPr lang="zh-CN" altLang="zh-CN" sz="2800" dirty="0"/>
              <a:t>球赛的规则如下：</a:t>
            </a:r>
            <a:endParaRPr lang="zh-CN" altLang="zh-CN" sz="2800" dirty="0"/>
          </a:p>
          <a:p>
            <a:r>
              <a:rPr lang="zh-CN" altLang="zh-CN" sz="2800" dirty="0"/>
              <a:t>如果</a:t>
            </a:r>
            <a:r>
              <a:rPr lang="en-US" altLang="zh-CN" sz="2800" dirty="0"/>
              <a:t>A</a:t>
            </a:r>
            <a:r>
              <a:rPr lang="zh-CN" altLang="zh-CN" sz="2800" dirty="0"/>
              <a:t>打败了</a:t>
            </a:r>
            <a:r>
              <a:rPr lang="en-US" altLang="zh-CN" sz="2800" dirty="0"/>
              <a:t>B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C</a:t>
            </a:r>
            <a:r>
              <a:rPr lang="zh-CN" altLang="zh-CN" sz="2800" dirty="0"/>
              <a:t>，而</a:t>
            </a:r>
            <a:r>
              <a:rPr lang="en-US" altLang="zh-CN" sz="2800" dirty="0"/>
              <a:t>A</a:t>
            </a:r>
            <a:r>
              <a:rPr lang="zh-CN" altLang="zh-CN" sz="2800" dirty="0"/>
              <a:t>与</a:t>
            </a:r>
            <a:r>
              <a:rPr lang="en-US" altLang="zh-CN" sz="2800" dirty="0"/>
              <a:t>C</a:t>
            </a:r>
            <a:r>
              <a:rPr lang="zh-CN" altLang="zh-CN" sz="2800" dirty="0"/>
              <a:t>之间没有进行过比赛，那么就认定，</a:t>
            </a:r>
            <a:r>
              <a:rPr lang="en-US" altLang="zh-CN" sz="2800" dirty="0"/>
              <a:t>A</a:t>
            </a:r>
            <a:r>
              <a:rPr lang="zh-CN" altLang="zh-CN" sz="2800" dirty="0"/>
              <a:t>一定能打败</a:t>
            </a:r>
            <a:r>
              <a:rPr lang="en-US" altLang="zh-CN" sz="2800" dirty="0"/>
              <a:t>C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r>
              <a:rPr lang="zh-CN" altLang="zh-CN" sz="2800" dirty="0"/>
              <a:t>如果</a:t>
            </a:r>
            <a:r>
              <a:rPr lang="en-US" altLang="zh-CN" sz="2800" dirty="0"/>
              <a:t>A</a:t>
            </a:r>
            <a:r>
              <a:rPr lang="zh-CN" altLang="zh-CN" sz="2800" dirty="0"/>
              <a:t>打败了</a:t>
            </a:r>
            <a:r>
              <a:rPr lang="en-US" altLang="zh-CN" sz="2800" dirty="0"/>
              <a:t>B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C</a:t>
            </a:r>
            <a:r>
              <a:rPr lang="zh-CN" altLang="zh-CN" sz="2800" dirty="0"/>
              <a:t>，而且，</a:t>
            </a:r>
            <a:r>
              <a:rPr lang="en-US" altLang="zh-CN" sz="2800" dirty="0"/>
              <a:t>C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A</a:t>
            </a:r>
            <a:r>
              <a:rPr lang="zh-CN" altLang="zh-CN" sz="2800" dirty="0"/>
              <a:t>，那么</a:t>
            </a: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B</a:t>
            </a:r>
            <a:r>
              <a:rPr lang="zh-CN" altLang="zh-CN" sz="2800" dirty="0"/>
              <a:t>、</a:t>
            </a:r>
            <a:r>
              <a:rPr lang="en-US" altLang="zh-CN" sz="2800" dirty="0"/>
              <a:t>C</a:t>
            </a:r>
            <a:r>
              <a:rPr lang="zh-CN" altLang="zh-CN" sz="2800" dirty="0"/>
              <a:t>三者都不可能成为冠军。</a:t>
            </a:r>
            <a:endParaRPr lang="zh-CN" altLang="zh-CN" sz="2800" dirty="0"/>
          </a:p>
          <a:p>
            <a:r>
              <a:rPr lang="zh-CN" altLang="zh-CN" sz="2800" dirty="0"/>
              <a:t>根据这个规则，无需循环较量，或许就能确定冠军。你的任务就是面对一群比赛选手，在经过了若干场撕杀之后，确定是否已经实际上产生了冠军。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003232" cy="2376264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：</a:t>
            </a:r>
            <a:r>
              <a:rPr lang="en-US" altLang="zh-CN" dirty="0"/>
              <a:t>C++</a:t>
            </a:r>
            <a:r>
              <a:rPr lang="zh-CN" altLang="zh-CN" dirty="0"/>
              <a:t>标准模板库</a:t>
            </a:r>
            <a:r>
              <a:rPr lang="zh-CN" altLang="zh-CN" sz="2800" dirty="0"/>
              <a:t>（</a:t>
            </a:r>
            <a:r>
              <a:rPr lang="en-US" altLang="zh-CN" sz="2800" dirty="0"/>
              <a:t>Standard Template Library</a:t>
            </a:r>
            <a:r>
              <a:rPr lang="zh-CN" altLang="zh-CN" sz="2800" dirty="0"/>
              <a:t>）</a:t>
            </a:r>
            <a:endParaRPr lang="en-US" altLang="zh-CN" dirty="0"/>
          </a:p>
          <a:p>
            <a:r>
              <a:rPr lang="zh-CN" altLang="zh-CN" dirty="0"/>
              <a:t>常用的数据结构、算法</a:t>
            </a:r>
            <a:endParaRPr lang="en-US" altLang="zh-CN" dirty="0"/>
          </a:p>
          <a:p>
            <a:r>
              <a:rPr lang="zh-CN" altLang="zh-CN" dirty="0"/>
              <a:t>能极大地简化编程。</a:t>
            </a:r>
            <a:endParaRPr lang="zh-CN" altLang="en-US" dirty="0"/>
          </a:p>
        </p:txBody>
      </p:sp>
      <p:pic>
        <p:nvPicPr>
          <p:cNvPr id="22530" name="Picture 2" descr="https://ss2.bdstatic.com/70cFvnSh_Q1YnxGkpoWK1HF6hhy/it/u=2996729480,1244128854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72310"/>
            <a:ext cx="3841038" cy="21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#include&lt;bits/</a:t>
            </a:r>
            <a:r>
              <a:rPr lang="en-US" altLang="zh-CN" sz="1800" dirty="0" err="1"/>
              <a:t>stdc</a:t>
            </a:r>
            <a:r>
              <a:rPr lang="en-US" altLang="zh-CN" sz="1800" dirty="0"/>
              <a:t>++.h&gt;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int main(){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set&lt;string&gt; A, B;                        </a:t>
            </a:r>
            <a:r>
              <a:rPr lang="en-US" altLang="zh-CN" sz="1800" dirty="0"/>
              <a:t>//</a:t>
            </a:r>
            <a:r>
              <a:rPr lang="zh-CN" altLang="zh-CN" sz="1800" dirty="0"/>
              <a:t>定义集合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string s1, s2;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int n;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while(</a:t>
            </a:r>
            <a:r>
              <a:rPr lang="en-US" altLang="zh-CN" sz="1800" dirty="0" err="1"/>
              <a:t>cin</a:t>
            </a:r>
            <a:r>
              <a:rPr lang="en-US" altLang="zh-CN" sz="1800" dirty="0"/>
              <a:t> &gt;&gt; n &amp;&amp; n){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&lt;n;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cin</a:t>
            </a:r>
            <a:r>
              <a:rPr lang="en-US" altLang="zh-CN" sz="1800" dirty="0"/>
              <a:t> &gt;&gt; s1 &gt;&gt; s2;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A.</a:t>
            </a:r>
            <a:r>
              <a:rPr lang="en-US" altLang="zh-CN" sz="1800" dirty="0" err="1">
                <a:solidFill>
                  <a:srgbClr val="FF0000"/>
                </a:solidFill>
              </a:rPr>
              <a:t>insert</a:t>
            </a:r>
            <a:r>
              <a:rPr lang="en-US" altLang="zh-CN" sz="1800" dirty="0"/>
              <a:t>(s1);  </a:t>
            </a:r>
            <a:r>
              <a:rPr lang="en-US" altLang="zh-CN" sz="1800" dirty="0" err="1"/>
              <a:t>A.</a:t>
            </a:r>
            <a:r>
              <a:rPr lang="en-US" altLang="zh-CN" sz="1800" dirty="0" err="1">
                <a:solidFill>
                  <a:srgbClr val="FF0000"/>
                </a:solidFill>
              </a:rPr>
              <a:t>insert</a:t>
            </a:r>
            <a:r>
              <a:rPr lang="en-US" altLang="zh-CN" sz="1800" dirty="0"/>
              <a:t>(s2);   //</a:t>
            </a:r>
            <a:r>
              <a:rPr lang="zh-CN" altLang="zh-CN" sz="1800" dirty="0"/>
              <a:t>所有人放进集合</a:t>
            </a:r>
            <a:r>
              <a:rPr lang="en-US" altLang="zh-CN" sz="1800" dirty="0"/>
              <a:t>A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B.insert</a:t>
            </a:r>
            <a:r>
              <a:rPr lang="en-US" altLang="zh-CN" sz="1800" dirty="0"/>
              <a:t>(s2);                        //</a:t>
            </a:r>
            <a:r>
              <a:rPr lang="zh-CN" altLang="zh-CN" sz="1800" dirty="0"/>
              <a:t>失败者放进集合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if(</a:t>
            </a:r>
            <a:r>
              <a:rPr lang="en-US" altLang="zh-CN" sz="1800" dirty="0" err="1"/>
              <a:t>A.</a:t>
            </a:r>
            <a:r>
              <a:rPr lang="en-US" altLang="zh-CN" sz="1800" dirty="0" err="1">
                <a:solidFill>
                  <a:srgbClr val="FF0000"/>
                </a:solidFill>
              </a:rPr>
              <a:t>size</a:t>
            </a:r>
            <a:r>
              <a:rPr lang="en-US" altLang="zh-CN" sz="1800" dirty="0"/>
              <a:t>() - </a:t>
            </a:r>
            <a:r>
              <a:rPr lang="en-US" altLang="zh-CN" sz="1800" dirty="0" err="1"/>
              <a:t>B.size</a:t>
            </a:r>
            <a:r>
              <a:rPr lang="en-US" altLang="zh-CN" sz="1800" dirty="0"/>
              <a:t>() == 1)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"Yes"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else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"No"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A.</a:t>
            </a:r>
            <a:r>
              <a:rPr lang="en-US" altLang="zh-CN" sz="1800" dirty="0" err="1">
                <a:solidFill>
                  <a:srgbClr val="FF0000"/>
                </a:solidFill>
              </a:rPr>
              <a:t>clear</a:t>
            </a:r>
            <a:r>
              <a:rPr lang="en-US" altLang="zh-CN" sz="1800" dirty="0"/>
              <a:t>(); </a:t>
            </a:r>
            <a:r>
              <a:rPr lang="en-US" altLang="zh-CN" sz="1800" dirty="0" err="1"/>
              <a:t>B.clear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return 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map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：</a:t>
            </a:r>
            <a:r>
              <a:rPr lang="zh-CN" altLang="zh-CN" dirty="0"/>
              <a:t>关联容器，实现从键（</a:t>
            </a:r>
            <a:r>
              <a:rPr lang="en-US" altLang="zh-CN" dirty="0"/>
              <a:t>key</a:t>
            </a:r>
            <a:r>
              <a:rPr lang="zh-CN" altLang="zh-CN" dirty="0"/>
              <a:t>）到值（</a:t>
            </a:r>
            <a:r>
              <a:rPr lang="en-US" altLang="zh-CN" dirty="0"/>
              <a:t>value</a:t>
            </a:r>
            <a:r>
              <a:rPr lang="zh-CN" altLang="zh-CN" dirty="0"/>
              <a:t>）的映射。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dirty="0"/>
              <a:t>map</a:t>
            </a:r>
            <a:r>
              <a:rPr lang="zh-CN" altLang="zh-CN" dirty="0"/>
              <a:t>效率高的原因</a:t>
            </a:r>
            <a:r>
              <a:rPr lang="zh-CN" altLang="en-US" dirty="0"/>
              <a:t>：</a:t>
            </a:r>
            <a:r>
              <a:rPr lang="zh-CN" altLang="zh-CN" dirty="0"/>
              <a:t>用平衡二叉搜索树来存储和访问。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一个常见问题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个学生，每人有姓名</a:t>
            </a:r>
            <a:r>
              <a:rPr lang="en-US" altLang="zh-CN" dirty="0"/>
              <a:t>name</a:t>
            </a:r>
            <a:r>
              <a:rPr lang="zh-CN" altLang="zh-CN" dirty="0"/>
              <a:t>和学号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给定一个学生的</a:t>
            </a:r>
            <a:r>
              <a:rPr lang="en-US" altLang="zh-CN" dirty="0"/>
              <a:t>name</a:t>
            </a:r>
            <a:r>
              <a:rPr lang="zh-CN" altLang="zh-CN" dirty="0"/>
              <a:t>，要求查找他的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/>
              <a:t>简单的做法是</a:t>
            </a:r>
            <a:r>
              <a:rPr lang="zh-CN" altLang="en-US" dirty="0"/>
              <a:t>：</a:t>
            </a:r>
            <a:r>
              <a:rPr lang="zh-CN" altLang="zh-CN" sz="2800" dirty="0"/>
              <a:t>定义</a:t>
            </a:r>
            <a:r>
              <a:rPr lang="en-US" altLang="zh-CN" sz="2800" dirty="0"/>
              <a:t>string name[n]</a:t>
            </a:r>
            <a:r>
              <a:rPr lang="zh-CN" altLang="zh-CN" sz="2800" dirty="0"/>
              <a:t>和</a:t>
            </a:r>
            <a:r>
              <a:rPr lang="en-US" altLang="zh-CN" sz="2800" dirty="0"/>
              <a:t>int id[n]</a:t>
            </a:r>
            <a:r>
              <a:rPr lang="zh-CN" altLang="zh-CN" sz="2800" dirty="0"/>
              <a:t>（可以放在一个结构体中）存储信息，然后在</a:t>
            </a:r>
            <a:r>
              <a:rPr lang="en-US" altLang="zh-CN" sz="2800" dirty="0"/>
              <a:t>name[]</a:t>
            </a:r>
            <a:r>
              <a:rPr lang="zh-CN" altLang="zh-CN" sz="2800" dirty="0"/>
              <a:t>中查找这个学生，找到后输出他的</a:t>
            </a:r>
            <a:r>
              <a:rPr lang="en-US" altLang="zh-CN" sz="2800" dirty="0"/>
              <a:t>id</a:t>
            </a:r>
            <a:r>
              <a:rPr lang="zh-CN" altLang="zh-CN" sz="2800" dirty="0"/>
              <a:t>。这样做的缺点是，需要搜索所有的</a:t>
            </a:r>
            <a:r>
              <a:rPr lang="en-US" altLang="zh-CN" sz="2800" dirty="0"/>
              <a:t>name[]</a:t>
            </a:r>
            <a:r>
              <a:rPr lang="zh-CN" altLang="zh-CN" sz="2800" dirty="0"/>
              <a:t>，复杂度是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zh-CN" sz="2800" dirty="0"/>
              <a:t>，效率很低。</a:t>
            </a:r>
            <a:endParaRPr lang="zh-CN" altLang="zh-CN" sz="2800" dirty="0"/>
          </a:p>
          <a:p>
            <a:endParaRPr lang="en-US" altLang="zh-CN" sz="1800" dirty="0"/>
          </a:p>
          <a:p>
            <a:r>
              <a:rPr lang="zh-CN" altLang="zh-CN" dirty="0"/>
              <a:t>利用</a:t>
            </a:r>
            <a:r>
              <a:rPr lang="en-US" altLang="zh-CN" dirty="0"/>
              <a:t>STL</a:t>
            </a:r>
            <a:r>
              <a:rPr lang="zh-CN" altLang="zh-CN" dirty="0"/>
              <a:t>中的</a:t>
            </a:r>
            <a:r>
              <a:rPr lang="en-US" altLang="zh-CN" dirty="0"/>
              <a:t>map</a:t>
            </a:r>
            <a:r>
              <a:rPr lang="zh-CN" altLang="zh-CN" dirty="0"/>
              <a:t>容器，可以快速地实现这个查找，复杂度是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map</a:t>
            </a:r>
            <a:r>
              <a:rPr lang="zh-CN" altLang="en-US" sz="3600" dirty="0">
                <a:solidFill>
                  <a:srgbClr val="0070C0"/>
                </a:solidFill>
              </a:rPr>
              <a:t>实现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）定义：</a:t>
            </a:r>
            <a:r>
              <a:rPr lang="en-US" altLang="zh-CN" dirty="0"/>
              <a:t>map&lt;string, int&gt; student</a:t>
            </a:r>
            <a:r>
              <a:rPr lang="zh-CN" altLang="zh-CN" dirty="0"/>
              <a:t>，存储学生的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）赋值：例如</a:t>
            </a:r>
            <a:r>
              <a:rPr lang="en-US" altLang="zh-CN" dirty="0"/>
              <a:t>student[“Tom”] = 15</a:t>
            </a:r>
            <a:r>
              <a:rPr lang="zh-CN" altLang="zh-CN" dirty="0"/>
              <a:t>。这里把</a:t>
            </a:r>
            <a:r>
              <a:rPr lang="en-US" altLang="zh-CN" dirty="0"/>
              <a:t>”Tom”</a:t>
            </a:r>
            <a:r>
              <a:rPr lang="zh-CN" altLang="zh-CN" dirty="0"/>
              <a:t>当成普通数组的下标来使用。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）查找：找学号时，直接用</a:t>
            </a:r>
            <a:r>
              <a:rPr lang="en-US" altLang="zh-CN" dirty="0"/>
              <a:t>student[“Tom”]</a:t>
            </a:r>
            <a:r>
              <a:rPr lang="zh-CN" altLang="zh-CN" dirty="0"/>
              <a:t>表示他的</a:t>
            </a:r>
            <a:r>
              <a:rPr lang="en-US" altLang="zh-CN" dirty="0"/>
              <a:t>id</a:t>
            </a:r>
            <a:r>
              <a:rPr lang="zh-CN" altLang="zh-CN" dirty="0"/>
              <a:t>，不用再去搜索所有的姓名。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2648 Shopping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zh-CN" sz="2400" dirty="0"/>
              <a:t>女孩</a:t>
            </a:r>
            <a:r>
              <a:rPr lang="en-US" altLang="zh-CN" sz="2400" dirty="0"/>
              <a:t>dandelion</a:t>
            </a:r>
            <a:r>
              <a:rPr lang="zh-CN" altLang="zh-CN" sz="2400" dirty="0"/>
              <a:t>经常去购物，她特别喜欢一家叫“</a:t>
            </a:r>
            <a:r>
              <a:rPr lang="en-US" altLang="zh-CN" sz="2400" dirty="0"/>
              <a:t>memory</a:t>
            </a:r>
            <a:r>
              <a:rPr lang="zh-CN" altLang="zh-CN" sz="2400" dirty="0"/>
              <a:t>”的商店。由于春节快到了，所有商店的价格每天都在上涨。她想知道这家商店每天的价格排名。</a:t>
            </a:r>
            <a:endParaRPr lang="zh-CN" altLang="zh-CN" sz="2400" dirty="0"/>
          </a:p>
          <a:p>
            <a:r>
              <a:rPr lang="en-US" altLang="zh-CN" sz="2400" dirty="0"/>
              <a:t>Input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lvl="1"/>
            <a:r>
              <a:rPr lang="zh-CN" altLang="zh-CN" sz="2000" dirty="0"/>
              <a:t>第一行是数字</a:t>
            </a:r>
            <a:r>
              <a:rPr lang="en-US" altLang="zh-CN" sz="2000" dirty="0"/>
              <a:t>n</a:t>
            </a:r>
            <a:r>
              <a:rPr lang="zh-CN" altLang="zh-CN" sz="2000" dirty="0"/>
              <a:t>（</a:t>
            </a:r>
            <a:r>
              <a:rPr lang="en-US" altLang="zh-CN" sz="2000" dirty="0"/>
              <a:t>n &lt;= 10000</a:t>
            </a:r>
            <a:r>
              <a:rPr lang="zh-CN" altLang="zh-CN" sz="2000" dirty="0"/>
              <a:t>），代表商店的数量。</a:t>
            </a:r>
            <a:endParaRPr lang="zh-CN" altLang="zh-CN" sz="2000" dirty="0"/>
          </a:p>
          <a:p>
            <a:pPr lvl="1"/>
            <a:r>
              <a:rPr lang="zh-CN" altLang="zh-CN" sz="2000" dirty="0"/>
              <a:t>后面</a:t>
            </a:r>
            <a:r>
              <a:rPr lang="en-US" altLang="zh-CN" sz="2000" dirty="0"/>
              <a:t>n</a:t>
            </a:r>
            <a:r>
              <a:rPr lang="zh-CN" altLang="zh-CN" sz="2000" dirty="0"/>
              <a:t>行，每行有一个字符串（长度小于</a:t>
            </a:r>
            <a:r>
              <a:rPr lang="en-US" altLang="zh-CN" sz="2000" dirty="0"/>
              <a:t>31</a:t>
            </a:r>
            <a:r>
              <a:rPr lang="zh-CN" altLang="zh-CN" sz="2000" dirty="0"/>
              <a:t>，只包含小写字母和大写字母）表示商店的名称。</a:t>
            </a:r>
            <a:endParaRPr lang="zh-CN" altLang="zh-CN" sz="2000" dirty="0"/>
          </a:p>
          <a:p>
            <a:pPr lvl="1"/>
            <a:r>
              <a:rPr lang="zh-CN" altLang="zh-CN" sz="2000" dirty="0"/>
              <a:t>然后一行是数字</a:t>
            </a:r>
            <a:r>
              <a:rPr lang="en-US" altLang="zh-CN" sz="2000" dirty="0"/>
              <a:t>m</a:t>
            </a:r>
            <a:r>
              <a:rPr lang="zh-CN" altLang="zh-CN" sz="2000" dirty="0"/>
              <a:t>（</a:t>
            </a:r>
            <a:r>
              <a:rPr lang="en-US" altLang="zh-CN" sz="2000" dirty="0"/>
              <a:t>1 &lt;= m &lt;= 50</a:t>
            </a:r>
            <a:r>
              <a:rPr lang="zh-CN" altLang="zh-CN" sz="2000" dirty="0"/>
              <a:t>），表示天数。</a:t>
            </a:r>
            <a:endParaRPr lang="zh-CN" altLang="zh-CN" sz="2000" dirty="0"/>
          </a:p>
          <a:p>
            <a:pPr lvl="1"/>
            <a:r>
              <a:rPr lang="zh-CN" altLang="zh-CN" sz="2000" dirty="0"/>
              <a:t>后面有</a:t>
            </a:r>
            <a:r>
              <a:rPr lang="en-US" altLang="zh-CN" sz="2000" dirty="0"/>
              <a:t>m</a:t>
            </a:r>
            <a:r>
              <a:rPr lang="zh-CN" altLang="zh-CN" sz="2000" dirty="0"/>
              <a:t>部分，每部分有</a:t>
            </a:r>
            <a:r>
              <a:rPr lang="en-US" altLang="zh-CN" sz="2000" dirty="0"/>
              <a:t>n</a:t>
            </a:r>
            <a:r>
              <a:rPr lang="zh-CN" altLang="zh-CN" sz="2000" dirty="0"/>
              <a:t>行，每行是数字</a:t>
            </a:r>
            <a:r>
              <a:rPr lang="en-US" altLang="zh-CN" sz="2000" dirty="0"/>
              <a:t>s</a:t>
            </a:r>
            <a:r>
              <a:rPr lang="zh-CN" altLang="zh-CN" sz="2000" dirty="0"/>
              <a:t>和一个字符串</a:t>
            </a:r>
            <a:r>
              <a:rPr lang="en-US" altLang="zh-CN" sz="2000" dirty="0"/>
              <a:t>p</a:t>
            </a:r>
            <a:r>
              <a:rPr lang="zh-CN" altLang="zh-CN" sz="2000" dirty="0"/>
              <a:t>，表示商店</a:t>
            </a:r>
            <a:r>
              <a:rPr lang="en-US" altLang="zh-CN" sz="2000" dirty="0"/>
              <a:t>p</a:t>
            </a:r>
            <a:r>
              <a:rPr lang="zh-CN" altLang="zh-CN" sz="2000" dirty="0"/>
              <a:t>在这一天涨价</a:t>
            </a:r>
            <a:r>
              <a:rPr lang="en-US" altLang="zh-CN" sz="2000" dirty="0"/>
              <a:t>s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en-US" altLang="zh-CN" sz="2400" dirty="0"/>
              <a:t>Output</a:t>
            </a:r>
            <a:r>
              <a:rPr lang="zh-CN" altLang="zh-CN" sz="2400" dirty="0"/>
              <a:t>：</a:t>
            </a:r>
            <a:r>
              <a:rPr lang="zh-CN" altLang="zh-CN" sz="2000" dirty="0"/>
              <a:t>包含</a:t>
            </a:r>
            <a:r>
              <a:rPr lang="en-US" altLang="zh-CN" sz="2000" dirty="0"/>
              <a:t>m</a:t>
            </a:r>
            <a:r>
              <a:rPr lang="zh-CN" altLang="zh-CN" sz="2000" dirty="0"/>
              <a:t>行，第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行显示第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天后店铺“</a:t>
            </a:r>
            <a:r>
              <a:rPr lang="en-US" altLang="zh-CN" sz="2000" dirty="0"/>
              <a:t>memory</a:t>
            </a:r>
            <a:r>
              <a:rPr lang="zh-CN" altLang="zh-CN" sz="2000" dirty="0"/>
              <a:t>”的排名。排名的定义为：如果有</a:t>
            </a:r>
            <a:r>
              <a:rPr lang="en-US" altLang="zh-CN" sz="2000" dirty="0"/>
              <a:t>t</a:t>
            </a:r>
            <a:r>
              <a:rPr lang="zh-CN" altLang="zh-CN" sz="2000" dirty="0"/>
              <a:t>个商店的价格高于“</a:t>
            </a:r>
            <a:r>
              <a:rPr lang="en-US" altLang="zh-CN" sz="2000" dirty="0"/>
              <a:t>memory</a:t>
            </a:r>
            <a:r>
              <a:rPr lang="zh-CN" altLang="zh-CN" sz="2000" dirty="0"/>
              <a:t>”，那么它的排名是</a:t>
            </a:r>
            <a:r>
              <a:rPr lang="en-US" altLang="zh-CN" sz="2000" dirty="0"/>
              <a:t>t + 1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n, m, p;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map&lt;string, int&gt; shop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string 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&gt;&gt;s; //</a:t>
            </a:r>
            <a:r>
              <a:rPr lang="zh-CN" altLang="zh-CN" sz="2000" dirty="0"/>
              <a:t>输入商店名字。实际上用不着处理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m;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while(m--)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p &gt;&gt; 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>
                <a:solidFill>
                  <a:srgbClr val="FF0000"/>
                </a:solidFill>
              </a:rPr>
              <a:t>shop</a:t>
            </a:r>
            <a:r>
              <a:rPr lang="en-US" altLang="zh-CN" sz="2000" dirty="0"/>
              <a:t>[s] += p;               //</a:t>
            </a:r>
            <a:r>
              <a:rPr lang="zh-CN" altLang="zh-CN" sz="2000" dirty="0"/>
              <a:t>用</a:t>
            </a:r>
            <a:r>
              <a:rPr lang="en-US" altLang="zh-CN" sz="2000" dirty="0"/>
              <a:t>map</a:t>
            </a:r>
            <a:r>
              <a:rPr lang="zh-CN" altLang="zh-CN" sz="2000" dirty="0"/>
              <a:t>可以直接操作商店，加上价格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int rank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map&lt;</a:t>
            </a:r>
            <a:r>
              <a:rPr lang="en-US" altLang="zh-CN" sz="2000" dirty="0" err="1"/>
              <a:t>string,int</a:t>
            </a:r>
            <a:r>
              <a:rPr lang="en-US" altLang="zh-CN" sz="2000" dirty="0"/>
              <a:t>&gt;::iterator it;           //</a:t>
            </a:r>
            <a:r>
              <a:rPr lang="zh-CN" altLang="zh-CN" sz="2000" dirty="0"/>
              <a:t>迭代器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for(it=</a:t>
            </a:r>
            <a:r>
              <a:rPr lang="en-US" altLang="zh-CN" sz="2000" dirty="0" err="1"/>
              <a:t>shop.</a:t>
            </a:r>
            <a:r>
              <a:rPr lang="en-US" altLang="zh-CN" sz="2000" dirty="0" err="1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shop.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(); it++)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if(it-&gt;second &gt; shop["memory"])   //</a:t>
            </a:r>
            <a:r>
              <a:rPr lang="zh-CN" altLang="zh-CN" sz="2000" dirty="0"/>
              <a:t>比较价格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				rank++;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&lt;&lt;rank&lt;&lt;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shop.clear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>
                <a:solidFill>
                  <a:srgbClr val="FF0000"/>
                </a:solidFill>
              </a:rPr>
              <a:t>sort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STL</a:t>
            </a:r>
            <a:r>
              <a:rPr lang="zh-CN" altLang="zh-CN" sz="2400" dirty="0"/>
              <a:t>的排序函数</a:t>
            </a:r>
            <a:r>
              <a:rPr lang="en-US" altLang="zh-CN" sz="2400" dirty="0"/>
              <a:t>sort()</a:t>
            </a:r>
            <a:r>
              <a:rPr lang="zh-CN" altLang="en-US" sz="2400" dirty="0"/>
              <a:t>：</a:t>
            </a:r>
            <a:r>
              <a:rPr lang="zh-CN" altLang="zh-CN" sz="2400" dirty="0"/>
              <a:t>算法竞赛中最常用的函数之一</a:t>
            </a:r>
            <a:endParaRPr lang="en-US" altLang="zh-CN" sz="2400" dirty="0"/>
          </a:p>
          <a:p>
            <a:r>
              <a:rPr lang="zh-CN" altLang="zh-CN" sz="2400" dirty="0"/>
              <a:t>定义有两种：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void sort (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last);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void sort (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last, Compare comp);</a:t>
            </a:r>
            <a:endParaRPr lang="zh-CN" altLang="zh-CN" sz="2000" dirty="0"/>
          </a:p>
          <a:p>
            <a:r>
              <a:rPr lang="zh-CN" altLang="zh-CN" sz="2400" dirty="0"/>
              <a:t>返回值：无。</a:t>
            </a:r>
            <a:endParaRPr lang="zh-CN" altLang="zh-CN" sz="2400" dirty="0"/>
          </a:p>
          <a:p>
            <a:r>
              <a:rPr lang="zh-CN" altLang="zh-CN" sz="2400" dirty="0"/>
              <a:t>复杂度：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它排序的范围是</a:t>
            </a:r>
            <a:r>
              <a:rPr lang="en-US" altLang="zh-CN" sz="2400" dirty="0"/>
              <a:t>[first, last)</a:t>
            </a:r>
            <a:r>
              <a:rPr lang="zh-CN" altLang="zh-CN" sz="2400" dirty="0"/>
              <a:t>，包括</a:t>
            </a:r>
            <a:r>
              <a:rPr lang="en-US" altLang="zh-CN" sz="2400" dirty="0"/>
              <a:t>first</a:t>
            </a:r>
            <a:r>
              <a:rPr lang="zh-CN" altLang="zh-CN" sz="2400" dirty="0"/>
              <a:t>，不包括</a:t>
            </a:r>
            <a:r>
              <a:rPr lang="en-US" altLang="zh-CN" sz="2400" dirty="0"/>
              <a:t>last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排序。</a:t>
            </a:r>
            <a:r>
              <a:rPr lang="en-US" altLang="zh-CN" dirty="0"/>
              <a:t>sort</a:t>
            </a:r>
            <a:r>
              <a:rPr lang="zh-CN" altLang="zh-CN" dirty="0"/>
              <a:t>可以用自定义的比较函数进行排序，也可以用系统的</a:t>
            </a:r>
            <a:r>
              <a:rPr lang="en-US" altLang="zh-CN" dirty="0"/>
              <a:t>4</a:t>
            </a:r>
            <a:r>
              <a:rPr lang="zh-CN" altLang="zh-CN" dirty="0"/>
              <a:t>种排序：</a:t>
            </a:r>
            <a:r>
              <a:rPr lang="en-US" altLang="zh-CN" sz="2400" dirty="0"/>
              <a:t>less</a:t>
            </a:r>
            <a:r>
              <a:rPr lang="zh-CN" altLang="zh-CN" sz="2400" dirty="0"/>
              <a:t>、</a:t>
            </a:r>
            <a:r>
              <a:rPr lang="en-US" altLang="zh-CN" sz="2400" dirty="0"/>
              <a:t>greater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less_equal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greater_equal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zh-CN" dirty="0"/>
              <a:t>缺省情况下，程序按从小到大的顺序排序，</a:t>
            </a:r>
            <a:r>
              <a:rPr lang="en-US" altLang="zh-CN" dirty="0"/>
              <a:t>less</a:t>
            </a:r>
            <a:r>
              <a:rPr lang="zh-CN" altLang="zh-CN" dirty="0"/>
              <a:t>可以不写。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-27384"/>
            <a:ext cx="8867328" cy="720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#include&lt;bits/</a:t>
            </a:r>
            <a:r>
              <a:rPr lang="en-US" altLang="zh-CN" sz="2000" dirty="0" err="1"/>
              <a:t>stdc</a:t>
            </a:r>
            <a:r>
              <a:rPr lang="en-US" altLang="zh-CN" sz="2000" dirty="0"/>
              <a:t>++.h&gt;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my_less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int j)     {return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j);}  //</a:t>
            </a:r>
            <a:r>
              <a:rPr lang="zh-CN" altLang="zh-CN" sz="2000" dirty="0">
                <a:solidFill>
                  <a:srgbClr val="FF0000"/>
                </a:solidFill>
              </a:rPr>
              <a:t>自定义</a:t>
            </a:r>
            <a:r>
              <a:rPr lang="zh-CN" altLang="zh-CN" sz="2000" dirty="0"/>
              <a:t>小于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my_greater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int j) {return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&gt; j);}  //</a:t>
            </a:r>
            <a:r>
              <a:rPr lang="zh-CN" altLang="zh-CN" sz="2000" dirty="0">
                <a:solidFill>
                  <a:srgbClr val="FF0000"/>
                </a:solidFill>
              </a:rPr>
              <a:t>自定义</a:t>
            </a:r>
            <a:r>
              <a:rPr lang="zh-CN" altLang="zh-CN" sz="2000" dirty="0"/>
              <a:t>大于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int main 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vector&lt;int&gt; a = {3,7,2,5,6,8,5,4};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sort(</a:t>
            </a:r>
            <a:r>
              <a:rPr lang="en-US" altLang="zh-CN" sz="2000" dirty="0" err="1"/>
              <a:t>a.begin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a.begin</a:t>
            </a:r>
            <a:r>
              <a:rPr lang="en-US" altLang="zh-CN" sz="2000" dirty="0"/>
              <a:t>()+4); //</a:t>
            </a:r>
            <a:r>
              <a:rPr lang="zh-CN" altLang="zh-CN" sz="2000" dirty="0"/>
              <a:t>对前</a:t>
            </a:r>
            <a:r>
              <a:rPr lang="en-US" altLang="zh-CN" sz="2000" dirty="0"/>
              <a:t>4</a:t>
            </a:r>
            <a:r>
              <a:rPr lang="zh-CN" altLang="zh-CN" sz="2000" dirty="0"/>
              <a:t>个排序，输出</a:t>
            </a:r>
            <a:r>
              <a:rPr lang="en-US" altLang="zh-CN" sz="2000" dirty="0"/>
              <a:t>2 3 5 7 6 8 5 4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//sort(</a:t>
            </a:r>
            <a:r>
              <a:rPr lang="en-US" altLang="zh-CN" sz="2000" dirty="0" err="1"/>
              <a:t>a.begin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a.end</a:t>
            </a:r>
            <a:r>
              <a:rPr lang="en-US" altLang="zh-CN" sz="2000" dirty="0"/>
              <a:t>());   //</a:t>
            </a:r>
            <a:r>
              <a:rPr lang="zh-CN" altLang="zh-CN" sz="2000" dirty="0"/>
              <a:t>从小到大排序， 输出</a:t>
            </a:r>
            <a:r>
              <a:rPr lang="en-US" altLang="zh-CN" sz="2000" dirty="0"/>
              <a:t>2 3 4 5 5 6 7 8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//sort(</a:t>
            </a:r>
            <a:r>
              <a:rPr lang="en-US" altLang="zh-CN" sz="2000" dirty="0" err="1"/>
              <a:t>a.begin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a.end</a:t>
            </a:r>
            <a:r>
              <a:rPr lang="en-US" altLang="zh-CN" sz="2000" dirty="0"/>
              <a:t>(),</a:t>
            </a:r>
            <a:r>
              <a:rPr lang="en-US" altLang="zh-CN" sz="2000" dirty="0">
                <a:solidFill>
                  <a:srgbClr val="FF0000"/>
                </a:solidFill>
              </a:rPr>
              <a:t>less</a:t>
            </a:r>
            <a:r>
              <a:rPr lang="en-US" altLang="zh-CN" sz="2000" dirty="0"/>
              <a:t>&lt;int&gt;());  //</a:t>
            </a:r>
            <a:r>
              <a:rPr lang="zh-CN" altLang="zh-CN" sz="2000" dirty="0"/>
              <a:t>输出</a:t>
            </a:r>
            <a:r>
              <a:rPr lang="en-US" altLang="zh-CN" sz="2000" dirty="0"/>
              <a:t>2 3 4 5 5 6 7 8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//sort(</a:t>
            </a:r>
            <a:r>
              <a:rPr lang="en-US" altLang="zh-CN" sz="2000" dirty="0" err="1"/>
              <a:t>a.begin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a.end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FF0000"/>
                </a:solidFill>
              </a:rPr>
              <a:t>my_less</a:t>
            </a:r>
            <a:r>
              <a:rPr lang="en-US" altLang="zh-CN" sz="2000" dirty="0"/>
              <a:t>);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//</a:t>
            </a:r>
            <a:r>
              <a:rPr lang="zh-CN" altLang="zh-CN" sz="2000" dirty="0"/>
              <a:t>自定义排序，输出</a:t>
            </a:r>
            <a:r>
              <a:rPr lang="en-US" altLang="zh-CN" sz="2000" dirty="0"/>
              <a:t> 2 3 4 5 5 6 7 8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//sort(</a:t>
            </a:r>
            <a:r>
              <a:rPr lang="en-US" altLang="zh-CN" sz="2000" dirty="0" err="1"/>
              <a:t>a.begin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a.end</a:t>
            </a:r>
            <a:r>
              <a:rPr lang="en-US" altLang="zh-CN" sz="2000" dirty="0"/>
              <a:t>(),</a:t>
            </a:r>
            <a:r>
              <a:rPr lang="en-US" altLang="zh-CN" sz="2000" dirty="0">
                <a:solidFill>
                  <a:srgbClr val="FF0000"/>
                </a:solidFill>
              </a:rPr>
              <a:t>greater</a:t>
            </a:r>
            <a:r>
              <a:rPr lang="en-US" altLang="zh-CN" sz="2000" dirty="0"/>
              <a:t>&lt;int</a:t>
            </a:r>
            <a:r>
              <a:rPr lang="en-US" altLang="zh-CN" sz="2000" dirty="0"/>
              <a:t>&gt;());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      //</a:t>
            </a:r>
            <a:r>
              <a:rPr lang="zh-CN" altLang="zh-CN" sz="2000" dirty="0"/>
              <a:t>从大到小排序，输出</a:t>
            </a:r>
            <a:r>
              <a:rPr lang="en-US" altLang="zh-CN" sz="2000" dirty="0"/>
              <a:t> 8 7 6 5 5 4 3 2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//sort(</a:t>
            </a:r>
            <a:r>
              <a:rPr lang="en-US" altLang="zh-CN" sz="2000" dirty="0" err="1"/>
              <a:t>a.begin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a.end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FF0000"/>
                </a:solidFill>
              </a:rPr>
              <a:t>my_greater</a:t>
            </a:r>
            <a:r>
              <a:rPr lang="en-US" altLang="zh-CN" sz="2000" dirty="0"/>
              <a:t>);  // </a:t>
            </a:r>
            <a:r>
              <a:rPr lang="zh-CN" altLang="zh-CN" sz="2000" dirty="0"/>
              <a:t>输出</a:t>
            </a:r>
            <a:r>
              <a:rPr lang="en-US" altLang="zh-CN" sz="2000" dirty="0"/>
              <a:t> 8 7 6 5 5 4 3 2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a.size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        //</a:t>
            </a:r>
            <a:r>
              <a:rPr lang="zh-CN" altLang="zh-CN" sz="2000" dirty="0"/>
              <a:t>输出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]&lt;&lt; " ";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06784"/>
            <a:ext cx="2602632" cy="8501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容器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zh-CN" altLang="zh-CN" dirty="0"/>
              <a:t>顺序式容器</a:t>
            </a:r>
            <a:r>
              <a:rPr lang="zh-CN" altLang="en-US" dirty="0"/>
              <a:t>：</a:t>
            </a:r>
            <a:r>
              <a:rPr lang="en-US" altLang="zh-CN" sz="2800" dirty="0"/>
              <a:t>vector</a:t>
            </a:r>
            <a:r>
              <a:rPr lang="zh-CN" altLang="zh-CN" sz="2800" dirty="0"/>
              <a:t>，</a:t>
            </a:r>
            <a:r>
              <a:rPr lang="en-US" altLang="zh-CN" sz="2800" dirty="0"/>
              <a:t>list</a:t>
            </a:r>
            <a:r>
              <a:rPr lang="zh-CN" altLang="zh-CN" sz="2800" dirty="0"/>
              <a:t>，</a:t>
            </a:r>
            <a:r>
              <a:rPr lang="en-US" altLang="zh-CN" sz="2800" dirty="0"/>
              <a:t>deque</a:t>
            </a:r>
            <a:r>
              <a:rPr lang="zh-CN" altLang="zh-CN" sz="2800" dirty="0"/>
              <a:t>，</a:t>
            </a:r>
            <a:r>
              <a:rPr lang="en-US" altLang="zh-CN" sz="2800" dirty="0"/>
              <a:t>queue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priority_queue</a:t>
            </a:r>
            <a:r>
              <a:rPr lang="zh-CN" altLang="zh-CN" sz="2800" dirty="0"/>
              <a:t>，</a:t>
            </a:r>
            <a:r>
              <a:rPr lang="en-US" altLang="zh-CN" sz="2800" dirty="0"/>
              <a:t>stack</a:t>
            </a:r>
            <a:r>
              <a:rPr lang="zh-CN" altLang="zh-CN" sz="2800" dirty="0"/>
              <a:t>等。</a:t>
            </a:r>
            <a:endParaRPr lang="en-US" altLang="zh-CN" sz="2800" dirty="0"/>
          </a:p>
          <a:p>
            <a:r>
              <a:rPr lang="zh-CN" altLang="zh-CN" dirty="0"/>
              <a:t>关联式容器</a:t>
            </a:r>
            <a:r>
              <a:rPr lang="zh-CN" altLang="en-US" dirty="0"/>
              <a:t>：</a:t>
            </a:r>
            <a:r>
              <a:rPr lang="en-US" altLang="zh-CN" sz="2800" dirty="0"/>
              <a:t>set</a:t>
            </a:r>
            <a:r>
              <a:rPr lang="zh-CN" altLang="zh-CN" sz="2800" dirty="0"/>
              <a:t>，</a:t>
            </a:r>
            <a:r>
              <a:rPr lang="en-US" altLang="zh-CN" sz="2800" dirty="0"/>
              <a:t>multiset</a:t>
            </a:r>
            <a:r>
              <a:rPr lang="zh-CN" altLang="zh-CN" sz="2800" dirty="0"/>
              <a:t>，</a:t>
            </a:r>
            <a:r>
              <a:rPr lang="en-US" altLang="zh-CN" sz="2800" dirty="0"/>
              <a:t>map</a:t>
            </a:r>
            <a:r>
              <a:rPr lang="zh-CN" altLang="zh-CN" sz="2800" dirty="0"/>
              <a:t>，</a:t>
            </a:r>
            <a:r>
              <a:rPr lang="en-US" altLang="zh-CN" sz="2800" dirty="0"/>
              <a:t>multimap</a:t>
            </a:r>
            <a:r>
              <a:rPr lang="zh-CN" altLang="en-US" sz="2800" dirty="0"/>
              <a:t>等。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3554" name="Picture 2" descr="https://ss1.bdstatic.com/70cFvXSh_Q1YnxGkpoWK1HF6hhy/it/u=3219596362,319469403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67067"/>
            <a:ext cx="5580112" cy="13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vector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数组：算法竞赛中，为避免出错，一般用静态数组。能开多大就开多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3200" dirty="0"/>
              <a:t>int a[1000000], 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[1000000];</a:t>
            </a:r>
            <a:endParaRPr lang="en-US" altLang="zh-CN" sz="3200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如果空间紧张，用</a:t>
            </a:r>
            <a:r>
              <a:rPr lang="en-US" altLang="zh-CN" dirty="0"/>
              <a:t>STL</a:t>
            </a:r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建立动态数组，不易出错。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</a:t>
            </a:r>
            <a:r>
              <a:rPr lang="zh-CN" altLang="zh-CN" dirty="0"/>
              <a:t>动态数组，运行时根据需要改变数组大小。</a:t>
            </a:r>
            <a:endParaRPr lang="en-US" altLang="zh-CN" dirty="0"/>
          </a:p>
          <a:p>
            <a:r>
              <a:rPr lang="zh-CN" altLang="zh-CN" dirty="0"/>
              <a:t>以数组形式存储，内存空间是连续的，索引可以在常数时间内完成。</a:t>
            </a:r>
            <a:endParaRPr lang="en-US" altLang="zh-CN" dirty="0"/>
          </a:p>
          <a:p>
            <a:r>
              <a:rPr lang="zh-CN" altLang="zh-CN" dirty="0"/>
              <a:t>但是在中间进行插入和删除操作，会造成内存块的拷贝。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vector</a:t>
            </a:r>
            <a:r>
              <a:rPr lang="zh-CN" altLang="zh-CN" sz="3600" dirty="0">
                <a:solidFill>
                  <a:srgbClr val="0070C0"/>
                </a:solidFill>
              </a:rPr>
              <a:t>容器能存放任何类型的对象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2480" y="1417638"/>
          <a:ext cx="9036496" cy="4776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27"/>
                <a:gridCol w="3526777"/>
                <a:gridCol w="2880792"/>
              </a:tblGrid>
              <a:tr h="397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6323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型数组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a;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默认初始化，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632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b(a);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用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6324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vector&lt;int&gt; a(100);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有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632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a(100, 6);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6323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型数组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 a(10,”null”);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6324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 vec(10,”hello”);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hello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26466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vector&lt;string&gt;b(a.begin(), a.end()); 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是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的复制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2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定义结构型数组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struct point { int x, y;};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vector&lt;point&gt; a;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用来存坐标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多维数组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r>
              <a:rPr lang="zh-CN" altLang="zh-CN" dirty="0"/>
              <a:t>定义多维数组，例如定义一个二维数组：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3200" dirty="0"/>
              <a:t>vector&lt;int&gt; a[MAXN];</a:t>
            </a:r>
            <a:endParaRPr lang="zh-CN" altLang="zh-CN" sz="3200" dirty="0"/>
          </a:p>
          <a:p>
            <a:r>
              <a:rPr lang="zh-CN" altLang="zh-CN" dirty="0"/>
              <a:t>它的第一维大小是固定的</a:t>
            </a:r>
            <a:r>
              <a:rPr lang="en-US" altLang="zh-CN" dirty="0"/>
              <a:t>MAXN</a:t>
            </a:r>
            <a:r>
              <a:rPr lang="zh-CN" altLang="zh-CN" dirty="0"/>
              <a:t>，第二维是动态的。</a:t>
            </a:r>
            <a:endParaRPr lang="en-US" altLang="zh-CN" dirty="0"/>
          </a:p>
          <a:p>
            <a:r>
              <a:rPr lang="zh-CN" altLang="zh-CN" dirty="0"/>
              <a:t>用这个方式，可以实现图的邻接表存储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4580" name="Picture 4" descr="https://timgsa.baidu.com/timg?image&amp;quality=80&amp;size=b9999_10000&amp;sec=1555651941088&amp;di=df2799468459814d79c330b992855ca0&amp;imgtype=0&amp;src=http%3A%2F%2Fdingyue.nosdn.127.net%2FGDDuPXAT4pcNZh6hOheV0k9OwYbSuRnSaDdW4%3DzOj9Kr3153959818936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3" y="4796933"/>
            <a:ext cx="4608512" cy="131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88005"/>
          <a:ext cx="8928993" cy="6553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/>
                <a:gridCol w="3545330"/>
                <a:gridCol w="3367439"/>
              </a:tblGrid>
              <a:tr h="39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赋值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a.push_back(100);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在尾部添加元素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元素个数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int size = a.size();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元素个数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是否为空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bool isEmpty = a.empty();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判断是否为空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打印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cout&lt;&lt;a[0]&lt;&lt;endl;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打印第一个元素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中间插入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a.insert(a.begin()+i, k);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在第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个元素前面插入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a.push_back(8);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尾部插入值为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a.insert(a.end(), 10,5);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删除尾部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a.pop_back();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删除末尾元素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86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删除区间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a.erase(a.begin()+i, a.begin()+j);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删除区间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[i, j-1]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a.erase(a.begin()+2);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删除第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调整大小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a.resize(n)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数组大小变为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清空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a.clear();               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5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翻转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reverse(a.begin(), a.end());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用函数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reverse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翻转数组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排序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sort(a.begin(), a.end());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用函数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sort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排序，从小到大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8781</Words>
  <Application>WPS 演示</Application>
  <PresentationFormat>全屏显示(4:3)</PresentationFormat>
  <Paragraphs>665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等线</vt:lpstr>
      <vt:lpstr>Times New Roman</vt:lpstr>
      <vt:lpstr>微软雅黑</vt:lpstr>
      <vt:lpstr>Arial Unicode MS</vt:lpstr>
      <vt:lpstr>默认设计模板</vt:lpstr>
      <vt:lpstr>Paint.Picture</vt:lpstr>
      <vt:lpstr>算法竞赛入门到进阶</vt:lpstr>
      <vt:lpstr>第3章 STL和基本数据结构</vt:lpstr>
      <vt:lpstr>PowerPoint 演示文稿</vt:lpstr>
      <vt:lpstr>容器</vt:lpstr>
      <vt:lpstr>vector</vt:lpstr>
      <vt:lpstr>PowerPoint 演示文稿</vt:lpstr>
      <vt:lpstr>vector容器能存放任何类型的对象</vt:lpstr>
      <vt:lpstr>多维数组</vt:lpstr>
      <vt:lpstr>PowerPoint 演示文稿</vt:lpstr>
      <vt:lpstr>例：hdu 4841圆桌问题</vt:lpstr>
      <vt:lpstr>约瑟夫问题。用vector模拟动态变化的圆桌。</vt:lpstr>
      <vt:lpstr>栈和stack</vt:lpstr>
      <vt:lpstr>栈的有关操作</vt:lpstr>
      <vt:lpstr>PowerPoint 演示文稿</vt:lpstr>
      <vt:lpstr>PowerPoint 演示文稿</vt:lpstr>
      <vt:lpstr>爆栈问题</vt:lpstr>
      <vt:lpstr>PowerPoint 演示文稿</vt:lpstr>
      <vt:lpstr>队列和queue</vt:lpstr>
      <vt:lpstr>队列的有关操作</vt:lpstr>
      <vt:lpstr>PowerPoint 演示文稿</vt:lpstr>
      <vt:lpstr>优先队列和priority_queue</vt:lpstr>
      <vt:lpstr>优先队列的有关操作</vt:lpstr>
      <vt:lpstr>PowerPoint 演示文稿</vt:lpstr>
      <vt:lpstr>链表和list</vt:lpstr>
      <vt:lpstr>hdu 1276 士兵队列训练问题</vt:lpstr>
      <vt:lpstr>PowerPoint 演示文稿</vt:lpstr>
      <vt:lpstr>set</vt:lpstr>
      <vt:lpstr>set的有关操作</vt:lpstr>
      <vt:lpstr>例题：hdu 2094 产生冠军</vt:lpstr>
      <vt:lpstr>PowerPoint 演示文稿</vt:lpstr>
      <vt:lpstr>map</vt:lpstr>
      <vt:lpstr>一个常见问题</vt:lpstr>
      <vt:lpstr>用map实现</vt:lpstr>
      <vt:lpstr>例：hdu 2648 Shopping</vt:lpstr>
      <vt:lpstr>PowerPoint 演示文稿</vt:lpstr>
      <vt:lpstr>sort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BigClumsyBear</cp:lastModifiedBy>
  <cp:revision>1574</cp:revision>
  <dcterms:created xsi:type="dcterms:W3CDTF">2012-02-15T09:22:00Z</dcterms:created>
  <dcterms:modified xsi:type="dcterms:W3CDTF">2022-02-23T14:07:54Z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7F15F996FEDD4BEE8000E7886910C902</vt:lpwstr>
  </property>
</Properties>
</file>