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6A00702-3DC6-492B-89BE-37EDF6C853FF}"/>
              </a:ext>
            </a:extLst>
          </p:cNvPr>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p>
        </p:txBody>
      </p:sp>
      <p:sp>
        <p:nvSpPr>
          <p:cNvPr id="3" name="ชื่อเรื่องรอง 2">
            <a:extLst>
              <a:ext uri="{FF2B5EF4-FFF2-40B4-BE49-F238E27FC236}">
                <a16:creationId xmlns:a16="http://schemas.microsoft.com/office/drawing/2014/main" id="{C04E8408-4DDF-4DDC-9F2B-743B669CD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p>
        </p:txBody>
      </p:sp>
      <p:sp>
        <p:nvSpPr>
          <p:cNvPr id="4" name="ตัวแทนวันที่ 3">
            <a:extLst>
              <a:ext uri="{FF2B5EF4-FFF2-40B4-BE49-F238E27FC236}">
                <a16:creationId xmlns:a16="http://schemas.microsoft.com/office/drawing/2014/main" id="{EED8A5DF-E9AD-480E-BC4D-E1244BB66D5E}"/>
              </a:ext>
            </a:extLst>
          </p:cNvPr>
          <p:cNvSpPr>
            <a:spLocks noGrp="1"/>
          </p:cNvSpPr>
          <p:nvPr>
            <p:ph type="dt" sz="half" idx="10"/>
          </p:nvPr>
        </p:nvSpPr>
        <p:spPr/>
        <p:txBody>
          <a:bodyPr/>
          <a:lstStyle/>
          <a:p>
            <a:fld id="{9687A72E-39C2-4791-AADA-3FF6CCEB056C}" type="datetimeFigureOut">
              <a:rPr lang="th-TH" smtClean="0"/>
              <a:t>15/05/63</a:t>
            </a:fld>
            <a:endParaRPr lang="th-TH"/>
          </a:p>
        </p:txBody>
      </p:sp>
      <p:sp>
        <p:nvSpPr>
          <p:cNvPr id="5" name="ตัวแทนท้ายกระดาษ 4">
            <a:extLst>
              <a:ext uri="{FF2B5EF4-FFF2-40B4-BE49-F238E27FC236}">
                <a16:creationId xmlns:a16="http://schemas.microsoft.com/office/drawing/2014/main" id="{2BD497BD-C051-4B3D-BD51-36A83308AAA7}"/>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F1A4AF60-FCCF-4602-9737-748D79D63BE6}"/>
              </a:ext>
            </a:extLst>
          </p:cNvPr>
          <p:cNvSpPr>
            <a:spLocks noGrp="1"/>
          </p:cNvSpPr>
          <p:nvPr>
            <p:ph type="sldNum" sz="quarter" idx="12"/>
          </p:nvPr>
        </p:nvSpPr>
        <p:spPr/>
        <p:txBody>
          <a:bodyPr/>
          <a:lstStyle/>
          <a:p>
            <a:fld id="{3A5EB3EE-7E30-4E13-8041-ADC3D14299F3}" type="slidenum">
              <a:rPr lang="th-TH" smtClean="0"/>
              <a:t>‹#›</a:t>
            </a:fld>
            <a:endParaRPr lang="th-TH"/>
          </a:p>
        </p:txBody>
      </p:sp>
    </p:spTree>
    <p:extLst>
      <p:ext uri="{BB962C8B-B14F-4D97-AF65-F5344CB8AC3E}">
        <p14:creationId xmlns:p14="http://schemas.microsoft.com/office/powerpoint/2010/main" val="361158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7E71022-71E1-44EC-B40B-A80EBA9E3081}"/>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ข้อความแนวตั้ง 2">
            <a:extLst>
              <a:ext uri="{FF2B5EF4-FFF2-40B4-BE49-F238E27FC236}">
                <a16:creationId xmlns:a16="http://schemas.microsoft.com/office/drawing/2014/main" id="{81A32AA1-2025-4D8E-A779-A8312C9D3D3C}"/>
              </a:ext>
            </a:extLst>
          </p:cNvPr>
          <p:cNvSpPr>
            <a:spLocks noGrp="1"/>
          </p:cNvSpPr>
          <p:nvPr>
            <p:ph type="body" orient="vert" idx="1"/>
          </p:nvPr>
        </p:nvSpPr>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F7DB437C-4DB5-4881-827D-9561550E9389}"/>
              </a:ext>
            </a:extLst>
          </p:cNvPr>
          <p:cNvSpPr>
            <a:spLocks noGrp="1"/>
          </p:cNvSpPr>
          <p:nvPr>
            <p:ph type="dt" sz="half" idx="10"/>
          </p:nvPr>
        </p:nvSpPr>
        <p:spPr/>
        <p:txBody>
          <a:bodyPr/>
          <a:lstStyle/>
          <a:p>
            <a:fld id="{9687A72E-39C2-4791-AADA-3FF6CCEB056C}" type="datetimeFigureOut">
              <a:rPr lang="th-TH" smtClean="0"/>
              <a:t>15/05/63</a:t>
            </a:fld>
            <a:endParaRPr lang="th-TH"/>
          </a:p>
        </p:txBody>
      </p:sp>
      <p:sp>
        <p:nvSpPr>
          <p:cNvPr id="5" name="ตัวแทนท้ายกระดาษ 4">
            <a:extLst>
              <a:ext uri="{FF2B5EF4-FFF2-40B4-BE49-F238E27FC236}">
                <a16:creationId xmlns:a16="http://schemas.microsoft.com/office/drawing/2014/main" id="{4384B159-2E4E-4318-9770-EB6F8E1CDC7C}"/>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99286364-955C-43C0-A77B-D5B7E042F754}"/>
              </a:ext>
            </a:extLst>
          </p:cNvPr>
          <p:cNvSpPr>
            <a:spLocks noGrp="1"/>
          </p:cNvSpPr>
          <p:nvPr>
            <p:ph type="sldNum" sz="quarter" idx="12"/>
          </p:nvPr>
        </p:nvSpPr>
        <p:spPr/>
        <p:txBody>
          <a:bodyPr/>
          <a:lstStyle/>
          <a:p>
            <a:fld id="{3A5EB3EE-7E30-4E13-8041-ADC3D14299F3}" type="slidenum">
              <a:rPr lang="th-TH" smtClean="0"/>
              <a:t>‹#›</a:t>
            </a:fld>
            <a:endParaRPr lang="th-TH"/>
          </a:p>
        </p:txBody>
      </p:sp>
    </p:spTree>
    <p:extLst>
      <p:ext uri="{BB962C8B-B14F-4D97-AF65-F5344CB8AC3E}">
        <p14:creationId xmlns:p14="http://schemas.microsoft.com/office/powerpoint/2010/main" val="744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a:extLst>
              <a:ext uri="{FF2B5EF4-FFF2-40B4-BE49-F238E27FC236}">
                <a16:creationId xmlns:a16="http://schemas.microsoft.com/office/drawing/2014/main" id="{9B2DD46F-A673-4D4F-AAF1-578B792FBBDA}"/>
              </a:ext>
            </a:extLst>
          </p:cNvPr>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p>
        </p:txBody>
      </p:sp>
      <p:sp>
        <p:nvSpPr>
          <p:cNvPr id="3" name="ตัวแทนข้อความแนวตั้ง 2">
            <a:extLst>
              <a:ext uri="{FF2B5EF4-FFF2-40B4-BE49-F238E27FC236}">
                <a16:creationId xmlns:a16="http://schemas.microsoft.com/office/drawing/2014/main" id="{DA4C5CEA-F178-4928-8C54-6DF3C0175843}"/>
              </a:ext>
            </a:extLst>
          </p:cNvPr>
          <p:cNvSpPr>
            <a:spLocks noGrp="1"/>
          </p:cNvSpPr>
          <p:nvPr>
            <p:ph type="body" orient="vert" idx="1"/>
          </p:nvPr>
        </p:nvSpPr>
        <p:spPr>
          <a:xfrm>
            <a:off x="838200" y="365125"/>
            <a:ext cx="7734300" cy="5811838"/>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47E691F3-B929-4988-B3AC-748C1E3F370A}"/>
              </a:ext>
            </a:extLst>
          </p:cNvPr>
          <p:cNvSpPr>
            <a:spLocks noGrp="1"/>
          </p:cNvSpPr>
          <p:nvPr>
            <p:ph type="dt" sz="half" idx="10"/>
          </p:nvPr>
        </p:nvSpPr>
        <p:spPr/>
        <p:txBody>
          <a:bodyPr/>
          <a:lstStyle/>
          <a:p>
            <a:fld id="{9687A72E-39C2-4791-AADA-3FF6CCEB056C}" type="datetimeFigureOut">
              <a:rPr lang="th-TH" smtClean="0"/>
              <a:t>15/05/63</a:t>
            </a:fld>
            <a:endParaRPr lang="th-TH"/>
          </a:p>
        </p:txBody>
      </p:sp>
      <p:sp>
        <p:nvSpPr>
          <p:cNvPr id="5" name="ตัวแทนท้ายกระดาษ 4">
            <a:extLst>
              <a:ext uri="{FF2B5EF4-FFF2-40B4-BE49-F238E27FC236}">
                <a16:creationId xmlns:a16="http://schemas.microsoft.com/office/drawing/2014/main" id="{3FDB08D7-6AD7-41FB-8562-DA250042E064}"/>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8E3291D4-62DD-41A8-995F-455A2884457D}"/>
              </a:ext>
            </a:extLst>
          </p:cNvPr>
          <p:cNvSpPr>
            <a:spLocks noGrp="1"/>
          </p:cNvSpPr>
          <p:nvPr>
            <p:ph type="sldNum" sz="quarter" idx="12"/>
          </p:nvPr>
        </p:nvSpPr>
        <p:spPr/>
        <p:txBody>
          <a:bodyPr/>
          <a:lstStyle/>
          <a:p>
            <a:fld id="{3A5EB3EE-7E30-4E13-8041-ADC3D14299F3}" type="slidenum">
              <a:rPr lang="th-TH" smtClean="0"/>
              <a:t>‹#›</a:t>
            </a:fld>
            <a:endParaRPr lang="th-TH"/>
          </a:p>
        </p:txBody>
      </p:sp>
    </p:spTree>
    <p:extLst>
      <p:ext uri="{BB962C8B-B14F-4D97-AF65-F5344CB8AC3E}">
        <p14:creationId xmlns:p14="http://schemas.microsoft.com/office/powerpoint/2010/main" val="1493439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3DF0F52-08E2-473B-A38C-E192E4689195}"/>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2D853CBC-427A-435F-8DE9-EDC51B10F77B}"/>
              </a:ext>
            </a:extLst>
          </p:cNvPr>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FA431590-91D3-493E-8ABA-6E35423CF816}"/>
              </a:ext>
            </a:extLst>
          </p:cNvPr>
          <p:cNvSpPr>
            <a:spLocks noGrp="1"/>
          </p:cNvSpPr>
          <p:nvPr>
            <p:ph type="dt" sz="half" idx="10"/>
          </p:nvPr>
        </p:nvSpPr>
        <p:spPr/>
        <p:txBody>
          <a:bodyPr/>
          <a:lstStyle/>
          <a:p>
            <a:fld id="{9687A72E-39C2-4791-AADA-3FF6CCEB056C}" type="datetimeFigureOut">
              <a:rPr lang="th-TH" smtClean="0"/>
              <a:t>15/05/63</a:t>
            </a:fld>
            <a:endParaRPr lang="th-TH"/>
          </a:p>
        </p:txBody>
      </p:sp>
      <p:sp>
        <p:nvSpPr>
          <p:cNvPr id="5" name="ตัวแทนท้ายกระดาษ 4">
            <a:extLst>
              <a:ext uri="{FF2B5EF4-FFF2-40B4-BE49-F238E27FC236}">
                <a16:creationId xmlns:a16="http://schemas.microsoft.com/office/drawing/2014/main" id="{E3775599-AAFD-4971-B5DB-E6B62518C4BD}"/>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3BA6939F-7F6B-434D-B49B-92BFA212575E}"/>
              </a:ext>
            </a:extLst>
          </p:cNvPr>
          <p:cNvSpPr>
            <a:spLocks noGrp="1"/>
          </p:cNvSpPr>
          <p:nvPr>
            <p:ph type="sldNum" sz="quarter" idx="12"/>
          </p:nvPr>
        </p:nvSpPr>
        <p:spPr/>
        <p:txBody>
          <a:bodyPr/>
          <a:lstStyle/>
          <a:p>
            <a:fld id="{3A5EB3EE-7E30-4E13-8041-ADC3D14299F3}" type="slidenum">
              <a:rPr lang="th-TH" smtClean="0"/>
              <a:t>‹#›</a:t>
            </a:fld>
            <a:endParaRPr lang="th-TH"/>
          </a:p>
        </p:txBody>
      </p:sp>
    </p:spTree>
    <p:extLst>
      <p:ext uri="{BB962C8B-B14F-4D97-AF65-F5344CB8AC3E}">
        <p14:creationId xmlns:p14="http://schemas.microsoft.com/office/powerpoint/2010/main" val="235163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6ABDF7F-03F2-4F79-9E97-EFED4742642E}"/>
              </a:ext>
            </a:extLst>
          </p:cNvPr>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D5357E10-902A-4A5A-B49F-FA7704FF3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คลิกเพื่อแก้ไขสไตล์ของข้อความต้นแบบ</a:t>
            </a:r>
          </a:p>
        </p:txBody>
      </p:sp>
      <p:sp>
        <p:nvSpPr>
          <p:cNvPr id="4" name="ตัวแทนวันที่ 3">
            <a:extLst>
              <a:ext uri="{FF2B5EF4-FFF2-40B4-BE49-F238E27FC236}">
                <a16:creationId xmlns:a16="http://schemas.microsoft.com/office/drawing/2014/main" id="{227659D9-F4FA-4FE9-9E85-C5991A5C46D1}"/>
              </a:ext>
            </a:extLst>
          </p:cNvPr>
          <p:cNvSpPr>
            <a:spLocks noGrp="1"/>
          </p:cNvSpPr>
          <p:nvPr>
            <p:ph type="dt" sz="half" idx="10"/>
          </p:nvPr>
        </p:nvSpPr>
        <p:spPr/>
        <p:txBody>
          <a:bodyPr/>
          <a:lstStyle/>
          <a:p>
            <a:fld id="{9687A72E-39C2-4791-AADA-3FF6CCEB056C}" type="datetimeFigureOut">
              <a:rPr lang="th-TH" smtClean="0"/>
              <a:t>15/05/63</a:t>
            </a:fld>
            <a:endParaRPr lang="th-TH"/>
          </a:p>
        </p:txBody>
      </p:sp>
      <p:sp>
        <p:nvSpPr>
          <p:cNvPr id="5" name="ตัวแทนท้ายกระดาษ 4">
            <a:extLst>
              <a:ext uri="{FF2B5EF4-FFF2-40B4-BE49-F238E27FC236}">
                <a16:creationId xmlns:a16="http://schemas.microsoft.com/office/drawing/2014/main" id="{C62A2E62-23B1-4FDC-9D96-393E731A3FE2}"/>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8EDCF015-24D3-4E05-9697-B1AEC24F4564}"/>
              </a:ext>
            </a:extLst>
          </p:cNvPr>
          <p:cNvSpPr>
            <a:spLocks noGrp="1"/>
          </p:cNvSpPr>
          <p:nvPr>
            <p:ph type="sldNum" sz="quarter" idx="12"/>
          </p:nvPr>
        </p:nvSpPr>
        <p:spPr/>
        <p:txBody>
          <a:bodyPr/>
          <a:lstStyle/>
          <a:p>
            <a:fld id="{3A5EB3EE-7E30-4E13-8041-ADC3D14299F3}" type="slidenum">
              <a:rPr lang="th-TH" smtClean="0"/>
              <a:t>‹#›</a:t>
            </a:fld>
            <a:endParaRPr lang="th-TH"/>
          </a:p>
        </p:txBody>
      </p:sp>
    </p:spTree>
    <p:extLst>
      <p:ext uri="{BB962C8B-B14F-4D97-AF65-F5344CB8AC3E}">
        <p14:creationId xmlns:p14="http://schemas.microsoft.com/office/powerpoint/2010/main" val="231703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5AE05E3-3F8D-4FFB-9ED6-674DF5FF8515}"/>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56A01445-8BBD-427B-956D-7E786A07ACEA}"/>
              </a:ext>
            </a:extLst>
          </p:cNvPr>
          <p:cNvSpPr>
            <a:spLocks noGrp="1"/>
          </p:cNvSpPr>
          <p:nvPr>
            <p:ph sz="half" idx="1"/>
          </p:nvPr>
        </p:nvSpPr>
        <p:spPr>
          <a:xfrm>
            <a:off x="838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เนื้อหา 3">
            <a:extLst>
              <a:ext uri="{FF2B5EF4-FFF2-40B4-BE49-F238E27FC236}">
                <a16:creationId xmlns:a16="http://schemas.microsoft.com/office/drawing/2014/main" id="{669090BC-412E-48E7-B75C-4C4B3A6E1AD6}"/>
              </a:ext>
            </a:extLst>
          </p:cNvPr>
          <p:cNvSpPr>
            <a:spLocks noGrp="1"/>
          </p:cNvSpPr>
          <p:nvPr>
            <p:ph sz="half" idx="2"/>
          </p:nvPr>
        </p:nvSpPr>
        <p:spPr>
          <a:xfrm>
            <a:off x="6172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แทนวันที่ 4">
            <a:extLst>
              <a:ext uri="{FF2B5EF4-FFF2-40B4-BE49-F238E27FC236}">
                <a16:creationId xmlns:a16="http://schemas.microsoft.com/office/drawing/2014/main" id="{DD3264D9-55A9-4E56-AE0F-985D3AC75BDA}"/>
              </a:ext>
            </a:extLst>
          </p:cNvPr>
          <p:cNvSpPr>
            <a:spLocks noGrp="1"/>
          </p:cNvSpPr>
          <p:nvPr>
            <p:ph type="dt" sz="half" idx="10"/>
          </p:nvPr>
        </p:nvSpPr>
        <p:spPr/>
        <p:txBody>
          <a:bodyPr/>
          <a:lstStyle/>
          <a:p>
            <a:fld id="{9687A72E-39C2-4791-AADA-3FF6CCEB056C}" type="datetimeFigureOut">
              <a:rPr lang="th-TH" smtClean="0"/>
              <a:t>15/05/63</a:t>
            </a:fld>
            <a:endParaRPr lang="th-TH"/>
          </a:p>
        </p:txBody>
      </p:sp>
      <p:sp>
        <p:nvSpPr>
          <p:cNvPr id="6" name="ตัวแทนท้ายกระดาษ 5">
            <a:extLst>
              <a:ext uri="{FF2B5EF4-FFF2-40B4-BE49-F238E27FC236}">
                <a16:creationId xmlns:a16="http://schemas.microsoft.com/office/drawing/2014/main" id="{34C5A4A9-782F-425E-8F49-60E87D25CC63}"/>
              </a:ext>
            </a:extLst>
          </p:cNvPr>
          <p:cNvSpPr>
            <a:spLocks noGrp="1"/>
          </p:cNvSpPr>
          <p:nvPr>
            <p:ph type="ftr" sz="quarter" idx="11"/>
          </p:nvPr>
        </p:nvSpPr>
        <p:spPr/>
        <p:txBody>
          <a:bodyPr/>
          <a:lstStyle/>
          <a:p>
            <a:endParaRPr lang="th-TH"/>
          </a:p>
        </p:txBody>
      </p:sp>
      <p:sp>
        <p:nvSpPr>
          <p:cNvPr id="7" name="ตัวแทนหมายเลขสไลด์ 6">
            <a:extLst>
              <a:ext uri="{FF2B5EF4-FFF2-40B4-BE49-F238E27FC236}">
                <a16:creationId xmlns:a16="http://schemas.microsoft.com/office/drawing/2014/main" id="{E7B241F9-4A30-4170-9493-AB9DA2A4535F}"/>
              </a:ext>
            </a:extLst>
          </p:cNvPr>
          <p:cNvSpPr>
            <a:spLocks noGrp="1"/>
          </p:cNvSpPr>
          <p:nvPr>
            <p:ph type="sldNum" sz="quarter" idx="12"/>
          </p:nvPr>
        </p:nvSpPr>
        <p:spPr/>
        <p:txBody>
          <a:bodyPr/>
          <a:lstStyle/>
          <a:p>
            <a:fld id="{3A5EB3EE-7E30-4E13-8041-ADC3D14299F3}" type="slidenum">
              <a:rPr lang="th-TH" smtClean="0"/>
              <a:t>‹#›</a:t>
            </a:fld>
            <a:endParaRPr lang="th-TH"/>
          </a:p>
        </p:txBody>
      </p:sp>
    </p:spTree>
    <p:extLst>
      <p:ext uri="{BB962C8B-B14F-4D97-AF65-F5344CB8AC3E}">
        <p14:creationId xmlns:p14="http://schemas.microsoft.com/office/powerpoint/2010/main" val="10769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600DE30-75E1-4BBA-977A-0C6322CAD248}"/>
              </a:ext>
            </a:extLst>
          </p:cNvPr>
          <p:cNvSpPr>
            <a:spLocks noGrp="1"/>
          </p:cNvSpPr>
          <p:nvPr>
            <p:ph type="title"/>
          </p:nvPr>
        </p:nvSpPr>
        <p:spPr>
          <a:xfrm>
            <a:off x="839788" y="365125"/>
            <a:ext cx="10515600" cy="1325563"/>
          </a:xfrm>
        </p:spPr>
        <p:txBody>
          <a:body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B2810A97-9062-4179-987D-0D0F0427C1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ตัวแทนเนื้อหา 3">
            <a:extLst>
              <a:ext uri="{FF2B5EF4-FFF2-40B4-BE49-F238E27FC236}">
                <a16:creationId xmlns:a16="http://schemas.microsoft.com/office/drawing/2014/main" id="{F85D03A3-8438-4E29-95F9-17802570BC74}"/>
              </a:ext>
            </a:extLst>
          </p:cNvPr>
          <p:cNvSpPr>
            <a:spLocks noGrp="1"/>
          </p:cNvSpPr>
          <p:nvPr>
            <p:ph sz="half" idx="2"/>
          </p:nvPr>
        </p:nvSpPr>
        <p:spPr>
          <a:xfrm>
            <a:off x="839788" y="2505075"/>
            <a:ext cx="5157787"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แทนข้อความ 4">
            <a:extLst>
              <a:ext uri="{FF2B5EF4-FFF2-40B4-BE49-F238E27FC236}">
                <a16:creationId xmlns:a16="http://schemas.microsoft.com/office/drawing/2014/main" id="{8567967B-608F-4D5A-9892-31E4D3E0E5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ตัวแทนเนื้อหา 5">
            <a:extLst>
              <a:ext uri="{FF2B5EF4-FFF2-40B4-BE49-F238E27FC236}">
                <a16:creationId xmlns:a16="http://schemas.microsoft.com/office/drawing/2014/main" id="{05AC2326-8D67-405C-9A87-2DAFC50FB85F}"/>
              </a:ext>
            </a:extLst>
          </p:cNvPr>
          <p:cNvSpPr>
            <a:spLocks noGrp="1"/>
          </p:cNvSpPr>
          <p:nvPr>
            <p:ph sz="quarter" idx="4"/>
          </p:nvPr>
        </p:nvSpPr>
        <p:spPr>
          <a:xfrm>
            <a:off x="6172200" y="2505075"/>
            <a:ext cx="5183188"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7" name="ตัวแทนวันที่ 6">
            <a:extLst>
              <a:ext uri="{FF2B5EF4-FFF2-40B4-BE49-F238E27FC236}">
                <a16:creationId xmlns:a16="http://schemas.microsoft.com/office/drawing/2014/main" id="{7ED040C4-030D-4AC6-99DE-8AB819AB599C}"/>
              </a:ext>
            </a:extLst>
          </p:cNvPr>
          <p:cNvSpPr>
            <a:spLocks noGrp="1"/>
          </p:cNvSpPr>
          <p:nvPr>
            <p:ph type="dt" sz="half" idx="10"/>
          </p:nvPr>
        </p:nvSpPr>
        <p:spPr/>
        <p:txBody>
          <a:bodyPr/>
          <a:lstStyle/>
          <a:p>
            <a:fld id="{9687A72E-39C2-4791-AADA-3FF6CCEB056C}" type="datetimeFigureOut">
              <a:rPr lang="th-TH" smtClean="0"/>
              <a:t>15/05/63</a:t>
            </a:fld>
            <a:endParaRPr lang="th-TH"/>
          </a:p>
        </p:txBody>
      </p:sp>
      <p:sp>
        <p:nvSpPr>
          <p:cNvPr id="8" name="ตัวแทนท้ายกระดาษ 7">
            <a:extLst>
              <a:ext uri="{FF2B5EF4-FFF2-40B4-BE49-F238E27FC236}">
                <a16:creationId xmlns:a16="http://schemas.microsoft.com/office/drawing/2014/main" id="{1709E478-D2D7-479A-92AE-8261AB3D2E74}"/>
              </a:ext>
            </a:extLst>
          </p:cNvPr>
          <p:cNvSpPr>
            <a:spLocks noGrp="1"/>
          </p:cNvSpPr>
          <p:nvPr>
            <p:ph type="ftr" sz="quarter" idx="11"/>
          </p:nvPr>
        </p:nvSpPr>
        <p:spPr/>
        <p:txBody>
          <a:bodyPr/>
          <a:lstStyle/>
          <a:p>
            <a:endParaRPr lang="th-TH"/>
          </a:p>
        </p:txBody>
      </p:sp>
      <p:sp>
        <p:nvSpPr>
          <p:cNvPr id="9" name="ตัวแทนหมายเลขสไลด์ 8">
            <a:extLst>
              <a:ext uri="{FF2B5EF4-FFF2-40B4-BE49-F238E27FC236}">
                <a16:creationId xmlns:a16="http://schemas.microsoft.com/office/drawing/2014/main" id="{61148958-01C5-41AE-A441-E7D41F9F48BB}"/>
              </a:ext>
            </a:extLst>
          </p:cNvPr>
          <p:cNvSpPr>
            <a:spLocks noGrp="1"/>
          </p:cNvSpPr>
          <p:nvPr>
            <p:ph type="sldNum" sz="quarter" idx="12"/>
          </p:nvPr>
        </p:nvSpPr>
        <p:spPr/>
        <p:txBody>
          <a:bodyPr/>
          <a:lstStyle/>
          <a:p>
            <a:fld id="{3A5EB3EE-7E30-4E13-8041-ADC3D14299F3}" type="slidenum">
              <a:rPr lang="th-TH" smtClean="0"/>
              <a:t>‹#›</a:t>
            </a:fld>
            <a:endParaRPr lang="th-TH"/>
          </a:p>
        </p:txBody>
      </p:sp>
    </p:spTree>
    <p:extLst>
      <p:ext uri="{BB962C8B-B14F-4D97-AF65-F5344CB8AC3E}">
        <p14:creationId xmlns:p14="http://schemas.microsoft.com/office/powerpoint/2010/main" val="177348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E62EC96-1B66-4F51-BCCF-8A44179B32EA}"/>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วันที่ 2">
            <a:extLst>
              <a:ext uri="{FF2B5EF4-FFF2-40B4-BE49-F238E27FC236}">
                <a16:creationId xmlns:a16="http://schemas.microsoft.com/office/drawing/2014/main" id="{EC0A8418-9956-4106-8688-8203D1B99AD8}"/>
              </a:ext>
            </a:extLst>
          </p:cNvPr>
          <p:cNvSpPr>
            <a:spLocks noGrp="1"/>
          </p:cNvSpPr>
          <p:nvPr>
            <p:ph type="dt" sz="half" idx="10"/>
          </p:nvPr>
        </p:nvSpPr>
        <p:spPr/>
        <p:txBody>
          <a:bodyPr/>
          <a:lstStyle/>
          <a:p>
            <a:fld id="{9687A72E-39C2-4791-AADA-3FF6CCEB056C}" type="datetimeFigureOut">
              <a:rPr lang="th-TH" smtClean="0"/>
              <a:t>15/05/63</a:t>
            </a:fld>
            <a:endParaRPr lang="th-TH"/>
          </a:p>
        </p:txBody>
      </p:sp>
      <p:sp>
        <p:nvSpPr>
          <p:cNvPr id="4" name="ตัวแทนท้ายกระดาษ 3">
            <a:extLst>
              <a:ext uri="{FF2B5EF4-FFF2-40B4-BE49-F238E27FC236}">
                <a16:creationId xmlns:a16="http://schemas.microsoft.com/office/drawing/2014/main" id="{0C20E5F3-46ED-4925-A429-2288BA704133}"/>
              </a:ext>
            </a:extLst>
          </p:cNvPr>
          <p:cNvSpPr>
            <a:spLocks noGrp="1"/>
          </p:cNvSpPr>
          <p:nvPr>
            <p:ph type="ftr" sz="quarter" idx="11"/>
          </p:nvPr>
        </p:nvSpPr>
        <p:spPr/>
        <p:txBody>
          <a:bodyPr/>
          <a:lstStyle/>
          <a:p>
            <a:endParaRPr lang="th-TH"/>
          </a:p>
        </p:txBody>
      </p:sp>
      <p:sp>
        <p:nvSpPr>
          <p:cNvPr id="5" name="ตัวแทนหมายเลขสไลด์ 4">
            <a:extLst>
              <a:ext uri="{FF2B5EF4-FFF2-40B4-BE49-F238E27FC236}">
                <a16:creationId xmlns:a16="http://schemas.microsoft.com/office/drawing/2014/main" id="{BEFC8101-169F-4639-B80A-912CC6DDB7FA}"/>
              </a:ext>
            </a:extLst>
          </p:cNvPr>
          <p:cNvSpPr>
            <a:spLocks noGrp="1"/>
          </p:cNvSpPr>
          <p:nvPr>
            <p:ph type="sldNum" sz="quarter" idx="12"/>
          </p:nvPr>
        </p:nvSpPr>
        <p:spPr/>
        <p:txBody>
          <a:bodyPr/>
          <a:lstStyle/>
          <a:p>
            <a:fld id="{3A5EB3EE-7E30-4E13-8041-ADC3D14299F3}" type="slidenum">
              <a:rPr lang="th-TH" smtClean="0"/>
              <a:t>‹#›</a:t>
            </a:fld>
            <a:endParaRPr lang="th-TH"/>
          </a:p>
        </p:txBody>
      </p:sp>
    </p:spTree>
    <p:extLst>
      <p:ext uri="{BB962C8B-B14F-4D97-AF65-F5344CB8AC3E}">
        <p14:creationId xmlns:p14="http://schemas.microsoft.com/office/powerpoint/2010/main" val="8341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a:extLst>
              <a:ext uri="{FF2B5EF4-FFF2-40B4-BE49-F238E27FC236}">
                <a16:creationId xmlns:a16="http://schemas.microsoft.com/office/drawing/2014/main" id="{AAD3B398-07D9-487E-A2A9-C42B3AA433C9}"/>
              </a:ext>
            </a:extLst>
          </p:cNvPr>
          <p:cNvSpPr>
            <a:spLocks noGrp="1"/>
          </p:cNvSpPr>
          <p:nvPr>
            <p:ph type="dt" sz="half" idx="10"/>
          </p:nvPr>
        </p:nvSpPr>
        <p:spPr/>
        <p:txBody>
          <a:bodyPr/>
          <a:lstStyle/>
          <a:p>
            <a:fld id="{9687A72E-39C2-4791-AADA-3FF6CCEB056C}" type="datetimeFigureOut">
              <a:rPr lang="th-TH" smtClean="0"/>
              <a:t>15/05/63</a:t>
            </a:fld>
            <a:endParaRPr lang="th-TH"/>
          </a:p>
        </p:txBody>
      </p:sp>
      <p:sp>
        <p:nvSpPr>
          <p:cNvPr id="3" name="ตัวแทนท้ายกระดาษ 2">
            <a:extLst>
              <a:ext uri="{FF2B5EF4-FFF2-40B4-BE49-F238E27FC236}">
                <a16:creationId xmlns:a16="http://schemas.microsoft.com/office/drawing/2014/main" id="{629803C1-EFAF-4E76-A252-6062D77CE6B3}"/>
              </a:ext>
            </a:extLst>
          </p:cNvPr>
          <p:cNvSpPr>
            <a:spLocks noGrp="1"/>
          </p:cNvSpPr>
          <p:nvPr>
            <p:ph type="ftr" sz="quarter" idx="11"/>
          </p:nvPr>
        </p:nvSpPr>
        <p:spPr/>
        <p:txBody>
          <a:bodyPr/>
          <a:lstStyle/>
          <a:p>
            <a:endParaRPr lang="th-TH"/>
          </a:p>
        </p:txBody>
      </p:sp>
      <p:sp>
        <p:nvSpPr>
          <p:cNvPr id="4" name="ตัวแทนหมายเลขสไลด์ 3">
            <a:extLst>
              <a:ext uri="{FF2B5EF4-FFF2-40B4-BE49-F238E27FC236}">
                <a16:creationId xmlns:a16="http://schemas.microsoft.com/office/drawing/2014/main" id="{A06282FE-A3CF-4160-A950-EE25ECE1AD80}"/>
              </a:ext>
            </a:extLst>
          </p:cNvPr>
          <p:cNvSpPr>
            <a:spLocks noGrp="1"/>
          </p:cNvSpPr>
          <p:nvPr>
            <p:ph type="sldNum" sz="quarter" idx="12"/>
          </p:nvPr>
        </p:nvSpPr>
        <p:spPr/>
        <p:txBody>
          <a:bodyPr/>
          <a:lstStyle/>
          <a:p>
            <a:fld id="{3A5EB3EE-7E30-4E13-8041-ADC3D14299F3}" type="slidenum">
              <a:rPr lang="th-TH" smtClean="0"/>
              <a:t>‹#›</a:t>
            </a:fld>
            <a:endParaRPr lang="th-TH"/>
          </a:p>
        </p:txBody>
      </p:sp>
    </p:spTree>
    <p:extLst>
      <p:ext uri="{BB962C8B-B14F-4D97-AF65-F5344CB8AC3E}">
        <p14:creationId xmlns:p14="http://schemas.microsoft.com/office/powerpoint/2010/main" val="93922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61C9453-CD00-4219-9C3E-989ECF00D94B}"/>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E6270E4A-6C87-41E4-B7D6-1F1D1B9EB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ข้อความ 3">
            <a:extLst>
              <a:ext uri="{FF2B5EF4-FFF2-40B4-BE49-F238E27FC236}">
                <a16:creationId xmlns:a16="http://schemas.microsoft.com/office/drawing/2014/main" id="{B67B78ED-61F4-4C64-9F54-47B4FFAB4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72072360-8346-437B-81EB-6B5B0385C6E2}"/>
              </a:ext>
            </a:extLst>
          </p:cNvPr>
          <p:cNvSpPr>
            <a:spLocks noGrp="1"/>
          </p:cNvSpPr>
          <p:nvPr>
            <p:ph type="dt" sz="half" idx="10"/>
          </p:nvPr>
        </p:nvSpPr>
        <p:spPr/>
        <p:txBody>
          <a:bodyPr/>
          <a:lstStyle/>
          <a:p>
            <a:fld id="{9687A72E-39C2-4791-AADA-3FF6CCEB056C}" type="datetimeFigureOut">
              <a:rPr lang="th-TH" smtClean="0"/>
              <a:t>15/05/63</a:t>
            </a:fld>
            <a:endParaRPr lang="th-TH"/>
          </a:p>
        </p:txBody>
      </p:sp>
      <p:sp>
        <p:nvSpPr>
          <p:cNvPr id="6" name="ตัวแทนท้ายกระดาษ 5">
            <a:extLst>
              <a:ext uri="{FF2B5EF4-FFF2-40B4-BE49-F238E27FC236}">
                <a16:creationId xmlns:a16="http://schemas.microsoft.com/office/drawing/2014/main" id="{1886DA55-A289-4661-9551-0F4D0946AB44}"/>
              </a:ext>
            </a:extLst>
          </p:cNvPr>
          <p:cNvSpPr>
            <a:spLocks noGrp="1"/>
          </p:cNvSpPr>
          <p:nvPr>
            <p:ph type="ftr" sz="quarter" idx="11"/>
          </p:nvPr>
        </p:nvSpPr>
        <p:spPr/>
        <p:txBody>
          <a:bodyPr/>
          <a:lstStyle/>
          <a:p>
            <a:endParaRPr lang="th-TH"/>
          </a:p>
        </p:txBody>
      </p:sp>
      <p:sp>
        <p:nvSpPr>
          <p:cNvPr id="7" name="ตัวแทนหมายเลขสไลด์ 6">
            <a:extLst>
              <a:ext uri="{FF2B5EF4-FFF2-40B4-BE49-F238E27FC236}">
                <a16:creationId xmlns:a16="http://schemas.microsoft.com/office/drawing/2014/main" id="{B78DE7BB-63FA-45D3-B3B6-FC328678FB65}"/>
              </a:ext>
            </a:extLst>
          </p:cNvPr>
          <p:cNvSpPr>
            <a:spLocks noGrp="1"/>
          </p:cNvSpPr>
          <p:nvPr>
            <p:ph type="sldNum" sz="quarter" idx="12"/>
          </p:nvPr>
        </p:nvSpPr>
        <p:spPr/>
        <p:txBody>
          <a:bodyPr/>
          <a:lstStyle/>
          <a:p>
            <a:fld id="{3A5EB3EE-7E30-4E13-8041-ADC3D14299F3}" type="slidenum">
              <a:rPr lang="th-TH" smtClean="0"/>
              <a:t>‹#›</a:t>
            </a:fld>
            <a:endParaRPr lang="th-TH"/>
          </a:p>
        </p:txBody>
      </p:sp>
    </p:spTree>
    <p:extLst>
      <p:ext uri="{BB962C8B-B14F-4D97-AF65-F5344CB8AC3E}">
        <p14:creationId xmlns:p14="http://schemas.microsoft.com/office/powerpoint/2010/main" val="95429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3E24F2B-8826-4A8F-9652-CA441D97A757}"/>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p>
        </p:txBody>
      </p:sp>
      <p:sp>
        <p:nvSpPr>
          <p:cNvPr id="3" name="ตัวแทนรูปภาพ 2">
            <a:extLst>
              <a:ext uri="{FF2B5EF4-FFF2-40B4-BE49-F238E27FC236}">
                <a16:creationId xmlns:a16="http://schemas.microsoft.com/office/drawing/2014/main" id="{8E4F830A-BB15-4D12-B582-81EB489A5C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ตัวแทนข้อความ 3">
            <a:extLst>
              <a:ext uri="{FF2B5EF4-FFF2-40B4-BE49-F238E27FC236}">
                <a16:creationId xmlns:a16="http://schemas.microsoft.com/office/drawing/2014/main" id="{47CC20EA-47DC-496B-98DF-09AFC9799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20FAEBF1-29DA-4939-8160-66973B23897B}"/>
              </a:ext>
            </a:extLst>
          </p:cNvPr>
          <p:cNvSpPr>
            <a:spLocks noGrp="1"/>
          </p:cNvSpPr>
          <p:nvPr>
            <p:ph type="dt" sz="half" idx="10"/>
          </p:nvPr>
        </p:nvSpPr>
        <p:spPr/>
        <p:txBody>
          <a:bodyPr/>
          <a:lstStyle/>
          <a:p>
            <a:fld id="{9687A72E-39C2-4791-AADA-3FF6CCEB056C}" type="datetimeFigureOut">
              <a:rPr lang="th-TH" smtClean="0"/>
              <a:t>15/05/63</a:t>
            </a:fld>
            <a:endParaRPr lang="th-TH"/>
          </a:p>
        </p:txBody>
      </p:sp>
      <p:sp>
        <p:nvSpPr>
          <p:cNvPr id="6" name="ตัวแทนท้ายกระดาษ 5">
            <a:extLst>
              <a:ext uri="{FF2B5EF4-FFF2-40B4-BE49-F238E27FC236}">
                <a16:creationId xmlns:a16="http://schemas.microsoft.com/office/drawing/2014/main" id="{1530AD11-F9C1-4032-9BB6-A8079ABBB72B}"/>
              </a:ext>
            </a:extLst>
          </p:cNvPr>
          <p:cNvSpPr>
            <a:spLocks noGrp="1"/>
          </p:cNvSpPr>
          <p:nvPr>
            <p:ph type="ftr" sz="quarter" idx="11"/>
          </p:nvPr>
        </p:nvSpPr>
        <p:spPr/>
        <p:txBody>
          <a:bodyPr/>
          <a:lstStyle/>
          <a:p>
            <a:endParaRPr lang="th-TH"/>
          </a:p>
        </p:txBody>
      </p:sp>
      <p:sp>
        <p:nvSpPr>
          <p:cNvPr id="7" name="ตัวแทนหมายเลขสไลด์ 6">
            <a:extLst>
              <a:ext uri="{FF2B5EF4-FFF2-40B4-BE49-F238E27FC236}">
                <a16:creationId xmlns:a16="http://schemas.microsoft.com/office/drawing/2014/main" id="{92102CDD-B355-4E2B-B500-2A085839D154}"/>
              </a:ext>
            </a:extLst>
          </p:cNvPr>
          <p:cNvSpPr>
            <a:spLocks noGrp="1"/>
          </p:cNvSpPr>
          <p:nvPr>
            <p:ph type="sldNum" sz="quarter" idx="12"/>
          </p:nvPr>
        </p:nvSpPr>
        <p:spPr/>
        <p:txBody>
          <a:bodyPr/>
          <a:lstStyle/>
          <a:p>
            <a:fld id="{3A5EB3EE-7E30-4E13-8041-ADC3D14299F3}" type="slidenum">
              <a:rPr lang="th-TH" smtClean="0"/>
              <a:t>‹#›</a:t>
            </a:fld>
            <a:endParaRPr lang="th-TH"/>
          </a:p>
        </p:txBody>
      </p:sp>
    </p:spTree>
    <p:extLst>
      <p:ext uri="{BB962C8B-B14F-4D97-AF65-F5344CB8AC3E}">
        <p14:creationId xmlns:p14="http://schemas.microsoft.com/office/powerpoint/2010/main" val="229692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a:extLst>
              <a:ext uri="{FF2B5EF4-FFF2-40B4-BE49-F238E27FC236}">
                <a16:creationId xmlns:a16="http://schemas.microsoft.com/office/drawing/2014/main" id="{CC3C07B6-F879-42A5-A9FD-EC2B4D42E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5F401534-CAE7-4FB0-BF33-49D3BCCA7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18B11F44-76B1-4552-BADC-484DE03A63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7A72E-39C2-4791-AADA-3FF6CCEB056C}" type="datetimeFigureOut">
              <a:rPr lang="th-TH" smtClean="0"/>
              <a:t>15/05/63</a:t>
            </a:fld>
            <a:endParaRPr lang="th-TH"/>
          </a:p>
        </p:txBody>
      </p:sp>
      <p:sp>
        <p:nvSpPr>
          <p:cNvPr id="5" name="ตัวแทนท้ายกระดาษ 4">
            <a:extLst>
              <a:ext uri="{FF2B5EF4-FFF2-40B4-BE49-F238E27FC236}">
                <a16:creationId xmlns:a16="http://schemas.microsoft.com/office/drawing/2014/main" id="{5C85D18C-5252-4560-A141-EACD25109C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ตัวแทนหมายเลขสไลด์ 5">
            <a:extLst>
              <a:ext uri="{FF2B5EF4-FFF2-40B4-BE49-F238E27FC236}">
                <a16:creationId xmlns:a16="http://schemas.microsoft.com/office/drawing/2014/main" id="{16AFCC08-CA56-4C03-8E2F-D9D91994D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EB3EE-7E30-4E13-8041-ADC3D14299F3}" type="slidenum">
              <a:rPr lang="th-TH" smtClean="0"/>
              <a:t>‹#›</a:t>
            </a:fld>
            <a:endParaRPr lang="th-TH"/>
          </a:p>
        </p:txBody>
      </p:sp>
    </p:spTree>
    <p:extLst>
      <p:ext uri="{BB962C8B-B14F-4D97-AF65-F5344CB8AC3E}">
        <p14:creationId xmlns:p14="http://schemas.microsoft.com/office/powerpoint/2010/main" val="4045626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hyperlink" Target="http://www.foursquare.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a:extLst>
              <a:ext uri="{FF2B5EF4-FFF2-40B4-BE49-F238E27FC236}">
                <a16:creationId xmlns:a16="http://schemas.microsoft.com/office/drawing/2014/main" id="{E4DD026F-2D21-4FB1-BA81-087FEC573EBB}"/>
              </a:ext>
            </a:extLst>
          </p:cNvPr>
          <p:cNvSpPr/>
          <p:nvPr/>
        </p:nvSpPr>
        <p:spPr>
          <a:xfrm>
            <a:off x="571500" y="1228725"/>
            <a:ext cx="10972800" cy="114300"/>
          </a:xfrm>
          <a:prstGeom prst="rect">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 name="กล่องข้อความ 4">
            <a:extLst>
              <a:ext uri="{FF2B5EF4-FFF2-40B4-BE49-F238E27FC236}">
                <a16:creationId xmlns:a16="http://schemas.microsoft.com/office/drawing/2014/main" id="{5BCC73BD-F386-4B54-B192-843A3215031D}"/>
              </a:ext>
            </a:extLst>
          </p:cNvPr>
          <p:cNvSpPr txBox="1"/>
          <p:nvPr/>
        </p:nvSpPr>
        <p:spPr>
          <a:xfrm>
            <a:off x="497150" y="705505"/>
            <a:ext cx="9658904" cy="584775"/>
          </a:xfrm>
          <a:prstGeom prst="rect">
            <a:avLst/>
          </a:prstGeom>
          <a:noFill/>
        </p:spPr>
        <p:txBody>
          <a:bodyPr wrap="square" rtlCol="0">
            <a:spAutoFit/>
          </a:bodyPr>
          <a:lstStyle/>
          <a:p>
            <a:r>
              <a:rPr lang="en-US" sz="3200" dirty="0">
                <a:solidFill>
                  <a:srgbClr val="0070C0"/>
                </a:solidFill>
              </a:rPr>
              <a:t>Capstone </a:t>
            </a:r>
            <a:r>
              <a:rPr lang="en-US" sz="3200" dirty="0" err="1">
                <a:solidFill>
                  <a:srgbClr val="0070C0"/>
                </a:solidFill>
              </a:rPr>
              <a:t>Project:The</a:t>
            </a:r>
            <a:r>
              <a:rPr lang="en-US" sz="3200" dirty="0">
                <a:solidFill>
                  <a:srgbClr val="0070C0"/>
                </a:solidFill>
              </a:rPr>
              <a:t> Battle of Neighborhoods (week2)</a:t>
            </a:r>
            <a:endParaRPr lang="th-TH" sz="3200" dirty="0">
              <a:solidFill>
                <a:srgbClr val="0070C0"/>
              </a:solidFill>
            </a:endParaRPr>
          </a:p>
        </p:txBody>
      </p:sp>
      <p:pic>
        <p:nvPicPr>
          <p:cNvPr id="1026" name="Picture 2" descr="มารีน่า เบย์ แซนด์ส รีสอร์ทสุดหรูครบวงจร – Visit Singapore ...">
            <a:extLst>
              <a:ext uri="{FF2B5EF4-FFF2-40B4-BE49-F238E27FC236}">
                <a16:creationId xmlns:a16="http://schemas.microsoft.com/office/drawing/2014/main" id="{6CE5BDB7-2977-4629-A8B5-010B2934C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50" y="2566387"/>
            <a:ext cx="704850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Start a Coffee Shop with No Money – Business Network">
            <a:extLst>
              <a:ext uri="{FF2B5EF4-FFF2-40B4-BE49-F238E27FC236}">
                <a16:creationId xmlns:a16="http://schemas.microsoft.com/office/drawing/2014/main" id="{95113A81-1DFE-48C2-AAF4-7F65C59A9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261" y="3309083"/>
            <a:ext cx="4034610" cy="2687113"/>
          </a:xfrm>
          <a:prstGeom prst="rect">
            <a:avLst/>
          </a:prstGeom>
          <a:noFill/>
          <a:extLst>
            <a:ext uri="{909E8E84-426E-40DD-AFC4-6F175D3DCCD1}">
              <a14:hiddenFill xmlns:a14="http://schemas.microsoft.com/office/drawing/2010/main">
                <a:solidFill>
                  <a:srgbClr val="FFFFFF"/>
                </a:solidFill>
              </a14:hiddenFill>
            </a:ext>
          </a:extLst>
        </p:spPr>
      </p:pic>
      <p:sp>
        <p:nvSpPr>
          <p:cNvPr id="8" name="กล่องข้อความ 7">
            <a:extLst>
              <a:ext uri="{FF2B5EF4-FFF2-40B4-BE49-F238E27FC236}">
                <a16:creationId xmlns:a16="http://schemas.microsoft.com/office/drawing/2014/main" id="{4CA855D1-B58F-48D6-915B-1E4312121404}"/>
              </a:ext>
            </a:extLst>
          </p:cNvPr>
          <p:cNvSpPr txBox="1"/>
          <p:nvPr/>
        </p:nvSpPr>
        <p:spPr>
          <a:xfrm>
            <a:off x="497150" y="1688158"/>
            <a:ext cx="10395751" cy="523220"/>
          </a:xfrm>
          <a:prstGeom prst="rect">
            <a:avLst/>
          </a:prstGeom>
          <a:noFill/>
        </p:spPr>
        <p:txBody>
          <a:bodyPr wrap="square" rtlCol="0">
            <a:spAutoFit/>
          </a:bodyPr>
          <a:lstStyle/>
          <a:p>
            <a:r>
              <a:rPr lang="en-US" dirty="0">
                <a:solidFill>
                  <a:srgbClr val="7030A0"/>
                </a:solidFill>
              </a:rPr>
              <a:t>To Find out Location of New Coffee Shop near Marina Bay Sands Hotel</a:t>
            </a:r>
            <a:endParaRPr lang="th-TH" dirty="0">
              <a:solidFill>
                <a:srgbClr val="7030A0"/>
              </a:solidFill>
            </a:endParaRPr>
          </a:p>
        </p:txBody>
      </p:sp>
    </p:spTree>
    <p:extLst>
      <p:ext uri="{BB962C8B-B14F-4D97-AF65-F5344CB8AC3E}">
        <p14:creationId xmlns:p14="http://schemas.microsoft.com/office/powerpoint/2010/main" val="249044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a:extLst>
              <a:ext uri="{FF2B5EF4-FFF2-40B4-BE49-F238E27FC236}">
                <a16:creationId xmlns:a16="http://schemas.microsoft.com/office/drawing/2014/main" id="{E4DD026F-2D21-4FB1-BA81-087FEC573EBB}"/>
              </a:ext>
            </a:extLst>
          </p:cNvPr>
          <p:cNvSpPr/>
          <p:nvPr/>
        </p:nvSpPr>
        <p:spPr>
          <a:xfrm>
            <a:off x="571500" y="1228725"/>
            <a:ext cx="10972800" cy="114300"/>
          </a:xfrm>
          <a:prstGeom prst="rect">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 name="กล่องข้อความ 4">
            <a:extLst>
              <a:ext uri="{FF2B5EF4-FFF2-40B4-BE49-F238E27FC236}">
                <a16:creationId xmlns:a16="http://schemas.microsoft.com/office/drawing/2014/main" id="{5BCC73BD-F386-4B54-B192-843A3215031D}"/>
              </a:ext>
            </a:extLst>
          </p:cNvPr>
          <p:cNvSpPr txBox="1"/>
          <p:nvPr/>
        </p:nvSpPr>
        <p:spPr>
          <a:xfrm>
            <a:off x="497150" y="705505"/>
            <a:ext cx="9658904" cy="584775"/>
          </a:xfrm>
          <a:prstGeom prst="rect">
            <a:avLst/>
          </a:prstGeom>
          <a:noFill/>
        </p:spPr>
        <p:txBody>
          <a:bodyPr wrap="square" rtlCol="0">
            <a:spAutoFit/>
          </a:bodyPr>
          <a:lstStyle/>
          <a:p>
            <a:r>
              <a:rPr lang="en-US" sz="3200" dirty="0">
                <a:solidFill>
                  <a:srgbClr val="0070C0"/>
                </a:solidFill>
              </a:rPr>
              <a:t>Capstone </a:t>
            </a:r>
            <a:r>
              <a:rPr lang="en-US" sz="3200" dirty="0" err="1">
                <a:solidFill>
                  <a:srgbClr val="0070C0"/>
                </a:solidFill>
              </a:rPr>
              <a:t>Project:The</a:t>
            </a:r>
            <a:r>
              <a:rPr lang="en-US" sz="3200" dirty="0">
                <a:solidFill>
                  <a:srgbClr val="0070C0"/>
                </a:solidFill>
              </a:rPr>
              <a:t> Battle of Neighborhoods (week2)</a:t>
            </a:r>
            <a:endParaRPr lang="th-TH" sz="3200" dirty="0">
              <a:solidFill>
                <a:srgbClr val="0070C0"/>
              </a:solidFill>
            </a:endParaRPr>
          </a:p>
        </p:txBody>
      </p:sp>
      <p:sp>
        <p:nvSpPr>
          <p:cNvPr id="2" name="กล่องข้อความ 1">
            <a:extLst>
              <a:ext uri="{FF2B5EF4-FFF2-40B4-BE49-F238E27FC236}">
                <a16:creationId xmlns:a16="http://schemas.microsoft.com/office/drawing/2014/main" id="{5553D208-2B81-4088-B3DE-ED71299E6F2F}"/>
              </a:ext>
            </a:extLst>
          </p:cNvPr>
          <p:cNvSpPr txBox="1"/>
          <p:nvPr/>
        </p:nvSpPr>
        <p:spPr>
          <a:xfrm>
            <a:off x="571500" y="1585555"/>
            <a:ext cx="2325950" cy="523220"/>
          </a:xfrm>
          <a:prstGeom prst="rect">
            <a:avLst/>
          </a:prstGeom>
          <a:noFill/>
        </p:spPr>
        <p:txBody>
          <a:bodyPr wrap="square" rtlCol="0">
            <a:spAutoFit/>
          </a:bodyPr>
          <a:lstStyle/>
          <a:p>
            <a:r>
              <a:rPr lang="en-US" dirty="0">
                <a:solidFill>
                  <a:srgbClr val="7030A0"/>
                </a:solidFill>
              </a:rPr>
              <a:t>Introduction :</a:t>
            </a:r>
            <a:endParaRPr lang="th-TH" dirty="0">
              <a:solidFill>
                <a:srgbClr val="7030A0"/>
              </a:solidFill>
            </a:endParaRPr>
          </a:p>
        </p:txBody>
      </p:sp>
      <p:sp>
        <p:nvSpPr>
          <p:cNvPr id="3" name="กล่องข้อความ 2">
            <a:extLst>
              <a:ext uri="{FF2B5EF4-FFF2-40B4-BE49-F238E27FC236}">
                <a16:creationId xmlns:a16="http://schemas.microsoft.com/office/drawing/2014/main" id="{9728E961-A265-4932-8D22-216BCDBF138C}"/>
              </a:ext>
            </a:extLst>
          </p:cNvPr>
          <p:cNvSpPr txBox="1"/>
          <p:nvPr/>
        </p:nvSpPr>
        <p:spPr>
          <a:xfrm>
            <a:off x="571500" y="2199343"/>
            <a:ext cx="4785066" cy="4401205"/>
          </a:xfrm>
          <a:prstGeom prst="rect">
            <a:avLst/>
          </a:prstGeom>
          <a:noFill/>
        </p:spPr>
        <p:txBody>
          <a:bodyPr wrap="square" rtlCol="0">
            <a:spAutoFit/>
          </a:bodyPr>
          <a:lstStyle/>
          <a:p>
            <a:r>
              <a:rPr lang="en-US" dirty="0">
                <a:solidFill>
                  <a:srgbClr val="00B050"/>
                </a:solidFill>
              </a:rPr>
              <a:t>The Marina Bay Sands Hotel is located at Marina Bay in Singapore. The Marina Bay Sands Hotel is the most  beautiful Hotel in Singapore. There are many tourists to stay here every years. So I think I should open Coffee shop near this hotel. </a:t>
            </a:r>
          </a:p>
          <a:p>
            <a:endParaRPr lang="th-TH" dirty="0"/>
          </a:p>
        </p:txBody>
      </p:sp>
      <p:pic>
        <p:nvPicPr>
          <p:cNvPr id="6" name="Picture 1">
            <a:extLst>
              <a:ext uri="{FF2B5EF4-FFF2-40B4-BE49-F238E27FC236}">
                <a16:creationId xmlns:a16="http://schemas.microsoft.com/office/drawing/2014/main" id="{6822C346-E7D9-4150-BC95-30D253E33C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23319" y="4334238"/>
            <a:ext cx="2832735" cy="1888490"/>
          </a:xfrm>
          <a:prstGeom prst="rect">
            <a:avLst/>
          </a:prstGeom>
          <a:noFill/>
          <a:ln>
            <a:noFill/>
          </a:ln>
        </p:spPr>
      </p:pic>
      <p:pic>
        <p:nvPicPr>
          <p:cNvPr id="2050" name="Picture 2" descr="Singapore Map - Editable PPT Slides">
            <a:extLst>
              <a:ext uri="{FF2B5EF4-FFF2-40B4-BE49-F238E27FC236}">
                <a16:creationId xmlns:a16="http://schemas.microsoft.com/office/drawing/2014/main" id="{ADE52EE4-E3F4-4970-A1E1-39E7201DB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955" y="1585555"/>
            <a:ext cx="4052880" cy="227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50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a:extLst>
              <a:ext uri="{FF2B5EF4-FFF2-40B4-BE49-F238E27FC236}">
                <a16:creationId xmlns:a16="http://schemas.microsoft.com/office/drawing/2014/main" id="{E4DD026F-2D21-4FB1-BA81-087FEC573EBB}"/>
              </a:ext>
            </a:extLst>
          </p:cNvPr>
          <p:cNvSpPr/>
          <p:nvPr/>
        </p:nvSpPr>
        <p:spPr>
          <a:xfrm>
            <a:off x="571500" y="1228725"/>
            <a:ext cx="10972800" cy="114300"/>
          </a:xfrm>
          <a:prstGeom prst="rect">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 name="กล่องข้อความ 4">
            <a:extLst>
              <a:ext uri="{FF2B5EF4-FFF2-40B4-BE49-F238E27FC236}">
                <a16:creationId xmlns:a16="http://schemas.microsoft.com/office/drawing/2014/main" id="{5BCC73BD-F386-4B54-B192-843A3215031D}"/>
              </a:ext>
            </a:extLst>
          </p:cNvPr>
          <p:cNvSpPr txBox="1"/>
          <p:nvPr/>
        </p:nvSpPr>
        <p:spPr>
          <a:xfrm>
            <a:off x="497150" y="705505"/>
            <a:ext cx="9658904" cy="584775"/>
          </a:xfrm>
          <a:prstGeom prst="rect">
            <a:avLst/>
          </a:prstGeom>
          <a:noFill/>
        </p:spPr>
        <p:txBody>
          <a:bodyPr wrap="square" rtlCol="0">
            <a:spAutoFit/>
          </a:bodyPr>
          <a:lstStyle/>
          <a:p>
            <a:r>
              <a:rPr lang="en-US" sz="3200" dirty="0">
                <a:solidFill>
                  <a:srgbClr val="0070C0"/>
                </a:solidFill>
              </a:rPr>
              <a:t>Capstone </a:t>
            </a:r>
            <a:r>
              <a:rPr lang="en-US" sz="3200" dirty="0" err="1">
                <a:solidFill>
                  <a:srgbClr val="0070C0"/>
                </a:solidFill>
              </a:rPr>
              <a:t>Project:The</a:t>
            </a:r>
            <a:r>
              <a:rPr lang="en-US" sz="3200" dirty="0">
                <a:solidFill>
                  <a:srgbClr val="0070C0"/>
                </a:solidFill>
              </a:rPr>
              <a:t> Battle of Neighborhoods (week2)</a:t>
            </a:r>
            <a:endParaRPr lang="th-TH" sz="3200" dirty="0">
              <a:solidFill>
                <a:srgbClr val="0070C0"/>
              </a:solidFill>
            </a:endParaRPr>
          </a:p>
        </p:txBody>
      </p:sp>
      <p:sp>
        <p:nvSpPr>
          <p:cNvPr id="6" name="กล่องข้อความ 5">
            <a:extLst>
              <a:ext uri="{FF2B5EF4-FFF2-40B4-BE49-F238E27FC236}">
                <a16:creationId xmlns:a16="http://schemas.microsoft.com/office/drawing/2014/main" id="{3E7B1A4C-05CD-4349-81A1-E2399ADC513F}"/>
              </a:ext>
            </a:extLst>
          </p:cNvPr>
          <p:cNvSpPr txBox="1"/>
          <p:nvPr/>
        </p:nvSpPr>
        <p:spPr>
          <a:xfrm>
            <a:off x="571500" y="1585556"/>
            <a:ext cx="3041712" cy="523220"/>
          </a:xfrm>
          <a:prstGeom prst="rect">
            <a:avLst/>
          </a:prstGeom>
          <a:noFill/>
        </p:spPr>
        <p:txBody>
          <a:bodyPr wrap="square" rtlCol="0">
            <a:spAutoFit/>
          </a:bodyPr>
          <a:lstStyle/>
          <a:p>
            <a:r>
              <a:rPr lang="en-US" dirty="0">
                <a:solidFill>
                  <a:srgbClr val="7030A0"/>
                </a:solidFill>
              </a:rPr>
              <a:t>Business Problem :</a:t>
            </a:r>
            <a:endParaRPr lang="th-TH" dirty="0">
              <a:solidFill>
                <a:srgbClr val="7030A0"/>
              </a:solidFill>
            </a:endParaRPr>
          </a:p>
        </p:txBody>
      </p:sp>
      <p:sp>
        <p:nvSpPr>
          <p:cNvPr id="7" name="กล่องข้อความ 6">
            <a:extLst>
              <a:ext uri="{FF2B5EF4-FFF2-40B4-BE49-F238E27FC236}">
                <a16:creationId xmlns:a16="http://schemas.microsoft.com/office/drawing/2014/main" id="{872536FE-C1BA-426A-AEAF-6419EBCF60A9}"/>
              </a:ext>
            </a:extLst>
          </p:cNvPr>
          <p:cNvSpPr txBox="1"/>
          <p:nvPr/>
        </p:nvSpPr>
        <p:spPr>
          <a:xfrm>
            <a:off x="571500" y="2199344"/>
            <a:ext cx="9158426" cy="2246769"/>
          </a:xfrm>
          <a:prstGeom prst="rect">
            <a:avLst/>
          </a:prstGeom>
          <a:noFill/>
        </p:spPr>
        <p:txBody>
          <a:bodyPr wrap="square" rtlCol="0">
            <a:spAutoFit/>
          </a:bodyPr>
          <a:lstStyle/>
          <a:p>
            <a:pPr lvl="0"/>
            <a:r>
              <a:rPr lang="en-US" dirty="0">
                <a:solidFill>
                  <a:srgbClr val="00B050"/>
                </a:solidFill>
              </a:rPr>
              <a:t>1. Find existing coffee shops around the Marina Bay Sands Hotel in radius 1.0 Km..</a:t>
            </a:r>
          </a:p>
          <a:p>
            <a:pPr lvl="0"/>
            <a:endParaRPr lang="en-US" dirty="0">
              <a:solidFill>
                <a:srgbClr val="00B050"/>
              </a:solidFill>
            </a:endParaRPr>
          </a:p>
          <a:p>
            <a:pPr lvl="0"/>
            <a:r>
              <a:rPr lang="en-US" dirty="0">
                <a:solidFill>
                  <a:srgbClr val="00B050"/>
                </a:solidFill>
              </a:rPr>
              <a:t>2. Find rating of exiting coffee shops for consideration to   open new Coffee shop</a:t>
            </a:r>
          </a:p>
        </p:txBody>
      </p:sp>
    </p:spTree>
    <p:extLst>
      <p:ext uri="{BB962C8B-B14F-4D97-AF65-F5344CB8AC3E}">
        <p14:creationId xmlns:p14="http://schemas.microsoft.com/office/powerpoint/2010/main" val="338482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a:extLst>
              <a:ext uri="{FF2B5EF4-FFF2-40B4-BE49-F238E27FC236}">
                <a16:creationId xmlns:a16="http://schemas.microsoft.com/office/drawing/2014/main" id="{E4DD026F-2D21-4FB1-BA81-087FEC573EBB}"/>
              </a:ext>
            </a:extLst>
          </p:cNvPr>
          <p:cNvSpPr/>
          <p:nvPr/>
        </p:nvSpPr>
        <p:spPr>
          <a:xfrm>
            <a:off x="571500" y="1228725"/>
            <a:ext cx="10972800" cy="114300"/>
          </a:xfrm>
          <a:prstGeom prst="rect">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 name="กล่องข้อความ 4">
            <a:extLst>
              <a:ext uri="{FF2B5EF4-FFF2-40B4-BE49-F238E27FC236}">
                <a16:creationId xmlns:a16="http://schemas.microsoft.com/office/drawing/2014/main" id="{5BCC73BD-F386-4B54-B192-843A3215031D}"/>
              </a:ext>
            </a:extLst>
          </p:cNvPr>
          <p:cNvSpPr txBox="1"/>
          <p:nvPr/>
        </p:nvSpPr>
        <p:spPr>
          <a:xfrm>
            <a:off x="497150" y="705505"/>
            <a:ext cx="9658904" cy="584775"/>
          </a:xfrm>
          <a:prstGeom prst="rect">
            <a:avLst/>
          </a:prstGeom>
          <a:noFill/>
        </p:spPr>
        <p:txBody>
          <a:bodyPr wrap="square" rtlCol="0">
            <a:spAutoFit/>
          </a:bodyPr>
          <a:lstStyle/>
          <a:p>
            <a:r>
              <a:rPr lang="en-US" sz="3200" dirty="0">
                <a:solidFill>
                  <a:srgbClr val="0070C0"/>
                </a:solidFill>
              </a:rPr>
              <a:t>Capstone </a:t>
            </a:r>
            <a:r>
              <a:rPr lang="en-US" sz="3200" dirty="0" err="1">
                <a:solidFill>
                  <a:srgbClr val="0070C0"/>
                </a:solidFill>
              </a:rPr>
              <a:t>Project:The</a:t>
            </a:r>
            <a:r>
              <a:rPr lang="en-US" sz="3200" dirty="0">
                <a:solidFill>
                  <a:srgbClr val="0070C0"/>
                </a:solidFill>
              </a:rPr>
              <a:t> Battle of Neighborhoods (week2)</a:t>
            </a:r>
            <a:endParaRPr lang="th-TH" sz="3200" dirty="0">
              <a:solidFill>
                <a:srgbClr val="0070C0"/>
              </a:solidFill>
            </a:endParaRPr>
          </a:p>
        </p:txBody>
      </p:sp>
      <p:sp>
        <p:nvSpPr>
          <p:cNvPr id="6" name="กล่องข้อความ 5">
            <a:extLst>
              <a:ext uri="{FF2B5EF4-FFF2-40B4-BE49-F238E27FC236}">
                <a16:creationId xmlns:a16="http://schemas.microsoft.com/office/drawing/2014/main" id="{3DB13AFF-4AF8-4834-A058-297B983DCB54}"/>
              </a:ext>
            </a:extLst>
          </p:cNvPr>
          <p:cNvSpPr txBox="1"/>
          <p:nvPr/>
        </p:nvSpPr>
        <p:spPr>
          <a:xfrm>
            <a:off x="497150" y="1715846"/>
            <a:ext cx="3041712" cy="523220"/>
          </a:xfrm>
          <a:prstGeom prst="rect">
            <a:avLst/>
          </a:prstGeom>
          <a:noFill/>
        </p:spPr>
        <p:txBody>
          <a:bodyPr wrap="square" rtlCol="0">
            <a:spAutoFit/>
          </a:bodyPr>
          <a:lstStyle/>
          <a:p>
            <a:r>
              <a:rPr lang="en-US" dirty="0">
                <a:solidFill>
                  <a:srgbClr val="7030A0"/>
                </a:solidFill>
              </a:rPr>
              <a:t>Data Sources :</a:t>
            </a:r>
            <a:endParaRPr lang="th-TH" dirty="0">
              <a:solidFill>
                <a:srgbClr val="7030A0"/>
              </a:solidFill>
            </a:endParaRPr>
          </a:p>
        </p:txBody>
      </p:sp>
      <p:sp>
        <p:nvSpPr>
          <p:cNvPr id="7" name="กล่องข้อความ 6">
            <a:extLst>
              <a:ext uri="{FF2B5EF4-FFF2-40B4-BE49-F238E27FC236}">
                <a16:creationId xmlns:a16="http://schemas.microsoft.com/office/drawing/2014/main" id="{F885C15F-C5FD-4732-9B86-2E3BFCBBEADF}"/>
              </a:ext>
            </a:extLst>
          </p:cNvPr>
          <p:cNvSpPr txBox="1"/>
          <p:nvPr/>
        </p:nvSpPr>
        <p:spPr>
          <a:xfrm>
            <a:off x="2842519" y="1657780"/>
            <a:ext cx="4968166" cy="954107"/>
          </a:xfrm>
          <a:prstGeom prst="rect">
            <a:avLst/>
          </a:prstGeom>
          <a:noFill/>
        </p:spPr>
        <p:txBody>
          <a:bodyPr wrap="square" rtlCol="0">
            <a:spAutoFit/>
          </a:bodyPr>
          <a:lstStyle/>
          <a:p>
            <a:pPr lvl="0"/>
            <a:r>
              <a:rPr lang="en-US" dirty="0">
                <a:solidFill>
                  <a:srgbClr val="00B050"/>
                </a:solidFill>
              </a:rPr>
              <a:t>From www. Foursquare.com</a:t>
            </a:r>
          </a:p>
          <a:p>
            <a:pPr lvl="0"/>
            <a:endParaRPr lang="en-US" dirty="0">
              <a:solidFill>
                <a:srgbClr val="00B050"/>
              </a:solidFill>
            </a:endParaRPr>
          </a:p>
        </p:txBody>
      </p:sp>
      <p:pic>
        <p:nvPicPr>
          <p:cNvPr id="8" name="รูปภาพ 7">
            <a:extLst>
              <a:ext uri="{FF2B5EF4-FFF2-40B4-BE49-F238E27FC236}">
                <a16:creationId xmlns:a16="http://schemas.microsoft.com/office/drawing/2014/main" id="{3BB9DC95-D173-4030-B0E6-99B4CEB567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1500" y="2611887"/>
            <a:ext cx="5731510" cy="3451225"/>
          </a:xfrm>
          <a:prstGeom prst="rect">
            <a:avLst/>
          </a:prstGeom>
          <a:noFill/>
          <a:ln>
            <a:noFill/>
          </a:ln>
        </p:spPr>
      </p:pic>
      <p:sp>
        <p:nvSpPr>
          <p:cNvPr id="2" name="กล่องข้อความ 1">
            <a:extLst>
              <a:ext uri="{FF2B5EF4-FFF2-40B4-BE49-F238E27FC236}">
                <a16:creationId xmlns:a16="http://schemas.microsoft.com/office/drawing/2014/main" id="{B6761935-4BCF-4568-AB1A-D0B3C90383F1}"/>
              </a:ext>
            </a:extLst>
          </p:cNvPr>
          <p:cNvSpPr txBox="1"/>
          <p:nvPr/>
        </p:nvSpPr>
        <p:spPr>
          <a:xfrm>
            <a:off x="571501" y="6174323"/>
            <a:ext cx="5524500" cy="523220"/>
          </a:xfrm>
          <a:prstGeom prst="rect">
            <a:avLst/>
          </a:prstGeom>
          <a:noFill/>
        </p:spPr>
        <p:txBody>
          <a:bodyPr wrap="square" rtlCol="0">
            <a:spAutoFit/>
          </a:bodyPr>
          <a:lstStyle/>
          <a:p>
            <a:r>
              <a:rPr lang="en-US" sz="1400" dirty="0"/>
              <a:t>Location of 30 Coffee shops (blue points) around Marina Bay Sands Hotel ( red point)</a:t>
            </a:r>
          </a:p>
        </p:txBody>
      </p:sp>
      <p:sp>
        <p:nvSpPr>
          <p:cNvPr id="9" name="กล่องข้อความ 8">
            <a:extLst>
              <a:ext uri="{FF2B5EF4-FFF2-40B4-BE49-F238E27FC236}">
                <a16:creationId xmlns:a16="http://schemas.microsoft.com/office/drawing/2014/main" id="{948A8C5E-2290-4564-BC4C-4D33BD46B55E}"/>
              </a:ext>
            </a:extLst>
          </p:cNvPr>
          <p:cNvSpPr txBox="1"/>
          <p:nvPr/>
        </p:nvSpPr>
        <p:spPr>
          <a:xfrm>
            <a:off x="6477788" y="2305615"/>
            <a:ext cx="4341181" cy="2246769"/>
          </a:xfrm>
          <a:prstGeom prst="rect">
            <a:avLst/>
          </a:prstGeom>
          <a:noFill/>
        </p:spPr>
        <p:txBody>
          <a:bodyPr wrap="square" rtlCol="0">
            <a:spAutoFit/>
          </a:bodyPr>
          <a:lstStyle/>
          <a:p>
            <a:pPr lvl="0"/>
            <a:r>
              <a:rPr lang="en-US" sz="2000" dirty="0">
                <a:solidFill>
                  <a:srgbClr val="7030A0"/>
                </a:solidFill>
              </a:rPr>
              <a:t>Marina Bay Sands Hotel :</a:t>
            </a:r>
          </a:p>
          <a:p>
            <a:pPr lvl="0"/>
            <a:r>
              <a:rPr lang="en-US" sz="2000" u="sng" dirty="0">
                <a:solidFill>
                  <a:srgbClr val="00B050"/>
                </a:solidFill>
              </a:rPr>
              <a:t>Address</a:t>
            </a:r>
            <a:r>
              <a:rPr lang="en-US" sz="2000" dirty="0">
                <a:solidFill>
                  <a:srgbClr val="00B050"/>
                </a:solidFill>
              </a:rPr>
              <a:t> : 10 </a:t>
            </a:r>
            <a:r>
              <a:rPr lang="en-US" sz="2000" dirty="0" err="1">
                <a:solidFill>
                  <a:srgbClr val="00B050"/>
                </a:solidFill>
              </a:rPr>
              <a:t>Bayfont</a:t>
            </a:r>
            <a:r>
              <a:rPr lang="en-US" sz="2000" dirty="0">
                <a:solidFill>
                  <a:srgbClr val="00B050"/>
                </a:solidFill>
              </a:rPr>
              <a:t> Ave, 018986, Singapore</a:t>
            </a:r>
          </a:p>
          <a:p>
            <a:pPr lvl="0"/>
            <a:endParaRPr lang="en-US" sz="2000" dirty="0">
              <a:solidFill>
                <a:srgbClr val="00B050"/>
              </a:solidFill>
            </a:endParaRPr>
          </a:p>
          <a:p>
            <a:pPr lvl="0"/>
            <a:r>
              <a:rPr lang="en-US" sz="2000" u="sng" dirty="0">
                <a:solidFill>
                  <a:srgbClr val="00B050"/>
                </a:solidFill>
              </a:rPr>
              <a:t>Location</a:t>
            </a:r>
            <a:r>
              <a:rPr lang="en-US" sz="2000" dirty="0">
                <a:solidFill>
                  <a:srgbClr val="00B050"/>
                </a:solidFill>
              </a:rPr>
              <a:t> : </a:t>
            </a:r>
          </a:p>
          <a:p>
            <a:pPr lvl="0"/>
            <a:r>
              <a:rPr lang="en-US" sz="2000" dirty="0">
                <a:solidFill>
                  <a:srgbClr val="00B050"/>
                </a:solidFill>
              </a:rPr>
              <a:t>	Latitude : 1.283695</a:t>
            </a:r>
          </a:p>
          <a:p>
            <a:pPr lvl="0"/>
            <a:r>
              <a:rPr lang="en-US" sz="2000" dirty="0">
                <a:solidFill>
                  <a:srgbClr val="00B050"/>
                </a:solidFill>
              </a:rPr>
              <a:t>	</a:t>
            </a:r>
            <a:r>
              <a:rPr lang="en-US" sz="2000" dirty="0" err="1">
                <a:solidFill>
                  <a:srgbClr val="00B050"/>
                </a:solidFill>
              </a:rPr>
              <a:t>Longtitude</a:t>
            </a:r>
            <a:r>
              <a:rPr lang="en-US" sz="2000" dirty="0">
                <a:solidFill>
                  <a:srgbClr val="00B050"/>
                </a:solidFill>
              </a:rPr>
              <a:t> : 103.8607722</a:t>
            </a:r>
          </a:p>
        </p:txBody>
      </p:sp>
      <p:pic>
        <p:nvPicPr>
          <p:cNvPr id="10" name="รูปภาพ 9">
            <a:extLst>
              <a:ext uri="{FF2B5EF4-FFF2-40B4-BE49-F238E27FC236}">
                <a16:creationId xmlns:a16="http://schemas.microsoft.com/office/drawing/2014/main" id="{8074BDE0-FD7B-4480-BDD7-167AACB2352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37004" y="5006279"/>
            <a:ext cx="2101789" cy="1691264"/>
          </a:xfrm>
          <a:prstGeom prst="rect">
            <a:avLst/>
          </a:prstGeom>
          <a:noFill/>
          <a:ln>
            <a:noFill/>
          </a:ln>
        </p:spPr>
      </p:pic>
      <p:pic>
        <p:nvPicPr>
          <p:cNvPr id="11" name="รูปภาพ 10">
            <a:extLst>
              <a:ext uri="{FF2B5EF4-FFF2-40B4-BE49-F238E27FC236}">
                <a16:creationId xmlns:a16="http://schemas.microsoft.com/office/drawing/2014/main" id="{B331E61A-BFFF-4D02-8112-22F8D441B37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672787" y="5287306"/>
            <a:ext cx="2123985" cy="1410237"/>
          </a:xfrm>
          <a:prstGeom prst="rect">
            <a:avLst/>
          </a:prstGeom>
          <a:noFill/>
          <a:ln>
            <a:noFill/>
          </a:ln>
        </p:spPr>
      </p:pic>
      <p:sp>
        <p:nvSpPr>
          <p:cNvPr id="3" name="กล่องข้อความ 2">
            <a:extLst>
              <a:ext uri="{FF2B5EF4-FFF2-40B4-BE49-F238E27FC236}">
                <a16:creationId xmlns:a16="http://schemas.microsoft.com/office/drawing/2014/main" id="{36D0E58E-7D5A-4150-BD40-8AE0E0105B28}"/>
              </a:ext>
            </a:extLst>
          </p:cNvPr>
          <p:cNvSpPr txBox="1"/>
          <p:nvPr/>
        </p:nvSpPr>
        <p:spPr>
          <a:xfrm>
            <a:off x="6723912" y="4750568"/>
            <a:ext cx="4493025" cy="338554"/>
          </a:xfrm>
          <a:prstGeom prst="rect">
            <a:avLst/>
          </a:prstGeom>
          <a:noFill/>
        </p:spPr>
        <p:txBody>
          <a:bodyPr wrap="none" rtlCol="0">
            <a:spAutoFit/>
          </a:bodyPr>
          <a:lstStyle/>
          <a:p>
            <a:r>
              <a:rPr lang="en-US" sz="1600" dirty="0"/>
              <a:t>List of 30 coffee Shops near Marina Bay Sands Hotel</a:t>
            </a:r>
            <a:endParaRPr lang="th-TH" sz="1600" dirty="0"/>
          </a:p>
        </p:txBody>
      </p:sp>
    </p:spTree>
    <p:extLst>
      <p:ext uri="{BB962C8B-B14F-4D97-AF65-F5344CB8AC3E}">
        <p14:creationId xmlns:p14="http://schemas.microsoft.com/office/powerpoint/2010/main" val="327254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a:extLst>
              <a:ext uri="{FF2B5EF4-FFF2-40B4-BE49-F238E27FC236}">
                <a16:creationId xmlns:a16="http://schemas.microsoft.com/office/drawing/2014/main" id="{E4DD026F-2D21-4FB1-BA81-087FEC573EBB}"/>
              </a:ext>
            </a:extLst>
          </p:cNvPr>
          <p:cNvSpPr/>
          <p:nvPr/>
        </p:nvSpPr>
        <p:spPr>
          <a:xfrm>
            <a:off x="571500" y="1228725"/>
            <a:ext cx="10972800" cy="114300"/>
          </a:xfrm>
          <a:prstGeom prst="rect">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 name="กล่องข้อความ 4">
            <a:extLst>
              <a:ext uri="{FF2B5EF4-FFF2-40B4-BE49-F238E27FC236}">
                <a16:creationId xmlns:a16="http://schemas.microsoft.com/office/drawing/2014/main" id="{5BCC73BD-F386-4B54-B192-843A3215031D}"/>
              </a:ext>
            </a:extLst>
          </p:cNvPr>
          <p:cNvSpPr txBox="1"/>
          <p:nvPr/>
        </p:nvSpPr>
        <p:spPr>
          <a:xfrm>
            <a:off x="497150" y="705505"/>
            <a:ext cx="9658904" cy="584775"/>
          </a:xfrm>
          <a:prstGeom prst="rect">
            <a:avLst/>
          </a:prstGeom>
          <a:noFill/>
        </p:spPr>
        <p:txBody>
          <a:bodyPr wrap="square" rtlCol="0">
            <a:spAutoFit/>
          </a:bodyPr>
          <a:lstStyle/>
          <a:p>
            <a:r>
              <a:rPr lang="en-US" sz="3200" dirty="0">
                <a:solidFill>
                  <a:srgbClr val="0070C0"/>
                </a:solidFill>
              </a:rPr>
              <a:t>Capstone </a:t>
            </a:r>
            <a:r>
              <a:rPr lang="en-US" sz="3200" dirty="0" err="1">
                <a:solidFill>
                  <a:srgbClr val="0070C0"/>
                </a:solidFill>
              </a:rPr>
              <a:t>Project:The</a:t>
            </a:r>
            <a:r>
              <a:rPr lang="en-US" sz="3200" dirty="0">
                <a:solidFill>
                  <a:srgbClr val="0070C0"/>
                </a:solidFill>
              </a:rPr>
              <a:t> Battle of Neighborhoods (week2)</a:t>
            </a:r>
            <a:endParaRPr lang="th-TH" sz="3200" dirty="0">
              <a:solidFill>
                <a:srgbClr val="0070C0"/>
              </a:solidFill>
            </a:endParaRPr>
          </a:p>
        </p:txBody>
      </p:sp>
      <p:graphicFrame>
        <p:nvGraphicFramePr>
          <p:cNvPr id="2" name="ตาราง 1">
            <a:extLst>
              <a:ext uri="{FF2B5EF4-FFF2-40B4-BE49-F238E27FC236}">
                <a16:creationId xmlns:a16="http://schemas.microsoft.com/office/drawing/2014/main" id="{5169D3B6-F69D-4BC4-B7BC-DD16184807E6}"/>
              </a:ext>
            </a:extLst>
          </p:cNvPr>
          <p:cNvGraphicFramePr>
            <a:graphicFrameLocks noGrp="1"/>
          </p:cNvGraphicFramePr>
          <p:nvPr>
            <p:extLst>
              <p:ext uri="{D42A27DB-BD31-4B8C-83A1-F6EECF244321}">
                <p14:modId xmlns:p14="http://schemas.microsoft.com/office/powerpoint/2010/main" val="3368164478"/>
              </p:ext>
            </p:extLst>
          </p:nvPr>
        </p:nvGraphicFramePr>
        <p:xfrm>
          <a:off x="2315690" y="3094492"/>
          <a:ext cx="5594314" cy="2027923"/>
        </p:xfrm>
        <a:graphic>
          <a:graphicData uri="http://schemas.openxmlformats.org/drawingml/2006/table">
            <a:tbl>
              <a:tblPr firstRow="1" firstCol="1" bandRow="1">
                <a:tableStyleId>{5C22544A-7EE6-4342-B048-85BDC9FD1C3A}</a:tableStyleId>
              </a:tblPr>
              <a:tblGrid>
                <a:gridCol w="3032603">
                  <a:extLst>
                    <a:ext uri="{9D8B030D-6E8A-4147-A177-3AD203B41FA5}">
                      <a16:colId xmlns:a16="http://schemas.microsoft.com/office/drawing/2014/main" val="120880995"/>
                    </a:ext>
                  </a:extLst>
                </a:gridCol>
                <a:gridCol w="1299184">
                  <a:extLst>
                    <a:ext uri="{9D8B030D-6E8A-4147-A177-3AD203B41FA5}">
                      <a16:colId xmlns:a16="http://schemas.microsoft.com/office/drawing/2014/main" val="3303266410"/>
                    </a:ext>
                  </a:extLst>
                </a:gridCol>
                <a:gridCol w="1262527">
                  <a:extLst>
                    <a:ext uri="{9D8B030D-6E8A-4147-A177-3AD203B41FA5}">
                      <a16:colId xmlns:a16="http://schemas.microsoft.com/office/drawing/2014/main" val="2359950884"/>
                    </a:ext>
                  </a:extLst>
                </a:gridCol>
              </a:tblGrid>
              <a:tr h="774973">
                <a:tc>
                  <a:txBody>
                    <a:bodyPr/>
                    <a:lstStyle/>
                    <a:p>
                      <a:pPr>
                        <a:lnSpc>
                          <a:spcPct val="107000"/>
                        </a:lnSpc>
                        <a:spcAft>
                          <a:spcPts val="0"/>
                        </a:spcAft>
                      </a:pPr>
                      <a:r>
                        <a:rPr lang="en-US" sz="1100" dirty="0">
                          <a:effectLst/>
                        </a:rPr>
                        <a:t>Coffee Shop Name</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nSpc>
                          <a:spcPct val="107000"/>
                        </a:lnSpc>
                        <a:spcAft>
                          <a:spcPts val="0"/>
                        </a:spcAft>
                      </a:pPr>
                      <a:r>
                        <a:rPr lang="en-US" sz="1100">
                          <a:effectLst/>
                        </a:rPr>
                        <a:t>Distance from Marina Bay</a:t>
                      </a:r>
                    </a:p>
                    <a:p>
                      <a:pPr>
                        <a:lnSpc>
                          <a:spcPct val="107000"/>
                        </a:lnSpc>
                        <a:spcAft>
                          <a:spcPts val="0"/>
                        </a:spcAft>
                      </a:pPr>
                      <a:r>
                        <a:rPr lang="en-US" sz="1100">
                          <a:effectLst/>
                        </a:rPr>
                        <a:t>Sands Hotel (m)</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nSpc>
                          <a:spcPct val="107000"/>
                        </a:lnSpc>
                        <a:spcAft>
                          <a:spcPts val="0"/>
                        </a:spcAft>
                      </a:pPr>
                      <a:r>
                        <a:rPr lang="en-US" sz="1100">
                          <a:effectLst/>
                        </a:rPr>
                        <a:t>Rating</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749541034"/>
                  </a:ext>
                </a:extLst>
              </a:tr>
              <a:tr h="250590">
                <a:tc>
                  <a:txBody>
                    <a:bodyPr/>
                    <a:lstStyle/>
                    <a:p>
                      <a:pPr>
                        <a:lnSpc>
                          <a:spcPct val="107000"/>
                        </a:lnSpc>
                        <a:spcAft>
                          <a:spcPts val="0"/>
                        </a:spcAft>
                      </a:pPr>
                      <a:r>
                        <a:rPr lang="en-US" sz="1100">
                          <a:effectLst/>
                        </a:rPr>
                        <a:t>1. The Coffee Bean &amp; Tea Leaf Beanstro</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0"/>
                        </a:spcAft>
                      </a:pPr>
                      <a:r>
                        <a:rPr lang="en-US" sz="1100">
                          <a:effectLst/>
                        </a:rPr>
                        <a:t>220</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07000"/>
                        </a:lnSpc>
                        <a:spcAft>
                          <a:spcPts val="0"/>
                        </a:spcAft>
                      </a:pPr>
                      <a:r>
                        <a:rPr lang="en-US" sz="1100">
                          <a:effectLst/>
                        </a:rPr>
                        <a:t>5.4</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574632074"/>
                  </a:ext>
                </a:extLst>
              </a:tr>
              <a:tr h="250590">
                <a:tc>
                  <a:txBody>
                    <a:bodyPr/>
                    <a:lstStyle/>
                    <a:p>
                      <a:pPr>
                        <a:lnSpc>
                          <a:spcPct val="107000"/>
                        </a:lnSpc>
                        <a:spcAft>
                          <a:spcPts val="0"/>
                        </a:spcAft>
                      </a:pPr>
                      <a:r>
                        <a:rPr lang="en-US" sz="1100">
                          <a:effectLst/>
                        </a:rPr>
                        <a:t>2. Trung Nguyen Coffee</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0"/>
                        </a:spcAft>
                      </a:pPr>
                      <a:r>
                        <a:rPr lang="en-US" sz="1100">
                          <a:effectLst/>
                        </a:rPr>
                        <a:t>343</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07000"/>
                        </a:lnSpc>
                        <a:spcAft>
                          <a:spcPts val="0"/>
                        </a:spcAft>
                      </a:pPr>
                      <a:r>
                        <a:rPr lang="en-US" sz="1100">
                          <a:effectLst/>
                        </a:rPr>
                        <a:t>6.4</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955860112"/>
                  </a:ext>
                </a:extLst>
              </a:tr>
              <a:tr h="250590">
                <a:tc>
                  <a:txBody>
                    <a:bodyPr/>
                    <a:lstStyle/>
                    <a:p>
                      <a:pPr>
                        <a:lnSpc>
                          <a:spcPct val="107000"/>
                        </a:lnSpc>
                        <a:spcAft>
                          <a:spcPts val="0"/>
                        </a:spcAft>
                      </a:pPr>
                      <a:r>
                        <a:rPr lang="en-US" sz="1100">
                          <a:effectLst/>
                        </a:rPr>
                        <a:t>3. Hill Street Coffee Shop</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0"/>
                        </a:spcAft>
                      </a:pPr>
                      <a:r>
                        <a:rPr lang="en-US" sz="1100">
                          <a:effectLst/>
                        </a:rPr>
                        <a:t>450</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07000"/>
                        </a:lnSpc>
                        <a:spcAft>
                          <a:spcPts val="0"/>
                        </a:spcAft>
                      </a:pPr>
                      <a:r>
                        <a:rPr lang="en-US" sz="1100">
                          <a:effectLst/>
                        </a:rPr>
                        <a:t>5.3</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96186750"/>
                  </a:ext>
                </a:extLst>
              </a:tr>
              <a:tr h="250590">
                <a:tc>
                  <a:txBody>
                    <a:bodyPr/>
                    <a:lstStyle/>
                    <a:p>
                      <a:pPr>
                        <a:lnSpc>
                          <a:spcPct val="107000"/>
                        </a:lnSpc>
                        <a:spcAft>
                          <a:spcPts val="0"/>
                        </a:spcAft>
                      </a:pPr>
                      <a:r>
                        <a:rPr lang="en-US" sz="1100">
                          <a:effectLst/>
                        </a:rPr>
                        <a:t>4. Robert’s Coffee</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0"/>
                        </a:spcAft>
                      </a:pPr>
                      <a:r>
                        <a:rPr lang="en-US" sz="1100">
                          <a:effectLst/>
                        </a:rPr>
                        <a:t>647</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07000"/>
                        </a:lnSpc>
                        <a:spcAft>
                          <a:spcPts val="0"/>
                        </a:spcAft>
                      </a:pPr>
                      <a:r>
                        <a:rPr lang="en-US" sz="1100">
                          <a:effectLst/>
                        </a:rPr>
                        <a:t>-</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114462174"/>
                  </a:ext>
                </a:extLst>
              </a:tr>
              <a:tr h="250590">
                <a:tc>
                  <a:txBody>
                    <a:bodyPr/>
                    <a:lstStyle/>
                    <a:p>
                      <a:pPr>
                        <a:lnSpc>
                          <a:spcPct val="107000"/>
                        </a:lnSpc>
                        <a:spcAft>
                          <a:spcPts val="0"/>
                        </a:spcAft>
                      </a:pPr>
                      <a:r>
                        <a:rPr lang="en-US" sz="1100">
                          <a:effectLst/>
                        </a:rPr>
                        <a:t>5. The Coffee Bean &amp; Tea Leaf</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0"/>
                        </a:spcAft>
                      </a:pPr>
                      <a:r>
                        <a:rPr lang="en-US" sz="1100">
                          <a:effectLst/>
                        </a:rPr>
                        <a:t>880</a:t>
                      </a:r>
                      <a:endParaRPr lang="en-US" sz="1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07000"/>
                        </a:lnSpc>
                        <a:spcAft>
                          <a:spcPts val="0"/>
                        </a:spcAft>
                      </a:pPr>
                      <a:r>
                        <a:rPr lang="en-US" sz="1100" dirty="0">
                          <a:effectLst/>
                        </a:rPr>
                        <a:t>6.3</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632199410"/>
                  </a:ext>
                </a:extLst>
              </a:tr>
            </a:tbl>
          </a:graphicData>
        </a:graphic>
      </p:graphicFrame>
      <p:sp>
        <p:nvSpPr>
          <p:cNvPr id="7" name="กล่องข้อความ 6">
            <a:extLst>
              <a:ext uri="{FF2B5EF4-FFF2-40B4-BE49-F238E27FC236}">
                <a16:creationId xmlns:a16="http://schemas.microsoft.com/office/drawing/2014/main" id="{5736AC77-8EDC-4D40-90BD-BE37F4CC1495}"/>
              </a:ext>
            </a:extLst>
          </p:cNvPr>
          <p:cNvSpPr txBox="1"/>
          <p:nvPr/>
        </p:nvSpPr>
        <p:spPr>
          <a:xfrm>
            <a:off x="2315690" y="2140385"/>
            <a:ext cx="6010183" cy="954107"/>
          </a:xfrm>
          <a:prstGeom prst="rect">
            <a:avLst/>
          </a:prstGeom>
          <a:noFill/>
        </p:spPr>
        <p:txBody>
          <a:bodyPr wrap="square" rtlCol="0">
            <a:spAutoFit/>
          </a:bodyPr>
          <a:lstStyle/>
          <a:p>
            <a:r>
              <a:rPr lang="en-US" dirty="0">
                <a:solidFill>
                  <a:srgbClr val="7030A0"/>
                </a:solidFill>
              </a:rPr>
              <a:t>5 Coffee Shops near Marina Bay Sands Hotel with Tip Rating</a:t>
            </a:r>
            <a:endParaRPr lang="th-TH" dirty="0">
              <a:solidFill>
                <a:srgbClr val="7030A0"/>
              </a:solidFill>
            </a:endParaRPr>
          </a:p>
        </p:txBody>
      </p:sp>
      <p:sp>
        <p:nvSpPr>
          <p:cNvPr id="8" name="กล่องข้อความ 7">
            <a:extLst>
              <a:ext uri="{FF2B5EF4-FFF2-40B4-BE49-F238E27FC236}">
                <a16:creationId xmlns:a16="http://schemas.microsoft.com/office/drawing/2014/main" id="{482FEDBC-29F3-4ACD-9349-0C77B7C5896C}"/>
              </a:ext>
            </a:extLst>
          </p:cNvPr>
          <p:cNvSpPr txBox="1"/>
          <p:nvPr/>
        </p:nvSpPr>
        <p:spPr>
          <a:xfrm>
            <a:off x="2315690" y="5429220"/>
            <a:ext cx="5061654" cy="400110"/>
          </a:xfrm>
          <a:prstGeom prst="rect">
            <a:avLst/>
          </a:prstGeom>
          <a:noFill/>
        </p:spPr>
        <p:txBody>
          <a:bodyPr wrap="square" rtlCol="0">
            <a:spAutoFit/>
          </a:bodyPr>
          <a:lstStyle/>
          <a:p>
            <a:r>
              <a:rPr lang="en-US" sz="2000" dirty="0">
                <a:solidFill>
                  <a:srgbClr val="7030A0"/>
                </a:solidFill>
              </a:rPr>
              <a:t>The highest rating is </a:t>
            </a:r>
            <a:r>
              <a:rPr lang="en-US" sz="2000" dirty="0" err="1">
                <a:solidFill>
                  <a:srgbClr val="7030A0"/>
                </a:solidFill>
              </a:rPr>
              <a:t>Trung</a:t>
            </a:r>
            <a:r>
              <a:rPr lang="en-US" sz="2000" dirty="0">
                <a:solidFill>
                  <a:srgbClr val="7030A0"/>
                </a:solidFill>
              </a:rPr>
              <a:t> Nguyen Coffee </a:t>
            </a:r>
            <a:endParaRPr lang="th-TH" sz="2000" dirty="0">
              <a:solidFill>
                <a:srgbClr val="7030A0"/>
              </a:solidFill>
            </a:endParaRPr>
          </a:p>
        </p:txBody>
      </p:sp>
    </p:spTree>
    <p:extLst>
      <p:ext uri="{BB962C8B-B14F-4D97-AF65-F5344CB8AC3E}">
        <p14:creationId xmlns:p14="http://schemas.microsoft.com/office/powerpoint/2010/main" val="380956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a:extLst>
              <a:ext uri="{FF2B5EF4-FFF2-40B4-BE49-F238E27FC236}">
                <a16:creationId xmlns:a16="http://schemas.microsoft.com/office/drawing/2014/main" id="{E4DD026F-2D21-4FB1-BA81-087FEC573EBB}"/>
              </a:ext>
            </a:extLst>
          </p:cNvPr>
          <p:cNvSpPr/>
          <p:nvPr/>
        </p:nvSpPr>
        <p:spPr>
          <a:xfrm>
            <a:off x="571500" y="1228725"/>
            <a:ext cx="10972800" cy="114300"/>
          </a:xfrm>
          <a:prstGeom prst="rect">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 name="กล่องข้อความ 4">
            <a:extLst>
              <a:ext uri="{FF2B5EF4-FFF2-40B4-BE49-F238E27FC236}">
                <a16:creationId xmlns:a16="http://schemas.microsoft.com/office/drawing/2014/main" id="{5BCC73BD-F386-4B54-B192-843A3215031D}"/>
              </a:ext>
            </a:extLst>
          </p:cNvPr>
          <p:cNvSpPr txBox="1"/>
          <p:nvPr/>
        </p:nvSpPr>
        <p:spPr>
          <a:xfrm>
            <a:off x="497150" y="705505"/>
            <a:ext cx="9658904" cy="584775"/>
          </a:xfrm>
          <a:prstGeom prst="rect">
            <a:avLst/>
          </a:prstGeom>
          <a:noFill/>
        </p:spPr>
        <p:txBody>
          <a:bodyPr wrap="square" rtlCol="0">
            <a:spAutoFit/>
          </a:bodyPr>
          <a:lstStyle/>
          <a:p>
            <a:r>
              <a:rPr lang="en-US" sz="3200" dirty="0">
                <a:solidFill>
                  <a:srgbClr val="0070C0"/>
                </a:solidFill>
              </a:rPr>
              <a:t>Capstone </a:t>
            </a:r>
            <a:r>
              <a:rPr lang="en-US" sz="3200" dirty="0" err="1">
                <a:solidFill>
                  <a:srgbClr val="0070C0"/>
                </a:solidFill>
              </a:rPr>
              <a:t>Project:The</a:t>
            </a:r>
            <a:r>
              <a:rPr lang="en-US" sz="3200" dirty="0">
                <a:solidFill>
                  <a:srgbClr val="0070C0"/>
                </a:solidFill>
              </a:rPr>
              <a:t> Battle of Neighborhoods (week2)</a:t>
            </a:r>
            <a:endParaRPr lang="th-TH" sz="3200" dirty="0">
              <a:solidFill>
                <a:srgbClr val="0070C0"/>
              </a:solidFill>
            </a:endParaRPr>
          </a:p>
        </p:txBody>
      </p:sp>
      <p:pic>
        <p:nvPicPr>
          <p:cNvPr id="6146" name="Picture 2" descr="Trung Nguyen Coffee - 45 ทิปส์ จาก ผู้เยี่ยม 1556 คน">
            <a:extLst>
              <a:ext uri="{FF2B5EF4-FFF2-40B4-BE49-F238E27FC236}">
                <a16:creationId xmlns:a16="http://schemas.microsoft.com/office/drawing/2014/main" id="{140BDD97-650E-4669-BCC9-CD8FF49C6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39" y="1963900"/>
            <a:ext cx="4414421" cy="4414421"/>
          </a:xfrm>
          <a:prstGeom prst="rect">
            <a:avLst/>
          </a:prstGeom>
          <a:noFill/>
          <a:extLst>
            <a:ext uri="{909E8E84-426E-40DD-AFC4-6F175D3DCCD1}">
              <a14:hiddenFill xmlns:a14="http://schemas.microsoft.com/office/drawing/2010/main">
                <a:solidFill>
                  <a:srgbClr val="FFFFFF"/>
                </a:solidFill>
              </a14:hiddenFill>
            </a:ext>
          </a:extLst>
        </p:spPr>
      </p:pic>
      <p:pic>
        <p:nvPicPr>
          <p:cNvPr id="6" name="รูปภาพ 5">
            <a:extLst>
              <a:ext uri="{FF2B5EF4-FFF2-40B4-BE49-F238E27FC236}">
                <a16:creationId xmlns:a16="http://schemas.microsoft.com/office/drawing/2014/main" id="{3E912CF4-0C4F-45F3-9A1F-97AD0FDD7D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34499" y="4450461"/>
            <a:ext cx="2004060" cy="1927860"/>
          </a:xfrm>
          <a:prstGeom prst="rect">
            <a:avLst/>
          </a:prstGeom>
          <a:noFill/>
          <a:ln>
            <a:noFill/>
          </a:ln>
        </p:spPr>
      </p:pic>
      <p:pic>
        <p:nvPicPr>
          <p:cNvPr id="7" name="รูปภาพ 6">
            <a:extLst>
              <a:ext uri="{FF2B5EF4-FFF2-40B4-BE49-F238E27FC236}">
                <a16:creationId xmlns:a16="http://schemas.microsoft.com/office/drawing/2014/main" id="{C8EEB775-29FF-4E9E-B352-038059203AD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55429" y="2489200"/>
            <a:ext cx="2362200" cy="1879600"/>
          </a:xfrm>
          <a:prstGeom prst="rect">
            <a:avLst/>
          </a:prstGeom>
          <a:noFill/>
          <a:ln>
            <a:noFill/>
          </a:ln>
        </p:spPr>
      </p:pic>
      <p:sp>
        <p:nvSpPr>
          <p:cNvPr id="8" name="กล่องข้อความ 7">
            <a:extLst>
              <a:ext uri="{FF2B5EF4-FFF2-40B4-BE49-F238E27FC236}">
                <a16:creationId xmlns:a16="http://schemas.microsoft.com/office/drawing/2014/main" id="{6B47BCA1-90C6-4311-B270-CED1A2002C9E}"/>
              </a:ext>
            </a:extLst>
          </p:cNvPr>
          <p:cNvSpPr txBox="1"/>
          <p:nvPr/>
        </p:nvSpPr>
        <p:spPr>
          <a:xfrm>
            <a:off x="5276297" y="1963900"/>
            <a:ext cx="5172353" cy="400110"/>
          </a:xfrm>
          <a:prstGeom prst="rect">
            <a:avLst/>
          </a:prstGeom>
          <a:noFill/>
        </p:spPr>
        <p:txBody>
          <a:bodyPr wrap="square" rtlCol="0">
            <a:spAutoFit/>
          </a:bodyPr>
          <a:lstStyle/>
          <a:p>
            <a:r>
              <a:rPr lang="en-US" sz="2000" dirty="0">
                <a:solidFill>
                  <a:srgbClr val="7030A0"/>
                </a:solidFill>
              </a:rPr>
              <a:t>Reviewed </a:t>
            </a:r>
            <a:r>
              <a:rPr lang="en-US" sz="2000" dirty="0" err="1">
                <a:solidFill>
                  <a:srgbClr val="7030A0"/>
                </a:solidFill>
              </a:rPr>
              <a:t>Trung</a:t>
            </a:r>
            <a:r>
              <a:rPr lang="en-US" sz="2000" dirty="0">
                <a:solidFill>
                  <a:srgbClr val="7030A0"/>
                </a:solidFill>
              </a:rPr>
              <a:t> Nguyen Coffee by </a:t>
            </a:r>
            <a:r>
              <a:rPr lang="en-US" sz="2000" dirty="0" err="1">
                <a:solidFill>
                  <a:srgbClr val="7030A0"/>
                </a:solidFill>
              </a:rPr>
              <a:t>Mr.Richard</a:t>
            </a:r>
            <a:endParaRPr lang="th-TH" sz="2000" dirty="0">
              <a:solidFill>
                <a:srgbClr val="7030A0"/>
              </a:solidFill>
            </a:endParaRPr>
          </a:p>
        </p:txBody>
      </p:sp>
      <p:sp>
        <p:nvSpPr>
          <p:cNvPr id="9" name="กล่องข้อความ 8">
            <a:extLst>
              <a:ext uri="{FF2B5EF4-FFF2-40B4-BE49-F238E27FC236}">
                <a16:creationId xmlns:a16="http://schemas.microsoft.com/office/drawing/2014/main" id="{D960CF21-DA45-4A8B-A809-EFA6F50BCE6C}"/>
              </a:ext>
            </a:extLst>
          </p:cNvPr>
          <p:cNvSpPr txBox="1"/>
          <p:nvPr/>
        </p:nvSpPr>
        <p:spPr>
          <a:xfrm>
            <a:off x="6377536" y="6320919"/>
            <a:ext cx="2240093" cy="338554"/>
          </a:xfrm>
          <a:prstGeom prst="rect">
            <a:avLst/>
          </a:prstGeom>
          <a:noFill/>
        </p:spPr>
        <p:txBody>
          <a:bodyPr wrap="square" rtlCol="0">
            <a:spAutoFit/>
          </a:bodyPr>
          <a:lstStyle/>
          <a:p>
            <a:r>
              <a:rPr lang="en-US" sz="1600" dirty="0">
                <a:solidFill>
                  <a:srgbClr val="7030A0"/>
                </a:solidFill>
              </a:rPr>
              <a:t>Reviewer :</a:t>
            </a:r>
            <a:r>
              <a:rPr lang="en-US" sz="1600" dirty="0" err="1">
                <a:solidFill>
                  <a:srgbClr val="7030A0"/>
                </a:solidFill>
              </a:rPr>
              <a:t>Mr.Richard</a:t>
            </a:r>
            <a:endParaRPr lang="th-TH" sz="1600" dirty="0">
              <a:solidFill>
                <a:srgbClr val="7030A0"/>
              </a:solidFill>
            </a:endParaRPr>
          </a:p>
        </p:txBody>
      </p:sp>
    </p:spTree>
    <p:extLst>
      <p:ext uri="{BB962C8B-B14F-4D97-AF65-F5344CB8AC3E}">
        <p14:creationId xmlns:p14="http://schemas.microsoft.com/office/powerpoint/2010/main" val="13355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a:extLst>
              <a:ext uri="{FF2B5EF4-FFF2-40B4-BE49-F238E27FC236}">
                <a16:creationId xmlns:a16="http://schemas.microsoft.com/office/drawing/2014/main" id="{E4DD026F-2D21-4FB1-BA81-087FEC573EBB}"/>
              </a:ext>
            </a:extLst>
          </p:cNvPr>
          <p:cNvSpPr/>
          <p:nvPr/>
        </p:nvSpPr>
        <p:spPr>
          <a:xfrm>
            <a:off x="571500" y="1228725"/>
            <a:ext cx="10972800" cy="114300"/>
          </a:xfrm>
          <a:prstGeom prst="rect">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 name="กล่องข้อความ 4">
            <a:extLst>
              <a:ext uri="{FF2B5EF4-FFF2-40B4-BE49-F238E27FC236}">
                <a16:creationId xmlns:a16="http://schemas.microsoft.com/office/drawing/2014/main" id="{5BCC73BD-F386-4B54-B192-843A3215031D}"/>
              </a:ext>
            </a:extLst>
          </p:cNvPr>
          <p:cNvSpPr txBox="1"/>
          <p:nvPr/>
        </p:nvSpPr>
        <p:spPr>
          <a:xfrm>
            <a:off x="497150" y="705505"/>
            <a:ext cx="9658904" cy="584775"/>
          </a:xfrm>
          <a:prstGeom prst="rect">
            <a:avLst/>
          </a:prstGeom>
          <a:noFill/>
        </p:spPr>
        <p:txBody>
          <a:bodyPr wrap="square" rtlCol="0">
            <a:spAutoFit/>
          </a:bodyPr>
          <a:lstStyle/>
          <a:p>
            <a:r>
              <a:rPr lang="en-US" sz="3200" dirty="0">
                <a:solidFill>
                  <a:srgbClr val="0070C0"/>
                </a:solidFill>
              </a:rPr>
              <a:t>Capstone </a:t>
            </a:r>
            <a:r>
              <a:rPr lang="en-US" sz="3200" dirty="0" err="1">
                <a:solidFill>
                  <a:srgbClr val="0070C0"/>
                </a:solidFill>
              </a:rPr>
              <a:t>Project:The</a:t>
            </a:r>
            <a:r>
              <a:rPr lang="en-US" sz="3200" dirty="0">
                <a:solidFill>
                  <a:srgbClr val="0070C0"/>
                </a:solidFill>
              </a:rPr>
              <a:t> Battle of Neighborhoods (week2)</a:t>
            </a:r>
            <a:endParaRPr lang="th-TH" sz="3200" dirty="0">
              <a:solidFill>
                <a:srgbClr val="0070C0"/>
              </a:solidFill>
            </a:endParaRPr>
          </a:p>
        </p:txBody>
      </p:sp>
      <p:sp>
        <p:nvSpPr>
          <p:cNvPr id="2" name="สี่เหลี่ยมผืนผ้า 1">
            <a:extLst>
              <a:ext uri="{FF2B5EF4-FFF2-40B4-BE49-F238E27FC236}">
                <a16:creationId xmlns:a16="http://schemas.microsoft.com/office/drawing/2014/main" id="{B79FB51A-2320-4214-B3C5-9706AAF56B5E}"/>
              </a:ext>
            </a:extLst>
          </p:cNvPr>
          <p:cNvSpPr/>
          <p:nvPr/>
        </p:nvSpPr>
        <p:spPr>
          <a:xfrm>
            <a:off x="911441" y="1789322"/>
            <a:ext cx="8756342" cy="4734053"/>
          </a:xfrm>
          <a:prstGeom prst="rect">
            <a:avLst/>
          </a:prstGeom>
        </p:spPr>
        <p:txBody>
          <a:bodyPr wrap="square">
            <a:spAutoFit/>
          </a:bodyPr>
          <a:lstStyle/>
          <a:p>
            <a:pPr>
              <a:lnSpc>
                <a:spcPct val="107000"/>
              </a:lnSpc>
              <a:spcAft>
                <a:spcPts val="800"/>
              </a:spcAft>
              <a:tabLst>
                <a:tab pos="883920" algn="l"/>
              </a:tabLst>
            </a:pPr>
            <a:r>
              <a:rPr lang="en-US" b="1" dirty="0">
                <a:latin typeface="Calibri" panose="020F0502020204030204" pitchFamily="34" charset="0"/>
                <a:ea typeface="Calibri" panose="020F0502020204030204" pitchFamily="34" charset="0"/>
                <a:cs typeface="Cordia New" panose="020B0304020202020204" pitchFamily="34" charset="-34"/>
              </a:rPr>
              <a:t>Discuss Section :</a:t>
            </a:r>
            <a:endParaRPr lang="en-US" dirty="0">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tabLst>
                <a:tab pos="883920" algn="l"/>
              </a:tabLst>
            </a:pPr>
            <a:r>
              <a:rPr lang="en-US" dirty="0">
                <a:latin typeface="Calibri" panose="020F0502020204030204" pitchFamily="34" charset="0"/>
                <a:ea typeface="Calibri" panose="020F0502020204030204" pitchFamily="34" charset="0"/>
                <a:cs typeface="Cordia New" panose="020B0304020202020204" pitchFamily="34" charset="-34"/>
              </a:rPr>
              <a:t>	I think I should select location of my new coffee shop near Marina Bay Sands hotel less than 500. m. but it should be located opposite </a:t>
            </a:r>
            <a:r>
              <a:rPr lang="en-US" dirty="0" err="1">
                <a:latin typeface="Calibri" panose="020F0502020204030204" pitchFamily="34" charset="0"/>
                <a:ea typeface="Calibri" panose="020F0502020204030204" pitchFamily="34" charset="0"/>
                <a:cs typeface="Cordia New" panose="020B0304020202020204" pitchFamily="34" charset="-34"/>
              </a:rPr>
              <a:t>Trung</a:t>
            </a:r>
            <a:r>
              <a:rPr lang="en-US" dirty="0">
                <a:latin typeface="Calibri" panose="020F0502020204030204" pitchFamily="34" charset="0"/>
                <a:ea typeface="Calibri" panose="020F0502020204030204" pitchFamily="34" charset="0"/>
                <a:cs typeface="Cordia New" panose="020B0304020202020204" pitchFamily="34" charset="-34"/>
              </a:rPr>
              <a:t> Nguyen coffee shop.</a:t>
            </a:r>
          </a:p>
          <a:p>
            <a:pPr>
              <a:lnSpc>
                <a:spcPct val="107000"/>
              </a:lnSpc>
              <a:spcAft>
                <a:spcPts val="800"/>
              </a:spcAft>
              <a:tabLst>
                <a:tab pos="883920" algn="l"/>
              </a:tabLst>
            </a:pPr>
            <a:r>
              <a:rPr lang="en-US" dirty="0">
                <a:latin typeface="Calibri" panose="020F0502020204030204" pitchFamily="34" charset="0"/>
                <a:ea typeface="Calibri" panose="020F0502020204030204" pitchFamily="34" charset="0"/>
                <a:cs typeface="Cordia New" panose="020B0304020202020204" pitchFamily="34" charset="-34"/>
              </a:rPr>
              <a:t> </a:t>
            </a:r>
          </a:p>
          <a:p>
            <a:pPr>
              <a:lnSpc>
                <a:spcPct val="107000"/>
              </a:lnSpc>
              <a:spcAft>
                <a:spcPts val="800"/>
              </a:spcAft>
              <a:tabLst>
                <a:tab pos="883920" algn="l"/>
              </a:tabLst>
            </a:pPr>
            <a:r>
              <a:rPr lang="en-US" b="1" dirty="0">
                <a:latin typeface="Calibri" panose="020F0502020204030204" pitchFamily="34" charset="0"/>
                <a:ea typeface="Calibri" panose="020F0502020204030204" pitchFamily="34" charset="0"/>
                <a:cs typeface="Cordia New" panose="020B0304020202020204" pitchFamily="34" charset="-34"/>
              </a:rPr>
              <a:t>Conclusion section :</a:t>
            </a:r>
            <a:endParaRPr lang="en-US" dirty="0">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tabLst>
                <a:tab pos="883920" algn="l"/>
              </a:tabLst>
            </a:pPr>
            <a:r>
              <a:rPr lang="en-US" dirty="0">
                <a:latin typeface="Calibri" panose="020F0502020204030204" pitchFamily="34" charset="0"/>
                <a:ea typeface="Calibri" panose="020F0502020204030204" pitchFamily="34" charset="0"/>
                <a:cs typeface="Cordia New" panose="020B0304020202020204" pitchFamily="34" charset="-34"/>
              </a:rPr>
              <a:t>	The survey data from </a:t>
            </a:r>
            <a:r>
              <a:rPr lang="en-US" u="sng" dirty="0">
                <a:solidFill>
                  <a:srgbClr val="0563C1"/>
                </a:solidFill>
                <a:latin typeface="Calibri" panose="020F0502020204030204" pitchFamily="34" charset="0"/>
                <a:ea typeface="Calibri" panose="020F0502020204030204" pitchFamily="34" charset="0"/>
                <a:cs typeface="Cordia New" panose="020B0304020202020204" pitchFamily="34" charset="-34"/>
                <a:hlinkClick r:id="rId2"/>
              </a:rPr>
              <a:t>www.Foursquare.com</a:t>
            </a:r>
            <a:r>
              <a:rPr lang="en-US" dirty="0">
                <a:latin typeface="Calibri" panose="020F0502020204030204" pitchFamily="34" charset="0"/>
                <a:ea typeface="Calibri" panose="020F0502020204030204" pitchFamily="34" charset="0"/>
                <a:cs typeface="Cordia New" panose="020B0304020202020204" pitchFamily="34" charset="-34"/>
              </a:rPr>
              <a:t> do not enough for make final decision to open Coffee shop. It need to find out data from other websites.</a:t>
            </a:r>
          </a:p>
        </p:txBody>
      </p:sp>
    </p:spTree>
    <p:extLst>
      <p:ext uri="{BB962C8B-B14F-4D97-AF65-F5344CB8AC3E}">
        <p14:creationId xmlns:p14="http://schemas.microsoft.com/office/powerpoint/2010/main" val="673040886"/>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388</Words>
  <Application>Microsoft Office PowerPoint</Application>
  <PresentationFormat>แบบจอกว้าง</PresentationFormat>
  <Paragraphs>52</Paragraphs>
  <Slides>7</Slides>
  <Notes>0</Notes>
  <HiddenSlides>0</HiddenSlides>
  <MMClips>0</MMClips>
  <ScaleCrop>false</ScaleCrop>
  <HeadingPairs>
    <vt:vector size="6" baseType="variant">
      <vt:variant>
        <vt:lpstr>ฟอนต์ที่ถูกใช้</vt:lpstr>
      </vt:variant>
      <vt:variant>
        <vt:i4>3</vt:i4>
      </vt:variant>
      <vt:variant>
        <vt:lpstr>ธีม</vt:lpstr>
      </vt:variant>
      <vt:variant>
        <vt:i4>1</vt:i4>
      </vt:variant>
      <vt:variant>
        <vt:lpstr>ชื่อเรื่องสไลด์</vt:lpstr>
      </vt:variant>
      <vt:variant>
        <vt:i4>7</vt:i4>
      </vt:variant>
    </vt:vector>
  </HeadingPairs>
  <TitlesOfParts>
    <vt:vector size="11" baseType="lpstr">
      <vt:lpstr>Arial</vt:lpstr>
      <vt:lpstr>Calibri</vt:lpstr>
      <vt:lpstr>Calibri Light</vt:lpstr>
      <vt:lpstr>ธีมของ Office</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Chaiyan Shagotong</dc:creator>
  <cp:lastModifiedBy>Chaiyan Shagotong</cp:lastModifiedBy>
  <cp:revision>8</cp:revision>
  <dcterms:created xsi:type="dcterms:W3CDTF">2020-05-15T13:15:55Z</dcterms:created>
  <dcterms:modified xsi:type="dcterms:W3CDTF">2020-05-15T14:06:26Z</dcterms:modified>
</cp:coreProperties>
</file>