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0" r:id="rId4"/>
    <p:sldId id="262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98" autoAdjust="0"/>
  </p:normalViewPr>
  <p:slideViewPr>
    <p:cSldViewPr>
      <p:cViewPr varScale="1">
        <p:scale>
          <a:sx n="104" d="100"/>
          <a:sy n="104" d="100"/>
        </p:scale>
        <p:origin x="1782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D9683-C43F-4139-A077-181F4F2CBE9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10624-FACE-42F8-A63E-E47D30DB5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6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注意：组</a:t>
            </a:r>
            <a:r>
              <a:rPr lang="en-US" altLang="zh-CN" dirty="0" smtClean="0"/>
              <a:t>LGY1</a:t>
            </a:r>
            <a:r>
              <a:rPr lang="zh-CN" altLang="en-US" dirty="0" smtClean="0"/>
              <a:t>的内部部件名为</a:t>
            </a:r>
            <a:r>
              <a:rPr lang="en-US" altLang="zh-CN" dirty="0" smtClean="0"/>
              <a:t>y1_001, y1_002,….</a:t>
            </a:r>
          </a:p>
          <a:p>
            <a:r>
              <a:rPr lang="en-US" dirty="0" smtClean="0"/>
              <a:t>LGL1</a:t>
            </a:r>
            <a:r>
              <a:rPr lang="zh-CN" altLang="en-US" dirty="0" smtClean="0"/>
              <a:t>的部件名为</a:t>
            </a:r>
            <a:r>
              <a:rPr lang="en-US" altLang="zh-CN" dirty="0" smtClean="0"/>
              <a:t>l1_001,</a:t>
            </a:r>
            <a:r>
              <a:rPr lang="en-US" altLang="zh-CN" baseline="0" dirty="0" smtClean="0"/>
              <a:t> l1_002,…</a:t>
            </a:r>
          </a:p>
          <a:p>
            <a:r>
              <a:rPr lang="en-US" baseline="0" dirty="0" smtClean="0"/>
              <a:t>LGY2</a:t>
            </a:r>
            <a:r>
              <a:rPr lang="zh-CN" altLang="en-US" baseline="0" dirty="0" smtClean="0"/>
              <a:t>的部件名为</a:t>
            </a:r>
            <a:r>
              <a:rPr lang="en-US" altLang="zh-CN" baseline="0" dirty="0" smtClean="0"/>
              <a:t>y2_001, y2_002,…</a:t>
            </a:r>
          </a:p>
          <a:p>
            <a:r>
              <a:rPr lang="zh-CN" altLang="en-US" baseline="0" dirty="0" smtClean="0"/>
              <a:t>以此类推。。。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10624-FACE-42F8-A63E-E47D30DB50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28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数量列不一定能给到</a:t>
            </a:r>
            <a:endParaRPr lang="en-US" altLang="zh-CN" dirty="0" smtClean="0"/>
          </a:p>
          <a:p>
            <a:r>
              <a:rPr lang="zh-CN" altLang="en-US" dirty="0" smtClean="0"/>
              <a:t>如何得到每个灯组的确切数量仍需商议。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10624-FACE-42F8-A63E-E47D30DB50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3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模</a:t>
            </a:r>
            <a:r>
              <a:rPr lang="zh-CN" altLang="en-US" dirty="0" smtClean="0"/>
              <a:t>型验收程序功能定义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Xiaodan</a:t>
            </a:r>
            <a:r>
              <a:rPr lang="en-US" altLang="zh-CN" dirty="0" smtClean="0"/>
              <a:t> Tang</a:t>
            </a:r>
          </a:p>
          <a:p>
            <a:r>
              <a:rPr lang="en-US" dirty="0" smtClean="0"/>
              <a:t>04/</a:t>
            </a:r>
            <a:r>
              <a:rPr lang="en-US" altLang="zh-CN" dirty="0" smtClean="0"/>
              <a:t>15/</a:t>
            </a:r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1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验收内容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/>
              <a:t>验收建模区域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/>
              <a:t>相</a:t>
            </a:r>
            <a:r>
              <a:rPr lang="zh-CN" altLang="en-US" dirty="0" smtClean="0"/>
              <a:t>机位置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/>
              <a:t>灯</a:t>
            </a:r>
            <a:r>
              <a:rPr lang="zh-CN" altLang="en-US" dirty="0" smtClean="0"/>
              <a:t>组分布及命名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/>
              <a:t>店</a:t>
            </a:r>
            <a:r>
              <a:rPr lang="zh-CN" altLang="en-US" dirty="0" smtClean="0"/>
              <a:t>铺材质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/>
              <a:t>灯</a:t>
            </a:r>
            <a:r>
              <a:rPr lang="zh-CN" altLang="en-US" dirty="0" smtClean="0"/>
              <a:t>光角度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/>
              <a:t>空</a:t>
            </a:r>
            <a:r>
              <a:rPr lang="zh-CN" altLang="en-US" dirty="0" smtClean="0"/>
              <a:t>间物体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505200" y="1600200"/>
            <a:ext cx="381000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1981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直接观察模型检验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38600" y="3048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286333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自动验收程序检验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2971800" y="3505200"/>
            <a:ext cx="381000" cy="1447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05200" y="4094929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相机位渲图检验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5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自动验收程序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检</a:t>
            </a:r>
            <a:r>
              <a:rPr lang="zh-CN" altLang="en-US" sz="2000" dirty="0" smtClean="0"/>
              <a:t>测整个模型中的</a:t>
            </a:r>
            <a:endParaRPr lang="en-US" altLang="zh-CN" sz="2000" dirty="0" smtClean="0"/>
          </a:p>
          <a:p>
            <a:pPr lvl="1"/>
            <a:r>
              <a:rPr lang="zh-CN" altLang="en-US" sz="1600" dirty="0"/>
              <a:t>灯</a:t>
            </a:r>
            <a:r>
              <a:rPr lang="zh-CN" altLang="en-US" sz="1600" dirty="0" smtClean="0"/>
              <a:t>组归组及命名</a:t>
            </a:r>
            <a:r>
              <a:rPr lang="zh-CN" altLang="en-US" sz="1600" dirty="0"/>
              <a:t>规</a:t>
            </a:r>
            <a:r>
              <a:rPr lang="zh-CN" altLang="en-US" sz="1600" dirty="0" smtClean="0"/>
              <a:t>范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灯具部件组成及（</a:t>
            </a:r>
            <a:r>
              <a:rPr lang="zh-CN" altLang="en-US" sz="1600" dirty="0"/>
              <a:t>数量，这个需商量）</a:t>
            </a:r>
            <a:endParaRPr lang="en-US" altLang="zh-CN" sz="1600" dirty="0" smtClean="0"/>
          </a:p>
          <a:p>
            <a:pPr lvl="1"/>
            <a:r>
              <a:rPr lang="en-US" altLang="zh-CN" sz="1600" dirty="0" err="1"/>
              <a:t>i</a:t>
            </a:r>
            <a:r>
              <a:rPr lang="en-US" altLang="zh-CN" sz="1600" dirty="0" err="1" smtClean="0"/>
              <a:t>es</a:t>
            </a:r>
            <a:r>
              <a:rPr lang="zh-CN" altLang="en-US" sz="1600" dirty="0" smtClean="0"/>
              <a:t>是否匹配</a:t>
            </a:r>
            <a:endParaRPr lang="en-US" altLang="zh-CN" sz="1600" dirty="0" smtClean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Xiaodan</a:t>
            </a:r>
            <a:r>
              <a:rPr lang="zh-CN" altLang="en-US" sz="2000" dirty="0" smtClean="0"/>
              <a:t>给出灯组归组和部件组成标准表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程序自动检测各灯组内部件组成及各部件数量，并与标准表对比</a:t>
            </a:r>
            <a:endParaRPr lang="en-US" altLang="zh-CN" sz="2000" dirty="0" smtClean="0"/>
          </a:p>
          <a:p>
            <a:pPr lvl="1"/>
            <a:r>
              <a:rPr lang="zh-CN" altLang="en-US" sz="1800" dirty="0"/>
              <a:t>正</a:t>
            </a:r>
            <a:r>
              <a:rPr lang="zh-CN" altLang="en-US" sz="1800" dirty="0" smtClean="0"/>
              <a:t>确：部件组成与标准表一致，且各部件数量</a:t>
            </a:r>
            <a:r>
              <a:rPr lang="zh-CN" altLang="en-US" sz="1800" dirty="0"/>
              <a:t>匹</a:t>
            </a:r>
            <a:r>
              <a:rPr lang="zh-CN" altLang="en-US" sz="1800" dirty="0" smtClean="0"/>
              <a:t>配，</a:t>
            </a:r>
            <a:r>
              <a:rPr lang="en-US" altLang="zh-CN" sz="1800" dirty="0" err="1" smtClean="0"/>
              <a:t>ies</a:t>
            </a:r>
            <a:r>
              <a:rPr lang="zh-CN" altLang="en-US" sz="1800" dirty="0" smtClean="0"/>
              <a:t>文件匹配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否则，错误。若错误，需出错</a:t>
            </a:r>
            <a:r>
              <a:rPr lang="zh-CN" altLang="en-US" sz="1800" dirty="0"/>
              <a:t>误报</a:t>
            </a:r>
            <a:r>
              <a:rPr lang="zh-CN" altLang="en-US" sz="1800" dirty="0" smtClean="0"/>
              <a:t>告</a:t>
            </a:r>
            <a:endParaRPr lang="en-US" altLang="zh-CN" sz="1800" dirty="0"/>
          </a:p>
          <a:p>
            <a:pPr lvl="1"/>
            <a:r>
              <a:rPr lang="zh-CN" altLang="en-US" sz="1800" dirty="0"/>
              <a:t>输</a:t>
            </a:r>
            <a:r>
              <a:rPr lang="zh-CN" altLang="en-US" sz="1800" dirty="0" smtClean="0"/>
              <a:t>出形式有两个</a:t>
            </a:r>
            <a:r>
              <a:rPr lang="en-US" altLang="zh-CN" sz="1800" dirty="0" smtClean="0"/>
              <a:t>option</a:t>
            </a:r>
          </a:p>
        </p:txBody>
      </p:sp>
    </p:spTree>
    <p:extLst>
      <p:ext uri="{BB962C8B-B14F-4D97-AF65-F5344CB8AC3E}">
        <p14:creationId xmlns:p14="http://schemas.microsoft.com/office/powerpoint/2010/main" val="408726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以保时捷店铺为</a:t>
            </a:r>
            <a:r>
              <a:rPr lang="zh-CN" altLang="en-US" sz="3200" dirty="0" smtClean="0"/>
              <a:t>例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140019"/>
              </p:ext>
            </p:extLst>
          </p:nvPr>
        </p:nvGraphicFramePr>
        <p:xfrm>
          <a:off x="-2" y="1066800"/>
          <a:ext cx="9144002" cy="573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394"/>
                <a:gridCol w="953402"/>
                <a:gridCol w="780056"/>
                <a:gridCol w="866730"/>
                <a:gridCol w="866730"/>
                <a:gridCol w="866730"/>
                <a:gridCol w="2426841"/>
                <a:gridCol w="780056"/>
                <a:gridCol w="780063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灯组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LGY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LGN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LG</a:t>
                      </a:r>
                      <a:r>
                        <a:rPr lang="en-US" altLang="zh-CN" sz="1600" dirty="0" smtClean="0"/>
                        <a:t>YP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LGL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LGI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ies</a:t>
                      </a:r>
                      <a:r>
                        <a:rPr lang="zh-CN" altLang="en-US" sz="1600" dirty="0" smtClean="0"/>
                        <a:t>文件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天光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数量</a:t>
                      </a:r>
                      <a:endParaRPr lang="en-US" sz="1600" dirty="0"/>
                    </a:p>
                  </a:txBody>
                  <a:tcPr anchor="ctr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RS291B LED40 840 MB(A).</a:t>
                      </a:r>
                      <a:r>
                        <a:rPr lang="en-US" sz="1600" dirty="0" err="1" smtClean="0"/>
                        <a:t>ies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 anchor="ctr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v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GA-WB-2000lm-4000k(M).</a:t>
                      </a:r>
                      <a:r>
                        <a:rPr lang="en-US" sz="1600" dirty="0" err="1" smtClean="0"/>
                        <a:t>ies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v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v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ST291T LED20 840 PSU-E WB WH(C).</a:t>
                      </a:r>
                      <a:r>
                        <a:rPr lang="en-US" sz="1600" dirty="0" err="1" smtClean="0"/>
                        <a:t>ies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v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RS291B LED20 840 WB(B).</a:t>
                      </a:r>
                      <a:r>
                        <a:rPr lang="en-US" sz="1600" dirty="0" err="1" smtClean="0"/>
                        <a:t>ies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 anchor="ctr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v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v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BBS488 HE UGR22 1xDLED_4000K(D).</a:t>
                      </a:r>
                      <a:r>
                        <a:rPr lang="en-US" sz="1600" dirty="0" err="1" smtClean="0"/>
                        <a:t>ies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 anchor="ctr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v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BBS488 HE UGR22 1xDLED_4000K(D).</a:t>
                      </a:r>
                      <a:r>
                        <a:rPr lang="en-US" sz="1600" dirty="0" err="1" smtClean="0"/>
                        <a:t>ies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v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/>
                        <a:t>RC700C LP3.3.1 1xLP3.3.1 Xitanium 75W 0.12-0.4A 215V 230V(工位).ies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BY269P LED40 NW PSU(J).</a:t>
                      </a:r>
                      <a:r>
                        <a:rPr lang="en-US" sz="1600" dirty="0" err="1" smtClean="0"/>
                        <a:t>ies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anchor="ctr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762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保时</a:t>
            </a:r>
            <a:r>
              <a:rPr lang="zh-CN" altLang="en-US" dirty="0" smtClean="0"/>
              <a:t>捷店铺灯组</a:t>
            </a:r>
            <a:r>
              <a:rPr lang="zh-CN" altLang="en-US" dirty="0"/>
              <a:t>标准表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673918"/>
              </p:ext>
            </p:extLst>
          </p:nvPr>
        </p:nvGraphicFramePr>
        <p:xfrm>
          <a:off x="304801" y="990600"/>
          <a:ext cx="5181599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799"/>
                <a:gridCol w="609600"/>
                <a:gridCol w="533400"/>
                <a:gridCol w="609600"/>
                <a:gridCol w="533400"/>
                <a:gridCol w="533400"/>
                <a:gridCol w="990600"/>
                <a:gridCol w="685800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灯组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LGY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LGN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LG</a:t>
                      </a:r>
                      <a:r>
                        <a:rPr lang="en-US" altLang="zh-CN" sz="1600" dirty="0" smtClean="0"/>
                        <a:t>YP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LGL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LGI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ies</a:t>
                      </a:r>
                      <a:r>
                        <a:rPr lang="zh-CN" altLang="en-US" sz="1600" dirty="0" smtClean="0"/>
                        <a:t>文件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天光</a:t>
                      </a:r>
                      <a:endParaRPr lang="en-US" sz="1600" dirty="0"/>
                    </a:p>
                  </a:txBody>
                  <a:tcPr anchor="ctr"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匹配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sng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1600" b="1" i="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匹配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u="sng" dirty="0" smtClean="0">
                          <a:solidFill>
                            <a:srgbClr val="FF0000"/>
                          </a:solidFill>
                        </a:rPr>
                        <a:t>不匹配</a:t>
                      </a:r>
                      <a:endParaRPr lang="en-US" sz="16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匹配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匹配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匹配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匹配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匹配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以保时捷店铺为例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输出</a:t>
            </a:r>
            <a:r>
              <a:rPr lang="en-US" altLang="zh-CN" sz="3200" dirty="0" smtClean="0"/>
              <a:t>-option1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1319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保时</a:t>
            </a:r>
            <a:r>
              <a:rPr lang="zh-CN" altLang="en-US" dirty="0" smtClean="0"/>
              <a:t>捷店铺灯组验收表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8941" y="4410670"/>
            <a:ext cx="5217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输出各部件数量，与标准表对比，正确的以黑色字体标示，错误的以</a:t>
            </a:r>
            <a:r>
              <a:rPr lang="zh-CN" altLang="en-US" b="1" dirty="0" smtClean="0">
                <a:solidFill>
                  <a:srgbClr val="FF0000"/>
                </a:solidFill>
              </a:rPr>
              <a:t>红色加粗字体</a:t>
            </a:r>
            <a:r>
              <a:rPr lang="zh-CN" altLang="en-US" dirty="0" smtClean="0"/>
              <a:t>标示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点</a:t>
            </a:r>
            <a:r>
              <a:rPr lang="zh-CN" altLang="en-US" dirty="0" smtClean="0"/>
              <a:t>击红色字体，报告详情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72853" y="2233127"/>
            <a:ext cx="965947" cy="2777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675299" y="4410670"/>
            <a:ext cx="5029200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/>
              <a:t>错误报告</a:t>
            </a:r>
            <a:r>
              <a:rPr lang="zh-CN" altLang="en-US" b="1" dirty="0" smtClean="0"/>
              <a:t>：灯组</a:t>
            </a:r>
            <a:r>
              <a:rPr lang="en-US" altLang="zh-CN" b="1" dirty="0" smtClean="0"/>
              <a:t>3</a:t>
            </a:r>
          </a:p>
          <a:p>
            <a:endParaRPr lang="en-US" altLang="zh-CN" dirty="0" smtClean="0"/>
          </a:p>
          <a:p>
            <a:r>
              <a:rPr lang="zh-CN" altLang="en-US" dirty="0"/>
              <a:t>应</a:t>
            </a:r>
            <a:r>
              <a:rPr lang="zh-CN" altLang="en-US" dirty="0" smtClean="0"/>
              <a:t>有</a:t>
            </a:r>
            <a:r>
              <a:rPr lang="en-US" altLang="zh-CN" dirty="0" err="1" smtClean="0"/>
              <a:t>ies</a:t>
            </a:r>
            <a:r>
              <a:rPr lang="zh-CN" altLang="en-US" dirty="0" smtClean="0"/>
              <a:t>：</a:t>
            </a:r>
            <a:r>
              <a:rPr lang="en-US" dirty="0"/>
              <a:t>ST291T LED20 840 PSU-E WB WH(C).</a:t>
            </a:r>
            <a:r>
              <a:rPr lang="en-US" dirty="0" err="1" smtClean="0"/>
              <a:t>ies</a:t>
            </a:r>
            <a:endParaRPr lang="en-US" altLang="zh-CN" dirty="0" smtClean="0"/>
          </a:p>
          <a:p>
            <a:r>
              <a:rPr lang="zh-CN" altLang="en-US" dirty="0" smtClean="0"/>
              <a:t>实有</a:t>
            </a:r>
            <a:r>
              <a:rPr lang="en-US" altLang="zh-CN" dirty="0" err="1" smtClean="0"/>
              <a:t>ies</a:t>
            </a:r>
            <a:r>
              <a:rPr lang="zh-CN" altLang="en-US" dirty="0" smtClean="0"/>
              <a:t>：</a:t>
            </a:r>
            <a:r>
              <a:rPr lang="en-US" dirty="0"/>
              <a:t>RS291B LED40 840 MB(A).</a:t>
            </a:r>
            <a:r>
              <a:rPr lang="en-US" dirty="0" err="1" smtClean="0"/>
              <a:t>ies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81400" y="1872343"/>
            <a:ext cx="2182906" cy="45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64306" y="498546"/>
            <a:ext cx="3276600" cy="3616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b="1" dirty="0"/>
              <a:t>错</a:t>
            </a:r>
            <a:r>
              <a:rPr lang="zh-CN" altLang="en-US" b="1" dirty="0" smtClean="0"/>
              <a:t>误报告：</a:t>
            </a:r>
            <a:r>
              <a:rPr lang="zh-CN" altLang="en-US" b="1" dirty="0"/>
              <a:t>灯</a:t>
            </a:r>
            <a:r>
              <a:rPr lang="zh-CN" altLang="en-US" b="1" dirty="0" smtClean="0"/>
              <a:t>组</a:t>
            </a:r>
            <a:r>
              <a:rPr lang="en-US" altLang="zh-CN" b="1" dirty="0" smtClean="0"/>
              <a:t>2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LGI</a:t>
            </a:r>
            <a:r>
              <a:rPr lang="zh-CN" altLang="en-US" b="1" dirty="0" smtClean="0"/>
              <a:t>缺失两个部件，位置（红色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标示缺失位置）</a:t>
            </a:r>
            <a:endParaRPr lang="en-US" altLang="zh-CN" b="1" dirty="0" smtClean="0"/>
          </a:p>
          <a:p>
            <a:endParaRPr lang="en-US" altLang="zh-CN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6460139" y="1691951"/>
            <a:ext cx="1981200" cy="2209800"/>
            <a:chOff x="1523999" y="685800"/>
            <a:chExt cx="3200401" cy="3733800"/>
          </a:xfrm>
        </p:grpSpPr>
        <p:grpSp>
          <p:nvGrpSpPr>
            <p:cNvPr id="15" name="Group 14"/>
            <p:cNvGrpSpPr/>
            <p:nvPr/>
          </p:nvGrpSpPr>
          <p:grpSpPr>
            <a:xfrm>
              <a:off x="1523999" y="685800"/>
              <a:ext cx="3200401" cy="3733800"/>
              <a:chOff x="1523999" y="685800"/>
              <a:chExt cx="3200401" cy="37338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523999" y="685800"/>
                <a:ext cx="3200401" cy="3733800"/>
                <a:chOff x="1523999" y="685800"/>
                <a:chExt cx="3200401" cy="3733800"/>
              </a:xfrm>
            </p:grpSpPr>
            <p:sp>
              <p:nvSpPr>
                <p:cNvPr id="59" name="Flowchart: Delay 58"/>
                <p:cNvSpPr/>
                <p:nvPr/>
              </p:nvSpPr>
              <p:spPr>
                <a:xfrm rot="10800000">
                  <a:off x="1523999" y="685800"/>
                  <a:ext cx="1523999" cy="3733800"/>
                </a:xfrm>
                <a:prstGeom prst="flowChartDelay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2362200" y="3276600"/>
                  <a:ext cx="2362200" cy="1143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Flowchart: Connector 18"/>
              <p:cNvSpPr/>
              <p:nvPr/>
            </p:nvSpPr>
            <p:spPr>
              <a:xfrm>
                <a:off x="2743200" y="990600"/>
                <a:ext cx="76200" cy="762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lowchart: Connector 19"/>
              <p:cNvSpPr/>
              <p:nvPr/>
            </p:nvSpPr>
            <p:spPr>
              <a:xfrm>
                <a:off x="2743200" y="1295400"/>
                <a:ext cx="76200" cy="762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lowchart: Connector 20"/>
              <p:cNvSpPr/>
              <p:nvPr/>
            </p:nvSpPr>
            <p:spPr>
              <a:xfrm>
                <a:off x="2743200" y="1600200"/>
                <a:ext cx="76200" cy="762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lowchart: Connector 21"/>
              <p:cNvSpPr/>
              <p:nvPr/>
            </p:nvSpPr>
            <p:spPr>
              <a:xfrm>
                <a:off x="2743200" y="1905000"/>
                <a:ext cx="76200" cy="762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lowchart: Connector 22"/>
              <p:cNvSpPr/>
              <p:nvPr/>
            </p:nvSpPr>
            <p:spPr>
              <a:xfrm>
                <a:off x="2743200" y="2209800"/>
                <a:ext cx="76200" cy="762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lowchart: Connector 23"/>
              <p:cNvSpPr/>
              <p:nvPr/>
            </p:nvSpPr>
            <p:spPr>
              <a:xfrm>
                <a:off x="2743200" y="2514600"/>
                <a:ext cx="76200" cy="762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lowchart: Connector 24"/>
              <p:cNvSpPr/>
              <p:nvPr/>
            </p:nvSpPr>
            <p:spPr>
              <a:xfrm>
                <a:off x="2743200" y="2819400"/>
                <a:ext cx="76200" cy="762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Connector 25"/>
              <p:cNvSpPr/>
              <p:nvPr/>
            </p:nvSpPr>
            <p:spPr>
              <a:xfrm>
                <a:off x="2743200" y="3124200"/>
                <a:ext cx="76200" cy="762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lowchart: Connector 26"/>
              <p:cNvSpPr/>
              <p:nvPr/>
            </p:nvSpPr>
            <p:spPr>
              <a:xfrm>
                <a:off x="2286000" y="990600"/>
                <a:ext cx="76200" cy="762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Connector 27"/>
              <p:cNvSpPr/>
              <p:nvPr/>
            </p:nvSpPr>
            <p:spPr>
              <a:xfrm>
                <a:off x="2286000" y="1295400"/>
                <a:ext cx="76200" cy="762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Connector 28"/>
              <p:cNvSpPr/>
              <p:nvPr/>
            </p:nvSpPr>
            <p:spPr>
              <a:xfrm>
                <a:off x="2286000" y="1600200"/>
                <a:ext cx="76200" cy="762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owchart: Connector 29"/>
              <p:cNvSpPr/>
              <p:nvPr/>
            </p:nvSpPr>
            <p:spPr>
              <a:xfrm>
                <a:off x="2286000" y="1905000"/>
                <a:ext cx="76200" cy="762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lowchart: Connector 30"/>
              <p:cNvSpPr/>
              <p:nvPr/>
            </p:nvSpPr>
            <p:spPr>
              <a:xfrm>
                <a:off x="2286000" y="2514600"/>
                <a:ext cx="76200" cy="762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lowchart: Connector 31"/>
              <p:cNvSpPr/>
              <p:nvPr/>
            </p:nvSpPr>
            <p:spPr>
              <a:xfrm>
                <a:off x="2286000" y="2819400"/>
                <a:ext cx="76200" cy="762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lowchart: Connector 32"/>
              <p:cNvSpPr/>
              <p:nvPr/>
            </p:nvSpPr>
            <p:spPr>
              <a:xfrm>
                <a:off x="2286000" y="3124200"/>
                <a:ext cx="76200" cy="762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Connector 33"/>
              <p:cNvSpPr/>
              <p:nvPr/>
            </p:nvSpPr>
            <p:spPr>
              <a:xfrm>
                <a:off x="1828800" y="1295400"/>
                <a:ext cx="76200" cy="762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lowchart: Connector 34"/>
              <p:cNvSpPr/>
              <p:nvPr/>
            </p:nvSpPr>
            <p:spPr>
              <a:xfrm>
                <a:off x="1828800" y="1600200"/>
                <a:ext cx="76200" cy="762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Connector 35"/>
              <p:cNvSpPr/>
              <p:nvPr/>
            </p:nvSpPr>
            <p:spPr>
              <a:xfrm>
                <a:off x="1828800" y="1905000"/>
                <a:ext cx="76200" cy="762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Connector 36"/>
              <p:cNvSpPr/>
              <p:nvPr/>
            </p:nvSpPr>
            <p:spPr>
              <a:xfrm>
                <a:off x="1828800" y="2209800"/>
                <a:ext cx="76200" cy="762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owchart: Connector 37"/>
              <p:cNvSpPr/>
              <p:nvPr/>
            </p:nvSpPr>
            <p:spPr>
              <a:xfrm>
                <a:off x="1828800" y="2514600"/>
                <a:ext cx="76200" cy="762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Connector 38"/>
              <p:cNvSpPr/>
              <p:nvPr/>
            </p:nvSpPr>
            <p:spPr>
              <a:xfrm>
                <a:off x="1828800" y="2819400"/>
                <a:ext cx="76200" cy="762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Connector 39"/>
              <p:cNvSpPr/>
              <p:nvPr/>
            </p:nvSpPr>
            <p:spPr>
              <a:xfrm>
                <a:off x="1828800" y="3124200"/>
                <a:ext cx="76200" cy="762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lowchart: Connector 40"/>
              <p:cNvSpPr/>
              <p:nvPr/>
            </p:nvSpPr>
            <p:spPr>
              <a:xfrm>
                <a:off x="1828800" y="3429000"/>
                <a:ext cx="76200" cy="762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 rot="5400000">
                <a:off x="3352798" y="2438400"/>
                <a:ext cx="76200" cy="2209800"/>
                <a:chOff x="1371600" y="1295400"/>
                <a:chExt cx="76200" cy="2209800"/>
              </a:xfrm>
            </p:grpSpPr>
            <p:sp>
              <p:nvSpPr>
                <p:cNvPr id="52" name="Flowchart: Connector 51"/>
                <p:cNvSpPr/>
                <p:nvPr/>
              </p:nvSpPr>
              <p:spPr>
                <a:xfrm>
                  <a:off x="1371600" y="1295400"/>
                  <a:ext cx="76200" cy="762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lowchart: Connector 52"/>
                <p:cNvSpPr/>
                <p:nvPr/>
              </p:nvSpPr>
              <p:spPr>
                <a:xfrm>
                  <a:off x="1371600" y="1600200"/>
                  <a:ext cx="76200" cy="762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Flowchart: Connector 53"/>
                <p:cNvSpPr/>
                <p:nvPr/>
              </p:nvSpPr>
              <p:spPr>
                <a:xfrm>
                  <a:off x="1371600" y="1905000"/>
                  <a:ext cx="76200" cy="762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lowchart: Connector 54"/>
                <p:cNvSpPr/>
                <p:nvPr/>
              </p:nvSpPr>
              <p:spPr>
                <a:xfrm>
                  <a:off x="1371600" y="2209800"/>
                  <a:ext cx="76200" cy="762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lowchart: Connector 55"/>
                <p:cNvSpPr/>
                <p:nvPr/>
              </p:nvSpPr>
              <p:spPr>
                <a:xfrm>
                  <a:off x="1371600" y="2819400"/>
                  <a:ext cx="76200" cy="762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lowchart: Connector 56"/>
                <p:cNvSpPr/>
                <p:nvPr/>
              </p:nvSpPr>
              <p:spPr>
                <a:xfrm>
                  <a:off x="1371600" y="3124200"/>
                  <a:ext cx="76200" cy="762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lowchart: Connector 57"/>
                <p:cNvSpPr/>
                <p:nvPr/>
              </p:nvSpPr>
              <p:spPr>
                <a:xfrm>
                  <a:off x="1371600" y="3429000"/>
                  <a:ext cx="76200" cy="762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 rot="5400000">
                <a:off x="3352800" y="2895600"/>
                <a:ext cx="76200" cy="2209800"/>
                <a:chOff x="1371600" y="1295400"/>
                <a:chExt cx="76200" cy="2209800"/>
              </a:xfrm>
            </p:grpSpPr>
            <p:sp>
              <p:nvSpPr>
                <p:cNvPr id="44" name="Flowchart: Connector 43"/>
                <p:cNvSpPr/>
                <p:nvPr/>
              </p:nvSpPr>
              <p:spPr>
                <a:xfrm>
                  <a:off x="1371600" y="1295400"/>
                  <a:ext cx="76200" cy="762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lowchart: Connector 44"/>
                <p:cNvSpPr/>
                <p:nvPr/>
              </p:nvSpPr>
              <p:spPr>
                <a:xfrm>
                  <a:off x="1371600" y="1600200"/>
                  <a:ext cx="76200" cy="762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lowchart: Connector 45"/>
                <p:cNvSpPr/>
                <p:nvPr/>
              </p:nvSpPr>
              <p:spPr>
                <a:xfrm>
                  <a:off x="1371600" y="1905000"/>
                  <a:ext cx="76200" cy="762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lowchart: Connector 46"/>
                <p:cNvSpPr/>
                <p:nvPr/>
              </p:nvSpPr>
              <p:spPr>
                <a:xfrm>
                  <a:off x="1371600" y="2209800"/>
                  <a:ext cx="76200" cy="762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lowchart: Connector 47"/>
                <p:cNvSpPr/>
                <p:nvPr/>
              </p:nvSpPr>
              <p:spPr>
                <a:xfrm>
                  <a:off x="1371600" y="2514600"/>
                  <a:ext cx="76200" cy="762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lowchart: Connector 48"/>
                <p:cNvSpPr/>
                <p:nvPr/>
              </p:nvSpPr>
              <p:spPr>
                <a:xfrm>
                  <a:off x="1371600" y="2819400"/>
                  <a:ext cx="76200" cy="762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lowchart: Connector 49"/>
                <p:cNvSpPr/>
                <p:nvPr/>
              </p:nvSpPr>
              <p:spPr>
                <a:xfrm>
                  <a:off x="1371600" y="3124200"/>
                  <a:ext cx="76200" cy="762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lowchart: Connector 50"/>
                <p:cNvSpPr/>
                <p:nvPr/>
              </p:nvSpPr>
              <p:spPr>
                <a:xfrm>
                  <a:off x="1371600" y="3429000"/>
                  <a:ext cx="76200" cy="762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" name="Multiply 15"/>
            <p:cNvSpPr/>
            <p:nvPr/>
          </p:nvSpPr>
          <p:spPr>
            <a:xfrm>
              <a:off x="2209798" y="2133600"/>
              <a:ext cx="228600" cy="2286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Multiply 16"/>
            <p:cNvSpPr/>
            <p:nvPr/>
          </p:nvSpPr>
          <p:spPr>
            <a:xfrm>
              <a:off x="3124200" y="3444688"/>
              <a:ext cx="228600" cy="2286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15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以保时捷店铺为例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输出</a:t>
            </a:r>
            <a:r>
              <a:rPr lang="en-US" altLang="zh-CN" sz="3200" dirty="0" smtClean="0"/>
              <a:t>-option2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981670"/>
            <a:ext cx="8305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输出验收表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直接在模型中用红色球框出错误的灯具。红球命名方式：</a:t>
            </a:r>
            <a:r>
              <a:rPr lang="en-US" altLang="zh-CN" dirty="0" smtClean="0"/>
              <a:t>ErrorSp_LG2_002_I</a:t>
            </a:r>
          </a:p>
          <a:p>
            <a:r>
              <a:rPr lang="zh-CN" altLang="en-US" dirty="0" smtClean="0"/>
              <a:t>例：对于</a:t>
            </a:r>
            <a:r>
              <a:rPr lang="en-US" altLang="zh-CN" dirty="0" smtClean="0"/>
              <a:t>LG2</a:t>
            </a:r>
            <a:r>
              <a:rPr lang="zh-CN" altLang="en-US" dirty="0" smtClean="0"/>
              <a:t>灯组，发现</a:t>
            </a:r>
            <a:r>
              <a:rPr lang="en-US" altLang="zh-CN" dirty="0" smtClean="0"/>
              <a:t>y2_002, l2_002,</a:t>
            </a:r>
            <a:r>
              <a:rPr lang="zh-CN" altLang="en-US" dirty="0" smtClean="0"/>
              <a:t>而缺失</a:t>
            </a:r>
            <a:r>
              <a:rPr lang="en-US" altLang="zh-CN" dirty="0" smtClean="0"/>
              <a:t>i2_002</a:t>
            </a:r>
            <a:r>
              <a:rPr lang="zh-CN" altLang="en-US" dirty="0" smtClean="0"/>
              <a:t>，则在模型中</a:t>
            </a:r>
            <a:r>
              <a:rPr lang="en-US" altLang="zh-CN" dirty="0" smtClean="0"/>
              <a:t>y2_002</a:t>
            </a:r>
            <a:r>
              <a:rPr lang="zh-CN" altLang="en-US" dirty="0" smtClean="0"/>
              <a:t>处放置一个红球，名字为</a:t>
            </a:r>
            <a:r>
              <a:rPr lang="en-US" altLang="zh-CN" dirty="0" smtClean="0"/>
              <a:t>ErrorSp_LG2_002_I (</a:t>
            </a:r>
            <a:r>
              <a:rPr lang="zh-CN" altLang="en-US" dirty="0" smtClean="0"/>
              <a:t>最后的祖母</a:t>
            </a:r>
            <a:r>
              <a:rPr lang="en-US" altLang="zh-CN" dirty="0" smtClean="0"/>
              <a:t>I</a:t>
            </a:r>
            <a:r>
              <a:rPr lang="zh-CN" altLang="en-US" dirty="0"/>
              <a:t>表</a:t>
            </a:r>
            <a:r>
              <a:rPr lang="zh-CN" altLang="en-US" dirty="0" smtClean="0"/>
              <a:t>示缺失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部件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修改模型时，直接根据红球位置找到错误灯具即可</a:t>
            </a:r>
            <a:endParaRPr lang="en-US" altLang="zh-C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399292"/>
              </p:ext>
            </p:extLst>
          </p:nvPr>
        </p:nvGraphicFramePr>
        <p:xfrm>
          <a:off x="533400" y="1371600"/>
          <a:ext cx="8229599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"/>
                <a:gridCol w="857250"/>
                <a:gridCol w="771525"/>
                <a:gridCol w="771525"/>
                <a:gridCol w="910688"/>
                <a:gridCol w="748146"/>
                <a:gridCol w="998641"/>
                <a:gridCol w="1352673"/>
                <a:gridCol w="961901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灯组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LGY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LGN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LG</a:t>
                      </a:r>
                      <a:r>
                        <a:rPr lang="en-US" altLang="zh-CN" sz="1600" dirty="0" smtClean="0"/>
                        <a:t>YP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LGL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LGI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ies</a:t>
                      </a:r>
                      <a:r>
                        <a:rPr lang="zh-CN" altLang="en-US" sz="1600" dirty="0" smtClean="0"/>
                        <a:t>文件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ies</a:t>
                      </a:r>
                      <a:r>
                        <a:rPr lang="zh-CN" altLang="en-US" sz="1600" dirty="0" smtClean="0"/>
                        <a:t>详情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天光</a:t>
                      </a:r>
                      <a:endParaRPr lang="en-US" sz="1600" dirty="0"/>
                    </a:p>
                  </a:txBody>
                  <a:tcPr anchor="ctr"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匹配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sng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1600" b="1" i="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匹配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u="sng" dirty="0" smtClean="0">
                          <a:solidFill>
                            <a:srgbClr val="FF0000"/>
                          </a:solidFill>
                        </a:rPr>
                        <a:t>不匹配</a:t>
                      </a:r>
                      <a:endParaRPr lang="en-US" sz="16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应为：</a:t>
                      </a:r>
                      <a:r>
                        <a:rPr lang="en-US" altLang="zh-CN" sz="1600" dirty="0" err="1" smtClean="0"/>
                        <a:t>xxx.ies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匹配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匹配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匹配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匹配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匹配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</a:tr>
              <a:tr h="25146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错误数量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b="1" u="sng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sz="16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/>
              <a:t>目前，不能直接读取</a:t>
            </a:r>
            <a:r>
              <a:rPr lang="en-US" altLang="zh-CN" sz="2000" dirty="0" smtClean="0"/>
              <a:t>CAD</a:t>
            </a:r>
            <a:r>
              <a:rPr lang="zh-CN" altLang="en-US" sz="2000" dirty="0" smtClean="0"/>
              <a:t>图纸上的灯具个数，该如何来确定每个灯组到底有几个灯？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目前的解决方案是检验灯内部部件是否缺失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命名错误，如果整灯丢失则不能检测到。（要解决这个问题，需先解决第一个问题）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上述的两种</a:t>
            </a:r>
            <a:r>
              <a:rPr lang="zh-CN" altLang="en-US" sz="2000" dirty="0"/>
              <a:t>输出</a:t>
            </a:r>
            <a:r>
              <a:rPr lang="zh-CN" altLang="en-US" sz="2000" dirty="0" smtClean="0"/>
              <a:t>办法，</a:t>
            </a:r>
            <a:endParaRPr lang="en-US" altLang="zh-CN" sz="2000" dirty="0" smtClean="0"/>
          </a:p>
          <a:p>
            <a:pPr marL="857250" lvl="1" indent="-457200"/>
            <a:r>
              <a:rPr lang="zh-CN" altLang="en-US" sz="1600" dirty="0" smtClean="0"/>
              <a:t>对于小柴的实现来说，第二种更简单</a:t>
            </a:r>
            <a:endParaRPr lang="en-US" altLang="zh-CN" sz="1600" dirty="0" smtClean="0"/>
          </a:p>
          <a:p>
            <a:pPr marL="857250" lvl="1" indent="-457200"/>
            <a:r>
              <a:rPr lang="zh-CN" altLang="en-US" sz="1600" dirty="0" smtClean="0"/>
              <a:t>且用第一种方法，对于有灯具垂直排列的情况要实现就比较难</a:t>
            </a:r>
            <a:endParaRPr lang="en-US" altLang="zh-CN" sz="1600" dirty="0" smtClean="0"/>
          </a:p>
          <a:p>
            <a:pPr marL="857250" lvl="1" indent="-457200"/>
            <a:r>
              <a:rPr lang="zh-CN" altLang="en-US" sz="1600" dirty="0"/>
              <a:t>目</a:t>
            </a:r>
            <a:r>
              <a:rPr lang="zh-CN" altLang="en-US" sz="1600" dirty="0" smtClean="0"/>
              <a:t>前来看，第二种方法更直观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584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958</Words>
  <Application>Microsoft Office PowerPoint</Application>
  <PresentationFormat>On-screen Show (4:3)</PresentationFormat>
  <Paragraphs>237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宋体</vt:lpstr>
      <vt:lpstr>Arial</vt:lpstr>
      <vt:lpstr>Calibri</vt:lpstr>
      <vt:lpstr>Office Theme</vt:lpstr>
      <vt:lpstr>模型验收程序功能定义</vt:lpstr>
      <vt:lpstr>验收内容</vt:lpstr>
      <vt:lpstr>自动验收程序</vt:lpstr>
      <vt:lpstr>以保时捷店铺为例</vt:lpstr>
      <vt:lpstr>PowerPoint Presentation</vt:lpstr>
      <vt:lpstr>PowerPoint Presentation</vt:lpstr>
      <vt:lpstr>几个问题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模型验收程序功能定义</dc:title>
  <dc:creator>Tang, Xiao Dan</dc:creator>
  <cp:lastModifiedBy>Philips</cp:lastModifiedBy>
  <cp:revision>54</cp:revision>
  <dcterms:created xsi:type="dcterms:W3CDTF">2006-08-16T00:00:00Z</dcterms:created>
  <dcterms:modified xsi:type="dcterms:W3CDTF">2015-05-12T09:11:36Z</dcterms:modified>
</cp:coreProperties>
</file>