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80" r:id="rId16"/>
    <p:sldId id="276" r:id="rId17"/>
    <p:sldId id="277" r:id="rId18"/>
    <p:sldId id="275" r:id="rId19"/>
    <p:sldId id="278" r:id="rId20"/>
    <p:sldId id="279"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251"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58326-9E81-4FBE-B041-3261DABD18CA}" type="datetimeFigureOut">
              <a:rPr lang="fr-FR" smtClean="0"/>
              <a:t>25/03/2018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17708-D9C4-4DA2-BE9D-34692E3AB6DA}" type="slidenum">
              <a:rPr lang="fr-FR" smtClean="0"/>
              <a:t>‹N°›</a:t>
            </a:fld>
            <a:endParaRPr lang="fr-FR"/>
          </a:p>
        </p:txBody>
      </p:sp>
    </p:spTree>
    <p:extLst>
      <p:ext uri="{BB962C8B-B14F-4D97-AF65-F5344CB8AC3E}">
        <p14:creationId xmlns:p14="http://schemas.microsoft.com/office/powerpoint/2010/main" val="1263646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http://kernelsvm.tripod.com/</a:t>
            </a:r>
          </a:p>
        </p:txBody>
      </p:sp>
      <p:sp>
        <p:nvSpPr>
          <p:cNvPr id="4" name="Espace réservé du numéro de diapositive 3"/>
          <p:cNvSpPr>
            <a:spLocks noGrp="1"/>
          </p:cNvSpPr>
          <p:nvPr>
            <p:ph type="sldNum" sz="quarter" idx="10"/>
          </p:nvPr>
        </p:nvSpPr>
        <p:spPr/>
        <p:txBody>
          <a:bodyPr/>
          <a:lstStyle/>
          <a:p>
            <a:fld id="{C6917708-D9C4-4DA2-BE9D-34692E3AB6DA}" type="slidenum">
              <a:rPr lang="fr-FR" smtClean="0"/>
              <a:t>10</a:t>
            </a:fld>
            <a:endParaRPr lang="fr-FR"/>
          </a:p>
        </p:txBody>
      </p:sp>
    </p:spTree>
    <p:extLst>
      <p:ext uri="{BB962C8B-B14F-4D97-AF65-F5344CB8AC3E}">
        <p14:creationId xmlns:p14="http://schemas.microsoft.com/office/powerpoint/2010/main" val="2452942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https://www.youtube.com/watch?v=kbadomx9DIg</a:t>
            </a:r>
          </a:p>
        </p:txBody>
      </p:sp>
      <p:sp>
        <p:nvSpPr>
          <p:cNvPr id="4" name="Espace réservé du numéro de diapositive 3"/>
          <p:cNvSpPr>
            <a:spLocks noGrp="1"/>
          </p:cNvSpPr>
          <p:nvPr>
            <p:ph type="sldNum" sz="quarter" idx="10"/>
          </p:nvPr>
        </p:nvSpPr>
        <p:spPr/>
        <p:txBody>
          <a:bodyPr/>
          <a:lstStyle/>
          <a:p>
            <a:fld id="{C6917708-D9C4-4DA2-BE9D-34692E3AB6DA}" type="slidenum">
              <a:rPr lang="fr-FR" smtClean="0"/>
              <a:t>11</a:t>
            </a:fld>
            <a:endParaRPr lang="fr-FR"/>
          </a:p>
        </p:txBody>
      </p:sp>
    </p:spTree>
    <p:extLst>
      <p:ext uri="{BB962C8B-B14F-4D97-AF65-F5344CB8AC3E}">
        <p14:creationId xmlns:p14="http://schemas.microsoft.com/office/powerpoint/2010/main" val="261885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5987F-B0C5-4095-B1F4-FCF962F62AB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70FCF32-EAB7-42B8-8940-CC47A8B7BE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4EE50DC-0A0A-4C39-8700-B263D65C911F}"/>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5" name="Espace réservé du pied de page 4">
            <a:extLst>
              <a:ext uri="{FF2B5EF4-FFF2-40B4-BE49-F238E27FC236}">
                <a16:creationId xmlns:a16="http://schemas.microsoft.com/office/drawing/2014/main" id="{3D3E36B2-53B3-4B00-985E-8194B2E986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8F8CD5-2B5C-4F1D-98BD-4E4F05EDB446}"/>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355520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472FA-F49C-407A-BBA0-E2684EA6D98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1CAF3BA-FD72-4531-A34C-CBB2E19824E6}"/>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0F53DD-1FA8-4D54-A4A7-08179B774D19}"/>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5" name="Espace réservé du pied de page 4">
            <a:extLst>
              <a:ext uri="{FF2B5EF4-FFF2-40B4-BE49-F238E27FC236}">
                <a16:creationId xmlns:a16="http://schemas.microsoft.com/office/drawing/2014/main" id="{C4666459-3436-4A7D-8C56-16E8819936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3F361A-8F8B-451A-8110-7E5373592B34}"/>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33621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498419-ABA5-4182-B046-A943AC6E3C6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0253E78-E2B3-42A1-A5FC-52F0754B72C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AD42BB-34A4-4A8B-9865-6809FB8515CA}"/>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5" name="Espace réservé du pied de page 4">
            <a:extLst>
              <a:ext uri="{FF2B5EF4-FFF2-40B4-BE49-F238E27FC236}">
                <a16:creationId xmlns:a16="http://schemas.microsoft.com/office/drawing/2014/main" id="{7CFFEB0A-1A0E-4B24-8C1E-A0EEF4DFCD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CD82D8-5E1E-4576-A2C2-0BD66F8078E0}"/>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222635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F1A37-5107-4469-ABBB-858C2B96EB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4D0A06B-6982-4870-B1CF-CBC26E55FDE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EDB0A90-2E65-4F74-A7BA-C158A7AF2762}"/>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5" name="Espace réservé du pied de page 4">
            <a:extLst>
              <a:ext uri="{FF2B5EF4-FFF2-40B4-BE49-F238E27FC236}">
                <a16:creationId xmlns:a16="http://schemas.microsoft.com/office/drawing/2014/main" id="{B80BA9F6-209B-490B-96DE-30365493F4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228445-2A26-48C8-84D7-6846128370D1}"/>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213671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1D5DA0-E4C2-445A-8737-437912ABAEC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999C6A0-2059-445F-877D-A1F5B32B90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4BB16C5-312E-49C7-B045-7BE3D6EC7CB3}"/>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5" name="Espace réservé du pied de page 4">
            <a:extLst>
              <a:ext uri="{FF2B5EF4-FFF2-40B4-BE49-F238E27FC236}">
                <a16:creationId xmlns:a16="http://schemas.microsoft.com/office/drawing/2014/main" id="{E2DE7EC7-154B-43E4-8B54-B53EDF2611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1B7334-FD06-494E-B784-33E195DF32EF}"/>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165950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2D698-F50C-46DD-A151-53456591B0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A866494-FC0D-46D7-987D-D779FB2A5C71}"/>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65C41B5-F7A8-441A-BCAC-B3BBEDE87CA0}"/>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517E195-C099-467B-9310-6C2749237785}"/>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6" name="Espace réservé du pied de page 5">
            <a:extLst>
              <a:ext uri="{FF2B5EF4-FFF2-40B4-BE49-F238E27FC236}">
                <a16:creationId xmlns:a16="http://schemas.microsoft.com/office/drawing/2014/main" id="{D4C34417-4FD2-4837-99EE-A82A6D592C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12DD060-0C6C-4097-9932-F8EF383E7F76}"/>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44912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977436-4C38-4A1C-89AE-6CBB20782F7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B5C9676-316A-4B3B-88F9-258D87FAF2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D80BA2D-45EC-442A-884F-EDFFB003D065}"/>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E77D627-3D03-4B1B-96D8-BAC39117F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F0DCCBA3-CA59-4121-BFF2-71609624474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708A386-4073-4DF0-960F-C8EE7E77FC7D}"/>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8" name="Espace réservé du pied de page 7">
            <a:extLst>
              <a:ext uri="{FF2B5EF4-FFF2-40B4-BE49-F238E27FC236}">
                <a16:creationId xmlns:a16="http://schemas.microsoft.com/office/drawing/2014/main" id="{E902E4CD-B8AF-47FA-BB5D-F3EFC4A12A7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B46B63B-8EE6-4310-9ACE-5A28CE9B2C4A}"/>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247340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8FCAC7-4865-4E64-9ACF-6D07FF714F3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C6CF7C0-5C57-4CE6-849F-47C91B8F8453}"/>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4" name="Espace réservé du pied de page 3">
            <a:extLst>
              <a:ext uri="{FF2B5EF4-FFF2-40B4-BE49-F238E27FC236}">
                <a16:creationId xmlns:a16="http://schemas.microsoft.com/office/drawing/2014/main" id="{4BABE285-0073-4E4E-8A16-14BA105A445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AD0CC76-9F57-462C-8D95-48204BC29322}"/>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160920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9035ED7-F530-444C-B73D-197757F22B45}"/>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3" name="Espace réservé du pied de page 2">
            <a:extLst>
              <a:ext uri="{FF2B5EF4-FFF2-40B4-BE49-F238E27FC236}">
                <a16:creationId xmlns:a16="http://schemas.microsoft.com/office/drawing/2014/main" id="{F9AB3907-1C3C-490D-9F94-CF3EA454A0C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DDD1445-E481-474E-8F57-ABC45E13DEA3}"/>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93173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24A29-F609-44D7-838F-6B23BFF0A85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819A2BE-C673-4C55-9E5B-94B32B642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A7528CD-E849-4D36-A3DC-8983A9512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D8B1FAC8-DB3E-4D81-BC7B-98935FA6F481}"/>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6" name="Espace réservé du pied de page 5">
            <a:extLst>
              <a:ext uri="{FF2B5EF4-FFF2-40B4-BE49-F238E27FC236}">
                <a16:creationId xmlns:a16="http://schemas.microsoft.com/office/drawing/2014/main" id="{2880B31D-BF98-4427-8802-B7CAEFE548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C6127B7-E9BE-4B00-A7C3-E377777268FD}"/>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65265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85928-55E9-4BAC-91F2-FAE2F341D6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B71BAA7-1D68-4788-AEF5-A57CC14B0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411F1D0-C052-4B3B-8432-5FDFF3C63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4EA765B-79FA-497E-8027-E64AB29ADBEB}"/>
              </a:ext>
            </a:extLst>
          </p:cNvPr>
          <p:cNvSpPr>
            <a:spLocks noGrp="1"/>
          </p:cNvSpPr>
          <p:nvPr>
            <p:ph type="dt" sz="half" idx="10"/>
          </p:nvPr>
        </p:nvSpPr>
        <p:spPr/>
        <p:txBody>
          <a:bodyPr/>
          <a:lstStyle/>
          <a:p>
            <a:fld id="{DE029784-DBEF-4E05-A688-D411E7AF6802}" type="datetimeFigureOut">
              <a:rPr lang="fr-FR" smtClean="0"/>
              <a:t>25/03/2018</a:t>
            </a:fld>
            <a:endParaRPr lang="fr-FR"/>
          </a:p>
        </p:txBody>
      </p:sp>
      <p:sp>
        <p:nvSpPr>
          <p:cNvPr id="6" name="Espace réservé du pied de page 5">
            <a:extLst>
              <a:ext uri="{FF2B5EF4-FFF2-40B4-BE49-F238E27FC236}">
                <a16:creationId xmlns:a16="http://schemas.microsoft.com/office/drawing/2014/main" id="{AD723067-3433-4B72-A889-B1621C2E307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A39DCD3-0ECC-4495-A54D-F06741F1B586}"/>
              </a:ext>
            </a:extLst>
          </p:cNvPr>
          <p:cNvSpPr>
            <a:spLocks noGrp="1"/>
          </p:cNvSpPr>
          <p:nvPr>
            <p:ph type="sldNum" sz="quarter" idx="12"/>
          </p:nvPr>
        </p:nvSpPr>
        <p:spPr/>
        <p:txBody>
          <a:bodyPr/>
          <a:lstStyle/>
          <a:p>
            <a:fld id="{48B5BFF9-FC5E-4FEE-BFA8-D5856A8177B1}" type="slidenum">
              <a:rPr lang="fr-FR" smtClean="0"/>
              <a:t>‹N°›</a:t>
            </a:fld>
            <a:endParaRPr lang="fr-FR"/>
          </a:p>
        </p:txBody>
      </p:sp>
    </p:spTree>
    <p:extLst>
      <p:ext uri="{BB962C8B-B14F-4D97-AF65-F5344CB8AC3E}">
        <p14:creationId xmlns:p14="http://schemas.microsoft.com/office/powerpoint/2010/main" val="109167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D490E39-2339-4CA4-8E40-E0249F0C9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09B49B1-272E-4EF1-A788-18C96C48F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3BFB7C-732B-4F58-9F28-FDB9144A7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29784-DBEF-4E05-A688-D411E7AF6802}" type="datetimeFigureOut">
              <a:rPr lang="fr-FR" smtClean="0"/>
              <a:t>25/03/2018</a:t>
            </a:fld>
            <a:endParaRPr lang="fr-FR"/>
          </a:p>
        </p:txBody>
      </p:sp>
      <p:sp>
        <p:nvSpPr>
          <p:cNvPr id="5" name="Espace réservé du pied de page 4">
            <a:extLst>
              <a:ext uri="{FF2B5EF4-FFF2-40B4-BE49-F238E27FC236}">
                <a16:creationId xmlns:a16="http://schemas.microsoft.com/office/drawing/2014/main" id="{B19B72F1-0C9E-4270-ACC3-ACC392B4CF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9284091-D10F-4016-AE53-04C4CCDBB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5BFF9-FC5E-4FEE-BFA8-D5856A8177B1}" type="slidenum">
              <a:rPr lang="fr-FR" smtClean="0"/>
              <a:t>‹N°›</a:t>
            </a:fld>
            <a:endParaRPr lang="fr-FR"/>
          </a:p>
        </p:txBody>
      </p:sp>
    </p:spTree>
    <p:extLst>
      <p:ext uri="{BB962C8B-B14F-4D97-AF65-F5344CB8AC3E}">
        <p14:creationId xmlns:p14="http://schemas.microsoft.com/office/powerpoint/2010/main" val="389942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72EF29-956D-40E6-A0C2-FD759B19801A}"/>
              </a:ext>
            </a:extLst>
          </p:cNvPr>
          <p:cNvSpPr>
            <a:spLocks noGrp="1"/>
          </p:cNvSpPr>
          <p:nvPr>
            <p:ph type="ctrTitle"/>
          </p:nvPr>
        </p:nvSpPr>
        <p:spPr/>
        <p:txBody>
          <a:bodyPr/>
          <a:lstStyle/>
          <a:p>
            <a:r>
              <a:rPr lang="en-US" dirty="0"/>
              <a:t>Predict the short-term evolution of stock prices</a:t>
            </a:r>
            <a:endParaRPr lang="fr-FR" dirty="0"/>
          </a:p>
        </p:txBody>
      </p:sp>
      <p:sp>
        <p:nvSpPr>
          <p:cNvPr id="3" name="Sous-titre 2">
            <a:extLst>
              <a:ext uri="{FF2B5EF4-FFF2-40B4-BE49-F238E27FC236}">
                <a16:creationId xmlns:a16="http://schemas.microsoft.com/office/drawing/2014/main" id="{20B40190-C998-4832-85C1-34D1C5F0F14D}"/>
              </a:ext>
            </a:extLst>
          </p:cNvPr>
          <p:cNvSpPr>
            <a:spLocks noGrp="1"/>
          </p:cNvSpPr>
          <p:nvPr>
            <p:ph type="subTitle" idx="1"/>
          </p:nvPr>
        </p:nvSpPr>
        <p:spPr/>
        <p:txBody>
          <a:bodyPr/>
          <a:lstStyle/>
          <a:p>
            <a:r>
              <a:rPr lang="fr-FR" dirty="0" err="1"/>
              <a:t>Presented</a:t>
            </a:r>
            <a:r>
              <a:rPr lang="fr-FR" dirty="0"/>
              <a:t> by: Fatma </a:t>
            </a:r>
            <a:r>
              <a:rPr lang="fr-FR" dirty="0" err="1"/>
              <a:t>Jemli</a:t>
            </a:r>
            <a:endParaRPr lang="fr-FR" dirty="0"/>
          </a:p>
        </p:txBody>
      </p:sp>
    </p:spTree>
    <p:extLst>
      <p:ext uri="{BB962C8B-B14F-4D97-AF65-F5344CB8AC3E}">
        <p14:creationId xmlns:p14="http://schemas.microsoft.com/office/powerpoint/2010/main" val="242485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FF135-BD91-4891-B913-17B54093EC6E}"/>
              </a:ext>
            </a:extLst>
          </p:cNvPr>
          <p:cNvSpPr>
            <a:spLocks noGrp="1"/>
          </p:cNvSpPr>
          <p:nvPr>
            <p:ph type="title"/>
          </p:nvPr>
        </p:nvSpPr>
        <p:spPr/>
        <p:txBody>
          <a:bodyPr/>
          <a:lstStyle/>
          <a:p>
            <a:r>
              <a:rPr lang="fr-FR" dirty="0"/>
              <a:t>Support </a:t>
            </a:r>
            <a:r>
              <a:rPr lang="fr-FR" dirty="0" err="1"/>
              <a:t>Vector</a:t>
            </a:r>
            <a:r>
              <a:rPr lang="fr-FR" dirty="0"/>
              <a:t> Machines</a:t>
            </a:r>
          </a:p>
        </p:txBody>
      </p:sp>
      <p:sp>
        <p:nvSpPr>
          <p:cNvPr id="3" name="Espace réservé du contenu 2">
            <a:extLst>
              <a:ext uri="{FF2B5EF4-FFF2-40B4-BE49-F238E27FC236}">
                <a16:creationId xmlns:a16="http://schemas.microsoft.com/office/drawing/2014/main" id="{FD0D31C8-A919-4DC5-B336-8736D9329A5A}"/>
              </a:ext>
            </a:extLst>
          </p:cNvPr>
          <p:cNvSpPr>
            <a:spLocks noGrp="1"/>
          </p:cNvSpPr>
          <p:nvPr>
            <p:ph idx="1"/>
          </p:nvPr>
        </p:nvSpPr>
        <p:spPr>
          <a:xfrm>
            <a:off x="838200" y="1825625"/>
            <a:ext cx="4489174" cy="4351338"/>
          </a:xfrm>
        </p:spPr>
        <p:txBody>
          <a:bodyPr>
            <a:normAutofit fontScale="70000" lnSpcReduction="20000"/>
          </a:bodyPr>
          <a:lstStyle/>
          <a:p>
            <a:r>
              <a:rPr lang="en-US" dirty="0"/>
              <a:t>Support Vector Machines are very specific class of algorithms, characterized by usage of kernels, absence of local minima, sparseness of the solution and capacity control obtained by acting on the margin, or on number of support vectors, etc.</a:t>
            </a:r>
          </a:p>
          <a:p>
            <a:r>
              <a:rPr lang="en-US" b="1" i="1" dirty="0"/>
              <a:t>Support Vector Machine</a:t>
            </a:r>
            <a:r>
              <a:rPr lang="en-US" dirty="0"/>
              <a:t> can be applied not only to classification problems but also to the case of regression. Still it contains all the main features that characterize maximum margin algorithm: a non-linear function is leaned by linear learning machine mapping into high dimensional kernel induced feature space. The capacity of the system is controlled by parameters that do not depend on the dimensionality of feature space.</a:t>
            </a:r>
            <a:endParaRPr lang="fr-FR" dirty="0"/>
          </a:p>
        </p:txBody>
      </p:sp>
      <p:pic>
        <p:nvPicPr>
          <p:cNvPr id="11" name="Image 10">
            <a:extLst>
              <a:ext uri="{FF2B5EF4-FFF2-40B4-BE49-F238E27FC236}">
                <a16:creationId xmlns:a16="http://schemas.microsoft.com/office/drawing/2014/main" id="{FD110FA7-A95E-4C3A-8201-8A6D160A7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295" y="2093845"/>
            <a:ext cx="6046331" cy="3497500"/>
          </a:xfrm>
          <a:prstGeom prst="rect">
            <a:avLst/>
          </a:prstGeom>
        </p:spPr>
      </p:pic>
    </p:spTree>
    <p:extLst>
      <p:ext uri="{BB962C8B-B14F-4D97-AF65-F5344CB8AC3E}">
        <p14:creationId xmlns:p14="http://schemas.microsoft.com/office/powerpoint/2010/main" val="29009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B781C4-6982-4987-94EA-5BE077D5528A}"/>
              </a:ext>
            </a:extLst>
          </p:cNvPr>
          <p:cNvSpPr>
            <a:spLocks noGrp="1"/>
          </p:cNvSpPr>
          <p:nvPr>
            <p:ph type="title"/>
          </p:nvPr>
        </p:nvSpPr>
        <p:spPr/>
        <p:txBody>
          <a:bodyPr/>
          <a:lstStyle/>
          <a:p>
            <a:r>
              <a:rPr lang="fr-FR" dirty="0"/>
              <a:t>K-</a:t>
            </a:r>
            <a:r>
              <a:rPr lang="fr-FR" dirty="0" err="1"/>
              <a:t>nearest</a:t>
            </a:r>
            <a:r>
              <a:rPr lang="fr-FR" dirty="0"/>
              <a:t> Neighbors</a:t>
            </a:r>
          </a:p>
        </p:txBody>
      </p:sp>
      <p:sp>
        <p:nvSpPr>
          <p:cNvPr id="3" name="Espace réservé du contenu 2">
            <a:extLst>
              <a:ext uri="{FF2B5EF4-FFF2-40B4-BE49-F238E27FC236}">
                <a16:creationId xmlns:a16="http://schemas.microsoft.com/office/drawing/2014/main" id="{AB3DC1FE-3FDF-4969-A671-F3A5C0205A88}"/>
              </a:ext>
            </a:extLst>
          </p:cNvPr>
          <p:cNvSpPr>
            <a:spLocks noGrp="1"/>
          </p:cNvSpPr>
          <p:nvPr>
            <p:ph idx="1"/>
          </p:nvPr>
        </p:nvSpPr>
        <p:spPr/>
        <p:txBody>
          <a:bodyPr/>
          <a:lstStyle/>
          <a:p>
            <a:r>
              <a:rPr lang="fr-FR" dirty="0" err="1"/>
              <a:t>Given</a:t>
            </a:r>
            <a:r>
              <a:rPr lang="fr-FR" dirty="0"/>
              <a:t>:</a:t>
            </a:r>
          </a:p>
          <a:p>
            <a:pPr lvl="1"/>
            <a:r>
              <a:rPr lang="fr-FR" dirty="0"/>
              <a:t>Training </a:t>
            </a:r>
            <a:r>
              <a:rPr lang="fr-FR" dirty="0" err="1"/>
              <a:t>examples</a:t>
            </a:r>
            <a:r>
              <a:rPr lang="fr-FR" dirty="0"/>
              <a:t> {Xi, Yi}</a:t>
            </a:r>
          </a:p>
          <a:p>
            <a:pPr lvl="2"/>
            <a:r>
              <a:rPr lang="fr-FR" dirty="0"/>
              <a:t>Xi </a:t>
            </a:r>
            <a:r>
              <a:rPr lang="fr-FR" dirty="0" err="1"/>
              <a:t>attribute</a:t>
            </a:r>
            <a:r>
              <a:rPr lang="fr-FR" dirty="0"/>
              <a:t> value </a:t>
            </a:r>
            <a:r>
              <a:rPr lang="fr-FR" dirty="0" err="1"/>
              <a:t>representation</a:t>
            </a:r>
            <a:r>
              <a:rPr lang="fr-FR" dirty="0"/>
              <a:t> of </a:t>
            </a:r>
            <a:r>
              <a:rPr lang="fr-FR" dirty="0" err="1"/>
              <a:t>examples</a:t>
            </a:r>
            <a:endParaRPr lang="fr-FR" dirty="0"/>
          </a:p>
          <a:p>
            <a:pPr lvl="2"/>
            <a:r>
              <a:rPr lang="fr-FR" dirty="0"/>
              <a:t>Yi real </a:t>
            </a:r>
            <a:r>
              <a:rPr lang="fr-FR" dirty="0" err="1"/>
              <a:t>valued</a:t>
            </a:r>
            <a:r>
              <a:rPr lang="fr-FR" dirty="0"/>
              <a:t> </a:t>
            </a:r>
            <a:r>
              <a:rPr lang="fr-FR" dirty="0" err="1"/>
              <a:t>target</a:t>
            </a:r>
            <a:r>
              <a:rPr lang="fr-FR" dirty="0"/>
              <a:t> (profit, rating on </a:t>
            </a:r>
            <a:r>
              <a:rPr lang="fr-FR" dirty="0" err="1"/>
              <a:t>Youtube</a:t>
            </a:r>
            <a:r>
              <a:rPr lang="fr-FR" dirty="0"/>
              <a:t>, </a:t>
            </a:r>
            <a:r>
              <a:rPr lang="fr-FR" dirty="0" err="1"/>
              <a:t>etc</a:t>
            </a:r>
            <a:r>
              <a:rPr lang="fr-FR" dirty="0"/>
              <a:t>)</a:t>
            </a:r>
          </a:p>
          <a:p>
            <a:pPr lvl="1"/>
            <a:r>
              <a:rPr lang="fr-FR" dirty="0" err="1"/>
              <a:t>Testing</a:t>
            </a:r>
            <a:r>
              <a:rPr lang="fr-FR" dirty="0"/>
              <a:t> point x </a:t>
            </a:r>
            <a:r>
              <a:rPr lang="fr-FR" dirty="0" err="1"/>
              <a:t>that</a:t>
            </a:r>
            <a:r>
              <a:rPr lang="fr-FR" dirty="0"/>
              <a:t> </a:t>
            </a:r>
            <a:r>
              <a:rPr lang="fr-FR" dirty="0" err="1"/>
              <a:t>we</a:t>
            </a:r>
            <a:r>
              <a:rPr lang="fr-FR" dirty="0"/>
              <a:t> </a:t>
            </a:r>
            <a:r>
              <a:rPr lang="fr-FR" dirty="0" err="1"/>
              <a:t>want</a:t>
            </a:r>
            <a:r>
              <a:rPr lang="fr-FR" dirty="0"/>
              <a:t> to </a:t>
            </a:r>
            <a:r>
              <a:rPr lang="fr-FR" dirty="0" err="1"/>
              <a:t>predict</a:t>
            </a:r>
            <a:r>
              <a:rPr lang="fr-FR" dirty="0"/>
              <a:t> the </a:t>
            </a:r>
            <a:r>
              <a:rPr lang="fr-FR" dirty="0" err="1"/>
              <a:t>target</a:t>
            </a:r>
            <a:r>
              <a:rPr lang="fr-FR" dirty="0"/>
              <a:t> </a:t>
            </a:r>
          </a:p>
          <a:p>
            <a:r>
              <a:rPr lang="fr-FR" dirty="0" err="1"/>
              <a:t>Algorithm</a:t>
            </a:r>
            <a:r>
              <a:rPr lang="fr-FR" dirty="0"/>
              <a:t>:</a:t>
            </a:r>
          </a:p>
          <a:p>
            <a:pPr lvl="1"/>
            <a:r>
              <a:rPr lang="fr-FR" dirty="0" err="1"/>
              <a:t>Compute</a:t>
            </a:r>
            <a:r>
              <a:rPr lang="fr-FR" dirty="0"/>
              <a:t> distance D(X, Xi) to </a:t>
            </a:r>
            <a:r>
              <a:rPr lang="fr-FR" dirty="0" err="1"/>
              <a:t>every</a:t>
            </a:r>
            <a:r>
              <a:rPr lang="fr-FR" dirty="0"/>
              <a:t> training </a:t>
            </a:r>
            <a:r>
              <a:rPr lang="fr-FR" dirty="0" err="1"/>
              <a:t>example</a:t>
            </a:r>
            <a:r>
              <a:rPr lang="fr-FR" dirty="0"/>
              <a:t> Xi.</a:t>
            </a:r>
          </a:p>
          <a:p>
            <a:pPr lvl="1"/>
            <a:r>
              <a:rPr lang="fr-FR" dirty="0"/>
              <a:t>Select k </a:t>
            </a:r>
            <a:r>
              <a:rPr lang="fr-FR" dirty="0" err="1"/>
              <a:t>closest</a:t>
            </a:r>
            <a:r>
              <a:rPr lang="fr-FR" dirty="0"/>
              <a:t> instances Xi1….</a:t>
            </a:r>
            <a:r>
              <a:rPr lang="fr-FR" dirty="0" err="1"/>
              <a:t>Xik</a:t>
            </a:r>
            <a:r>
              <a:rPr lang="fr-FR" dirty="0"/>
              <a:t> and </a:t>
            </a:r>
            <a:r>
              <a:rPr lang="fr-FR" dirty="0" err="1"/>
              <a:t>their</a:t>
            </a:r>
            <a:r>
              <a:rPr lang="fr-FR" dirty="0"/>
              <a:t> labels Yi1…</a:t>
            </a:r>
            <a:r>
              <a:rPr lang="fr-FR" dirty="0" err="1"/>
              <a:t>Yik</a:t>
            </a:r>
            <a:endParaRPr lang="fr-FR" dirty="0"/>
          </a:p>
          <a:p>
            <a:pPr lvl="1"/>
            <a:r>
              <a:rPr lang="fr-FR" dirty="0"/>
              <a:t>Output the </a:t>
            </a:r>
            <a:r>
              <a:rPr lang="fr-FR" dirty="0" err="1"/>
              <a:t>mean</a:t>
            </a:r>
            <a:r>
              <a:rPr lang="fr-FR" dirty="0"/>
              <a:t> of Yi1…</a:t>
            </a:r>
            <a:r>
              <a:rPr lang="fr-FR" dirty="0" err="1"/>
              <a:t>Yik</a:t>
            </a:r>
            <a:endParaRPr lang="fr-FR" dirty="0"/>
          </a:p>
          <a:p>
            <a:endParaRPr lang="fr-FR" dirty="0"/>
          </a:p>
          <a:p>
            <a:pPr lvl="1"/>
            <a:endParaRPr lang="fr-FR" dirty="0"/>
          </a:p>
          <a:p>
            <a:pPr lvl="1"/>
            <a:endParaRPr lang="fr-FR" dirty="0"/>
          </a:p>
        </p:txBody>
      </p:sp>
    </p:spTree>
    <p:extLst>
      <p:ext uri="{BB962C8B-B14F-4D97-AF65-F5344CB8AC3E}">
        <p14:creationId xmlns:p14="http://schemas.microsoft.com/office/powerpoint/2010/main" val="347646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8C46A8-D964-4022-BF2D-723E3CB3D94B}"/>
              </a:ext>
            </a:extLst>
          </p:cNvPr>
          <p:cNvSpPr>
            <a:spLocks noGrp="1"/>
          </p:cNvSpPr>
          <p:nvPr>
            <p:ph type="title"/>
          </p:nvPr>
        </p:nvSpPr>
        <p:spPr/>
        <p:txBody>
          <a:bodyPr/>
          <a:lstStyle/>
          <a:p>
            <a:r>
              <a:rPr lang="fr-FR" dirty="0"/>
              <a:t>Applications</a:t>
            </a:r>
          </a:p>
        </p:txBody>
      </p:sp>
      <p:sp>
        <p:nvSpPr>
          <p:cNvPr id="3" name="Espace réservé du contenu 2">
            <a:extLst>
              <a:ext uri="{FF2B5EF4-FFF2-40B4-BE49-F238E27FC236}">
                <a16:creationId xmlns:a16="http://schemas.microsoft.com/office/drawing/2014/main" id="{26FF9A37-FC2A-46B1-A2B3-2D90475FB45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6167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DD9D3-3F79-4929-9783-87449DBA4452}"/>
              </a:ext>
            </a:extLst>
          </p:cNvPr>
          <p:cNvSpPr>
            <a:spLocks noGrp="1"/>
          </p:cNvSpPr>
          <p:nvPr>
            <p:ph type="title"/>
          </p:nvPr>
        </p:nvSpPr>
        <p:spPr>
          <a:xfrm>
            <a:off x="824948" y="2724011"/>
            <a:ext cx="10515600" cy="1325563"/>
          </a:xfrm>
        </p:spPr>
        <p:txBody>
          <a:bodyPr/>
          <a:lstStyle/>
          <a:p>
            <a:pPr algn="ctr"/>
            <a:r>
              <a:rPr lang="fr-FR" dirty="0" err="1"/>
              <a:t>Experiments</a:t>
            </a:r>
            <a:r>
              <a:rPr lang="fr-FR" dirty="0"/>
              <a:t> and </a:t>
            </a:r>
            <a:r>
              <a:rPr lang="fr-FR" dirty="0" err="1"/>
              <a:t>results</a:t>
            </a:r>
            <a:endParaRPr lang="fr-FR" dirty="0"/>
          </a:p>
        </p:txBody>
      </p:sp>
    </p:spTree>
    <p:extLst>
      <p:ext uri="{BB962C8B-B14F-4D97-AF65-F5344CB8AC3E}">
        <p14:creationId xmlns:p14="http://schemas.microsoft.com/office/powerpoint/2010/main" val="112631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AF10D-DC03-4F82-98BD-C2483DCF0716}"/>
              </a:ext>
            </a:extLst>
          </p:cNvPr>
          <p:cNvSpPr>
            <a:spLocks noGrp="1"/>
          </p:cNvSpPr>
          <p:nvPr>
            <p:ph type="title"/>
          </p:nvPr>
        </p:nvSpPr>
        <p:spPr/>
        <p:txBody>
          <a:bodyPr/>
          <a:lstStyle/>
          <a:p>
            <a:r>
              <a:rPr lang="fr-FR" dirty="0" err="1"/>
              <a:t>Dataset</a:t>
            </a:r>
            <a:endParaRPr lang="fr-FR" dirty="0"/>
          </a:p>
        </p:txBody>
      </p:sp>
      <p:sp>
        <p:nvSpPr>
          <p:cNvPr id="3" name="Espace réservé du contenu 2">
            <a:extLst>
              <a:ext uri="{FF2B5EF4-FFF2-40B4-BE49-F238E27FC236}">
                <a16:creationId xmlns:a16="http://schemas.microsoft.com/office/drawing/2014/main" id="{324F825D-C104-481F-9372-9DD753656BE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23762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A01FFC7-487E-4ED0-9BAD-E661E03129A8}"/>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985773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D189A0-FF87-46C9-A6C7-4F8E36335239}"/>
              </a:ext>
            </a:extLst>
          </p:cNvPr>
          <p:cNvSpPr>
            <a:spLocks noGrp="1"/>
          </p:cNvSpPr>
          <p:nvPr>
            <p:ph type="title"/>
          </p:nvPr>
        </p:nvSpPr>
        <p:spPr/>
        <p:txBody>
          <a:bodyPr/>
          <a:lstStyle/>
          <a:p>
            <a:r>
              <a:rPr lang="fr-FR" dirty="0"/>
              <a:t>Data </a:t>
            </a:r>
            <a:r>
              <a:rPr lang="fr-FR" dirty="0" err="1"/>
              <a:t>preprocessing</a:t>
            </a:r>
            <a:endParaRPr lang="fr-FR" dirty="0"/>
          </a:p>
        </p:txBody>
      </p:sp>
      <p:sp>
        <p:nvSpPr>
          <p:cNvPr id="3" name="Espace réservé du contenu 2">
            <a:extLst>
              <a:ext uri="{FF2B5EF4-FFF2-40B4-BE49-F238E27FC236}">
                <a16:creationId xmlns:a16="http://schemas.microsoft.com/office/drawing/2014/main" id="{5BE2CE2F-A0AD-40E0-B2AB-9F50FF292E3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210876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B8C64-5241-4DC6-98BF-75F2777F289B}"/>
              </a:ext>
            </a:extLst>
          </p:cNvPr>
          <p:cNvSpPr>
            <a:spLocks noGrp="1"/>
          </p:cNvSpPr>
          <p:nvPr>
            <p:ph type="title"/>
          </p:nvPr>
        </p:nvSpPr>
        <p:spPr/>
        <p:txBody>
          <a:bodyPr/>
          <a:lstStyle/>
          <a:p>
            <a:r>
              <a:rPr lang="fr-FR" dirty="0" err="1"/>
              <a:t>Regression</a:t>
            </a:r>
            <a:r>
              <a:rPr lang="fr-FR" dirty="0"/>
              <a:t> Model </a:t>
            </a:r>
            <a:r>
              <a:rPr lang="fr-FR" dirty="0" err="1"/>
              <a:t>Results</a:t>
            </a:r>
            <a:endParaRPr lang="fr-FR" dirty="0"/>
          </a:p>
        </p:txBody>
      </p:sp>
      <p:sp>
        <p:nvSpPr>
          <p:cNvPr id="3" name="Espace réservé du contenu 2">
            <a:extLst>
              <a:ext uri="{FF2B5EF4-FFF2-40B4-BE49-F238E27FC236}">
                <a16:creationId xmlns:a16="http://schemas.microsoft.com/office/drawing/2014/main" id="{699CF8D4-3932-4A79-A532-7DC58AA45CFB}"/>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739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E21C3-1E56-44B3-A12A-782F494EF898}"/>
              </a:ext>
            </a:extLst>
          </p:cNvPr>
          <p:cNvSpPr>
            <a:spLocks noGrp="1"/>
          </p:cNvSpPr>
          <p:nvPr>
            <p:ph type="title"/>
          </p:nvPr>
        </p:nvSpPr>
        <p:spPr/>
        <p:txBody>
          <a:bodyPr/>
          <a:lstStyle/>
          <a:p>
            <a:r>
              <a:rPr lang="fr-FR" dirty="0" err="1"/>
              <a:t>SVMs</a:t>
            </a:r>
            <a:r>
              <a:rPr lang="fr-FR" dirty="0"/>
              <a:t> Model </a:t>
            </a:r>
            <a:r>
              <a:rPr lang="fr-FR" dirty="0" err="1"/>
              <a:t>Results</a:t>
            </a:r>
            <a:endParaRPr lang="fr-FR" dirty="0"/>
          </a:p>
        </p:txBody>
      </p:sp>
      <p:sp>
        <p:nvSpPr>
          <p:cNvPr id="3" name="Espace réservé du contenu 2">
            <a:extLst>
              <a:ext uri="{FF2B5EF4-FFF2-40B4-BE49-F238E27FC236}">
                <a16:creationId xmlns:a16="http://schemas.microsoft.com/office/drawing/2014/main" id="{F88F6E0F-A630-4D99-B2E9-2011BDAE3E5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22773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67AFD-C118-41AB-A3AB-8DE85422F365}"/>
              </a:ext>
            </a:extLst>
          </p:cNvPr>
          <p:cNvSpPr>
            <a:spLocks noGrp="1"/>
          </p:cNvSpPr>
          <p:nvPr>
            <p:ph type="title"/>
          </p:nvPr>
        </p:nvSpPr>
        <p:spPr/>
        <p:txBody>
          <a:bodyPr/>
          <a:lstStyle/>
          <a:p>
            <a:r>
              <a:rPr lang="fr-FR" dirty="0"/>
              <a:t>KNN Model </a:t>
            </a:r>
            <a:r>
              <a:rPr lang="fr-FR" dirty="0" err="1"/>
              <a:t>Results</a:t>
            </a:r>
            <a:endParaRPr lang="fr-FR" dirty="0"/>
          </a:p>
        </p:txBody>
      </p:sp>
      <p:sp>
        <p:nvSpPr>
          <p:cNvPr id="3" name="Espace réservé du contenu 2">
            <a:extLst>
              <a:ext uri="{FF2B5EF4-FFF2-40B4-BE49-F238E27FC236}">
                <a16:creationId xmlns:a16="http://schemas.microsoft.com/office/drawing/2014/main" id="{108A23C4-5D14-4B60-B94F-C997DC66096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1432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649F34-9EC5-4010-95DA-DEF338601F43}"/>
              </a:ext>
            </a:extLst>
          </p:cNvPr>
          <p:cNvSpPr>
            <a:spLocks noGrp="1"/>
          </p:cNvSpPr>
          <p:nvPr>
            <p:ph type="title"/>
          </p:nvPr>
        </p:nvSpPr>
        <p:spPr/>
        <p:txBody>
          <a:bodyPr/>
          <a:lstStyle/>
          <a:p>
            <a:r>
              <a:rPr lang="fr-FR" dirty="0" err="1"/>
              <a:t>Outline</a:t>
            </a:r>
            <a:endParaRPr lang="fr-FR" dirty="0"/>
          </a:p>
        </p:txBody>
      </p:sp>
      <p:sp>
        <p:nvSpPr>
          <p:cNvPr id="3" name="Espace réservé du contenu 2">
            <a:extLst>
              <a:ext uri="{FF2B5EF4-FFF2-40B4-BE49-F238E27FC236}">
                <a16:creationId xmlns:a16="http://schemas.microsoft.com/office/drawing/2014/main" id="{44CFA433-DE96-447C-A4D5-3E7E1B3D1FA0}"/>
              </a:ext>
            </a:extLst>
          </p:cNvPr>
          <p:cNvSpPr>
            <a:spLocks noGrp="1"/>
          </p:cNvSpPr>
          <p:nvPr>
            <p:ph idx="1"/>
          </p:nvPr>
        </p:nvSpPr>
        <p:spPr/>
        <p:txBody>
          <a:bodyPr/>
          <a:lstStyle/>
          <a:p>
            <a:r>
              <a:rPr lang="fr-FR" dirty="0" err="1"/>
              <a:t>Problematic</a:t>
            </a:r>
            <a:endParaRPr lang="fr-FR" dirty="0"/>
          </a:p>
          <a:p>
            <a:r>
              <a:rPr lang="fr-FR" dirty="0"/>
              <a:t>State of the art</a:t>
            </a:r>
          </a:p>
          <a:p>
            <a:r>
              <a:rPr lang="fr-FR" dirty="0" err="1"/>
              <a:t>Experiments</a:t>
            </a:r>
            <a:r>
              <a:rPr lang="fr-FR" dirty="0"/>
              <a:t> and </a:t>
            </a:r>
            <a:r>
              <a:rPr lang="fr-FR" dirty="0" err="1"/>
              <a:t>results</a:t>
            </a:r>
            <a:endParaRPr lang="fr-FR" dirty="0"/>
          </a:p>
          <a:p>
            <a:r>
              <a:rPr lang="fr-FR" dirty="0" err="1"/>
              <a:t>Cnclusion</a:t>
            </a:r>
            <a:r>
              <a:rPr lang="fr-FR" dirty="0"/>
              <a:t> and future </a:t>
            </a:r>
            <a:r>
              <a:rPr lang="fr-FR" dirty="0" err="1"/>
              <a:t>work</a:t>
            </a:r>
            <a:endParaRPr lang="fr-FR" dirty="0"/>
          </a:p>
        </p:txBody>
      </p:sp>
    </p:spTree>
    <p:extLst>
      <p:ext uri="{BB962C8B-B14F-4D97-AF65-F5344CB8AC3E}">
        <p14:creationId xmlns:p14="http://schemas.microsoft.com/office/powerpoint/2010/main" val="277966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6200DB-BBA6-4885-A34C-D95ABF953563}"/>
              </a:ext>
            </a:extLst>
          </p:cNvPr>
          <p:cNvSpPr>
            <a:spLocks noGrp="1"/>
          </p:cNvSpPr>
          <p:nvPr>
            <p:ph type="title"/>
          </p:nvPr>
        </p:nvSpPr>
        <p:spPr/>
        <p:txBody>
          <a:bodyPr/>
          <a:lstStyle/>
          <a:p>
            <a:r>
              <a:rPr lang="fr-FR" dirty="0"/>
              <a:t>Conclusion and Future Work</a:t>
            </a:r>
          </a:p>
        </p:txBody>
      </p:sp>
      <p:sp>
        <p:nvSpPr>
          <p:cNvPr id="3" name="Espace réservé du contenu 2">
            <a:extLst>
              <a:ext uri="{FF2B5EF4-FFF2-40B4-BE49-F238E27FC236}">
                <a16:creationId xmlns:a16="http://schemas.microsoft.com/office/drawing/2014/main" id="{C4A2CD80-CC21-4AC1-80C7-A1A62E06A7B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79565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637C0E-0A59-45D9-8D72-645A219920EE}"/>
              </a:ext>
            </a:extLst>
          </p:cNvPr>
          <p:cNvSpPr>
            <a:spLocks noGrp="1"/>
          </p:cNvSpPr>
          <p:nvPr>
            <p:ph type="title"/>
          </p:nvPr>
        </p:nvSpPr>
        <p:spPr>
          <a:xfrm>
            <a:off x="957470" y="2777020"/>
            <a:ext cx="10515600" cy="1325563"/>
          </a:xfrm>
        </p:spPr>
        <p:txBody>
          <a:bodyPr/>
          <a:lstStyle/>
          <a:p>
            <a:pPr algn="ctr"/>
            <a:r>
              <a:rPr lang="fr-FR" dirty="0" err="1"/>
              <a:t>Problematic</a:t>
            </a:r>
            <a:endParaRPr lang="fr-FR" dirty="0"/>
          </a:p>
        </p:txBody>
      </p:sp>
    </p:spTree>
    <p:extLst>
      <p:ext uri="{BB962C8B-B14F-4D97-AF65-F5344CB8AC3E}">
        <p14:creationId xmlns:p14="http://schemas.microsoft.com/office/powerpoint/2010/main" val="102885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A4DB8-6484-4698-8FF4-D8846B74ADE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4774D71-8FDE-4960-8419-CB95AF0EA03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22665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366FDB-BB16-48F6-AC30-4FAEC3B3DD9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56DFB8F-CB2F-4DDD-BC97-70834C5A561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64485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A17BC-4029-42F3-81A1-BD8A739658F8}"/>
              </a:ext>
            </a:extLst>
          </p:cNvPr>
          <p:cNvSpPr>
            <a:spLocks noGrp="1"/>
          </p:cNvSpPr>
          <p:nvPr>
            <p:ph type="title"/>
          </p:nvPr>
        </p:nvSpPr>
        <p:spPr>
          <a:xfrm>
            <a:off x="785191" y="2684256"/>
            <a:ext cx="10515600" cy="1325563"/>
          </a:xfrm>
        </p:spPr>
        <p:txBody>
          <a:bodyPr/>
          <a:lstStyle/>
          <a:p>
            <a:pPr algn="ctr"/>
            <a:r>
              <a:rPr lang="fr-FR" dirty="0"/>
              <a:t>State of the art</a:t>
            </a:r>
          </a:p>
        </p:txBody>
      </p:sp>
    </p:spTree>
    <p:extLst>
      <p:ext uri="{BB962C8B-B14F-4D97-AF65-F5344CB8AC3E}">
        <p14:creationId xmlns:p14="http://schemas.microsoft.com/office/powerpoint/2010/main" val="340370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235CF8-E9D9-46E1-9ED9-BE6FA23A079C}"/>
              </a:ext>
            </a:extLst>
          </p:cNvPr>
          <p:cNvSpPr>
            <a:spLocks noGrp="1"/>
          </p:cNvSpPr>
          <p:nvPr>
            <p:ph type="title"/>
          </p:nvPr>
        </p:nvSpPr>
        <p:spPr/>
        <p:txBody>
          <a:bodyPr/>
          <a:lstStyle/>
          <a:p>
            <a:r>
              <a:rPr lang="en-US" dirty="0"/>
              <a:t>Short-term evolution of stock prices?</a:t>
            </a:r>
            <a:endParaRPr lang="fr-FR" dirty="0"/>
          </a:p>
        </p:txBody>
      </p:sp>
      <p:sp>
        <p:nvSpPr>
          <p:cNvPr id="3" name="Espace réservé du contenu 2">
            <a:extLst>
              <a:ext uri="{FF2B5EF4-FFF2-40B4-BE49-F238E27FC236}">
                <a16:creationId xmlns:a16="http://schemas.microsoft.com/office/drawing/2014/main" id="{EBF1DA23-31BD-46CA-ADBF-5A8D83393092}"/>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5963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76F167-BDDA-46EE-9C6E-A84CA8BE324A}"/>
              </a:ext>
            </a:extLst>
          </p:cNvPr>
          <p:cNvSpPr>
            <a:spLocks noGrp="1"/>
          </p:cNvSpPr>
          <p:nvPr>
            <p:ph type="title"/>
          </p:nvPr>
        </p:nvSpPr>
        <p:spPr/>
        <p:txBody>
          <a:bodyPr/>
          <a:lstStyle/>
          <a:p>
            <a:r>
              <a:rPr lang="fr-FR" dirty="0" err="1"/>
              <a:t>Prediction</a:t>
            </a:r>
            <a:r>
              <a:rPr lang="fr-FR" dirty="0"/>
              <a:t> Methods</a:t>
            </a:r>
          </a:p>
        </p:txBody>
      </p:sp>
      <p:pic>
        <p:nvPicPr>
          <p:cNvPr id="4" name="Espace réservé du contenu 4">
            <a:extLst>
              <a:ext uri="{FF2B5EF4-FFF2-40B4-BE49-F238E27FC236}">
                <a16:creationId xmlns:a16="http://schemas.microsoft.com/office/drawing/2014/main" id="{40F3C690-2780-41E8-91D7-9A7B90ED9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2659"/>
            <a:ext cx="10515600" cy="4057269"/>
          </a:xfrm>
        </p:spPr>
      </p:pic>
    </p:spTree>
    <p:extLst>
      <p:ext uri="{BB962C8B-B14F-4D97-AF65-F5344CB8AC3E}">
        <p14:creationId xmlns:p14="http://schemas.microsoft.com/office/powerpoint/2010/main" val="351152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5CF4C5-C667-4293-917C-54859BDFB52F}"/>
              </a:ext>
            </a:extLst>
          </p:cNvPr>
          <p:cNvSpPr>
            <a:spLocks noGrp="1"/>
          </p:cNvSpPr>
          <p:nvPr>
            <p:ph type="title"/>
          </p:nvPr>
        </p:nvSpPr>
        <p:spPr/>
        <p:txBody>
          <a:bodyPr/>
          <a:lstStyle/>
          <a:p>
            <a:r>
              <a:rPr lang="fr-FR" dirty="0" err="1"/>
              <a:t>Regression</a:t>
            </a:r>
            <a:endParaRPr lang="fr-FR" dirty="0"/>
          </a:p>
        </p:txBody>
      </p:sp>
      <p:sp>
        <p:nvSpPr>
          <p:cNvPr id="3" name="Espace réservé du contenu 2">
            <a:extLst>
              <a:ext uri="{FF2B5EF4-FFF2-40B4-BE49-F238E27FC236}">
                <a16:creationId xmlns:a16="http://schemas.microsoft.com/office/drawing/2014/main" id="{CE1272EC-843B-4648-A687-E61C9CCE3D3B}"/>
              </a:ext>
            </a:extLst>
          </p:cNvPr>
          <p:cNvSpPr>
            <a:spLocks noGrp="1"/>
          </p:cNvSpPr>
          <p:nvPr>
            <p:ph idx="1"/>
          </p:nvPr>
        </p:nvSpPr>
        <p:spPr>
          <a:xfrm>
            <a:off x="838200" y="2162865"/>
            <a:ext cx="4274528" cy="3422236"/>
          </a:xfrm>
        </p:spPr>
        <p:txBody>
          <a:bodyPr>
            <a:normAutofit/>
          </a:bodyPr>
          <a:lstStyle/>
          <a:p>
            <a:r>
              <a:rPr lang="fr-FR" sz="2200" dirty="0" err="1"/>
              <a:t>Predict</a:t>
            </a:r>
            <a:r>
              <a:rPr lang="fr-FR" sz="2200" dirty="0"/>
              <a:t> value </a:t>
            </a:r>
            <a:r>
              <a:rPr lang="fr-FR" sz="2200" dirty="0" err="1"/>
              <a:t>from</a:t>
            </a:r>
            <a:r>
              <a:rPr lang="fr-FR" sz="2200" dirty="0"/>
              <a:t> observations </a:t>
            </a:r>
          </a:p>
          <a:p>
            <a:r>
              <a:rPr lang="fr-FR" sz="2200" dirty="0" err="1"/>
              <a:t>Predicted</a:t>
            </a:r>
            <a:r>
              <a:rPr lang="fr-FR" sz="2200" dirty="0"/>
              <a:t> values are </a:t>
            </a:r>
            <a:r>
              <a:rPr lang="fr-FR" sz="2200" dirty="0" err="1"/>
              <a:t>continuous</a:t>
            </a:r>
            <a:r>
              <a:rPr lang="fr-FR" sz="2200" dirty="0"/>
              <a:t> </a:t>
            </a:r>
          </a:p>
          <a:p>
            <a:r>
              <a:rPr lang="fr-FR" sz="2200" dirty="0" err="1"/>
              <a:t>Supervised</a:t>
            </a:r>
            <a:r>
              <a:rPr lang="fr-FR" sz="2200" dirty="0"/>
              <a:t> </a:t>
            </a:r>
            <a:r>
              <a:rPr lang="fr-FR" sz="2200" dirty="0" err="1"/>
              <a:t>learning</a:t>
            </a:r>
            <a:endParaRPr lang="fr-FR" sz="2200" dirty="0"/>
          </a:p>
          <a:p>
            <a:r>
              <a:rPr lang="fr-FR" sz="2200" dirty="0" err="1"/>
              <a:t>Linear</a:t>
            </a:r>
            <a:r>
              <a:rPr lang="fr-FR" sz="2200" dirty="0"/>
              <a:t>, Lasso, Ridge </a:t>
            </a:r>
            <a:r>
              <a:rPr lang="fr-FR" sz="2200" dirty="0" err="1"/>
              <a:t>regression</a:t>
            </a:r>
            <a:endParaRPr lang="fr-FR" sz="2200" dirty="0"/>
          </a:p>
          <a:p>
            <a:r>
              <a:rPr lang="fr-FR" sz="2200" dirty="0"/>
              <a:t>House </a:t>
            </a:r>
            <a:r>
              <a:rPr lang="fr-FR" sz="2200" dirty="0" err="1"/>
              <a:t>prices</a:t>
            </a:r>
            <a:r>
              <a:rPr lang="fr-FR" sz="2200" dirty="0"/>
              <a:t>, stock exchange, power </a:t>
            </a:r>
            <a:r>
              <a:rPr lang="fr-FR" sz="2200" dirty="0" err="1"/>
              <a:t>consumption</a:t>
            </a:r>
            <a:r>
              <a:rPr lang="fr-FR" sz="2200" dirty="0"/>
              <a:t>, </a:t>
            </a:r>
            <a:r>
              <a:rPr lang="fr-FR" sz="2200" dirty="0" err="1"/>
              <a:t>height</a:t>
            </a:r>
            <a:r>
              <a:rPr lang="fr-FR" sz="2200" dirty="0"/>
              <a:t> of </a:t>
            </a:r>
            <a:r>
              <a:rPr lang="fr-FR" sz="2200" dirty="0" err="1"/>
              <a:t>person</a:t>
            </a:r>
            <a:r>
              <a:rPr lang="fr-FR" sz="2200" dirty="0"/>
              <a:t> …</a:t>
            </a:r>
          </a:p>
        </p:txBody>
      </p:sp>
      <p:pic>
        <p:nvPicPr>
          <p:cNvPr id="5" name="Image 4">
            <a:extLst>
              <a:ext uri="{FF2B5EF4-FFF2-40B4-BE49-F238E27FC236}">
                <a16:creationId xmlns:a16="http://schemas.microsoft.com/office/drawing/2014/main" id="{4553C4BD-C2BD-4455-A701-0A6070AC6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728" y="1690688"/>
            <a:ext cx="6616047" cy="4366591"/>
          </a:xfrm>
          <a:prstGeom prst="rect">
            <a:avLst/>
          </a:prstGeom>
        </p:spPr>
      </p:pic>
    </p:spTree>
    <p:extLst>
      <p:ext uri="{BB962C8B-B14F-4D97-AF65-F5344CB8AC3E}">
        <p14:creationId xmlns:p14="http://schemas.microsoft.com/office/powerpoint/2010/main" val="16472247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237</Words>
  <Application>Microsoft Office PowerPoint</Application>
  <PresentationFormat>Grand écran</PresentationFormat>
  <Paragraphs>43</Paragraphs>
  <Slides>20</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Calibri</vt:lpstr>
      <vt:lpstr>Calibri Light</vt:lpstr>
      <vt:lpstr>Thème Office</vt:lpstr>
      <vt:lpstr>Predict the short-term evolution of stock prices</vt:lpstr>
      <vt:lpstr>Outline</vt:lpstr>
      <vt:lpstr>Problematic</vt:lpstr>
      <vt:lpstr>Présentation PowerPoint</vt:lpstr>
      <vt:lpstr>Présentation PowerPoint</vt:lpstr>
      <vt:lpstr>State of the art</vt:lpstr>
      <vt:lpstr>Short-term evolution of stock prices?</vt:lpstr>
      <vt:lpstr>Prediction Methods</vt:lpstr>
      <vt:lpstr>Regression</vt:lpstr>
      <vt:lpstr>Support Vector Machines</vt:lpstr>
      <vt:lpstr>K-nearest Neighbors</vt:lpstr>
      <vt:lpstr>Applications</vt:lpstr>
      <vt:lpstr>Experiments and results</vt:lpstr>
      <vt:lpstr>Dataset</vt:lpstr>
      <vt:lpstr>Présentation PowerPoint</vt:lpstr>
      <vt:lpstr>Data preprocessing</vt:lpstr>
      <vt:lpstr>Regression Model Results</vt:lpstr>
      <vt:lpstr>SVMs Model Results</vt:lpstr>
      <vt:lpstr>KNN Model Results</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short-term evolution of stock prices</dc:title>
  <dc:creator>Windows User</dc:creator>
  <cp:lastModifiedBy>Windows User</cp:lastModifiedBy>
  <cp:revision>14</cp:revision>
  <dcterms:created xsi:type="dcterms:W3CDTF">2018-03-25T13:52:50Z</dcterms:created>
  <dcterms:modified xsi:type="dcterms:W3CDTF">2018-03-25T16:41:44Z</dcterms:modified>
</cp:coreProperties>
</file>