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75" r:id="rId9"/>
    <p:sldId id="276" r:id="rId10"/>
    <p:sldId id="270" r:id="rId11"/>
    <p:sldId id="278" r:id="rId12"/>
    <p:sldId id="279" r:id="rId13"/>
    <p:sldId id="271" r:id="rId14"/>
    <p:sldId id="280" r:id="rId15"/>
    <p:sldId id="281" r:id="rId16"/>
    <p:sldId id="282" r:id="rId17"/>
    <p:sldId id="283" r:id="rId18"/>
    <p:sldId id="284" r:id="rId19"/>
    <p:sldId id="272" r:id="rId20"/>
    <p:sldId id="273" r:id="rId21"/>
    <p:sldId id="274" r:id="rId22"/>
  </p:sldIdLst>
  <p:sldSz cx="12192000" cy="6858000"/>
  <p:notesSz cx="12192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13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bg1"/>
                </a:solidFill>
                <a:latin typeface="Segoe UI"/>
                <a:cs typeface="Segoe UI"/>
              </a:defRPr>
            </a:lvl1pPr>
          </a:lstStyle>
          <a:p>
            <a:pPr marL="12700">
              <a:lnSpc>
                <a:spcPct val="100000"/>
              </a:lnSpc>
              <a:spcBef>
                <a:spcPts val="175"/>
              </a:spcBef>
            </a:pPr>
            <a:r>
              <a:rPr dirty="0"/>
              <a:t>A</a:t>
            </a:r>
            <a:r>
              <a:rPr spc="-15" dirty="0"/>
              <a:t>C</a:t>
            </a:r>
            <a:r>
              <a:rPr spc="-10" dirty="0"/>
              <a:t>SI</a:t>
            </a:r>
          </a:p>
        </p:txBody>
      </p:sp>
      <p:sp>
        <p:nvSpPr>
          <p:cNvPr id="5" name="Holder 5"/>
          <p:cNvSpPr>
            <a:spLocks noGrp="1"/>
          </p:cNvSpPr>
          <p:nvPr>
            <p:ph type="dt" sz="half" idx="6"/>
          </p:nvPr>
        </p:nvSpPr>
        <p:spPr/>
        <p:txBody>
          <a:bodyPr lIns="0" tIns="0" rIns="0" bIns="0"/>
          <a:lstStyle>
            <a:lvl1pPr>
              <a:defRPr sz="1000" b="0" i="0">
                <a:solidFill>
                  <a:schemeClr val="bg1"/>
                </a:solidFill>
                <a:latin typeface="Segoe UI"/>
                <a:cs typeface="Segoe UI"/>
              </a:defRPr>
            </a:lvl1pPr>
          </a:lstStyle>
          <a:p>
            <a:pPr marL="12700">
              <a:lnSpc>
                <a:spcPct val="100000"/>
              </a:lnSpc>
              <a:spcBef>
                <a:spcPts val="175"/>
              </a:spcBef>
            </a:pPr>
            <a:r>
              <a:rPr spc="-5" dirty="0"/>
              <a:t>SIAD</a:t>
            </a:r>
            <a:r>
              <a:rPr spc="-40" dirty="0"/>
              <a:t> </a:t>
            </a:r>
            <a:r>
              <a:rPr spc="-5" dirty="0"/>
              <a:t>2016-2017</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B8131A"/>
                </a:solidFill>
                <a:latin typeface="Segoe UI Light"/>
                <a:cs typeface="Segoe UI Ligh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bg1"/>
                </a:solidFill>
                <a:latin typeface="Segoe UI"/>
                <a:cs typeface="Segoe UI"/>
              </a:defRPr>
            </a:lvl1pPr>
          </a:lstStyle>
          <a:p>
            <a:pPr marL="12700">
              <a:lnSpc>
                <a:spcPct val="100000"/>
              </a:lnSpc>
              <a:spcBef>
                <a:spcPts val="175"/>
              </a:spcBef>
            </a:pPr>
            <a:r>
              <a:rPr dirty="0"/>
              <a:t>A</a:t>
            </a:r>
            <a:r>
              <a:rPr spc="-15" dirty="0"/>
              <a:t>C</a:t>
            </a:r>
            <a:r>
              <a:rPr spc="-10" dirty="0"/>
              <a:t>SI</a:t>
            </a:r>
          </a:p>
        </p:txBody>
      </p:sp>
      <p:sp>
        <p:nvSpPr>
          <p:cNvPr id="5" name="Holder 5"/>
          <p:cNvSpPr>
            <a:spLocks noGrp="1"/>
          </p:cNvSpPr>
          <p:nvPr>
            <p:ph type="dt" sz="half" idx="6"/>
          </p:nvPr>
        </p:nvSpPr>
        <p:spPr/>
        <p:txBody>
          <a:bodyPr lIns="0" tIns="0" rIns="0" bIns="0"/>
          <a:lstStyle>
            <a:lvl1pPr>
              <a:defRPr sz="1000" b="0" i="0">
                <a:solidFill>
                  <a:schemeClr val="bg1"/>
                </a:solidFill>
                <a:latin typeface="Segoe UI"/>
                <a:cs typeface="Segoe UI"/>
              </a:defRPr>
            </a:lvl1pPr>
          </a:lstStyle>
          <a:p>
            <a:pPr marL="12700">
              <a:lnSpc>
                <a:spcPct val="100000"/>
              </a:lnSpc>
              <a:spcBef>
                <a:spcPts val="175"/>
              </a:spcBef>
            </a:pPr>
            <a:r>
              <a:rPr spc="-5" dirty="0"/>
              <a:t>SIAD</a:t>
            </a:r>
            <a:r>
              <a:rPr spc="-40" dirty="0"/>
              <a:t> </a:t>
            </a:r>
            <a:r>
              <a:rPr spc="-5" dirty="0"/>
              <a:t>2016-2017</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B8131A"/>
                </a:solidFill>
                <a:latin typeface="Segoe UI Light"/>
                <a:cs typeface="Segoe U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bg1"/>
                </a:solidFill>
                <a:latin typeface="Segoe UI"/>
                <a:cs typeface="Segoe UI"/>
              </a:defRPr>
            </a:lvl1pPr>
          </a:lstStyle>
          <a:p>
            <a:pPr marL="12700">
              <a:lnSpc>
                <a:spcPct val="100000"/>
              </a:lnSpc>
              <a:spcBef>
                <a:spcPts val="175"/>
              </a:spcBef>
            </a:pPr>
            <a:r>
              <a:rPr dirty="0"/>
              <a:t>A</a:t>
            </a:r>
            <a:r>
              <a:rPr spc="-15" dirty="0"/>
              <a:t>C</a:t>
            </a:r>
            <a:r>
              <a:rPr spc="-10" dirty="0"/>
              <a:t>SI</a:t>
            </a:r>
          </a:p>
        </p:txBody>
      </p:sp>
      <p:sp>
        <p:nvSpPr>
          <p:cNvPr id="6" name="Holder 6"/>
          <p:cNvSpPr>
            <a:spLocks noGrp="1"/>
          </p:cNvSpPr>
          <p:nvPr>
            <p:ph type="dt" sz="half" idx="6"/>
          </p:nvPr>
        </p:nvSpPr>
        <p:spPr/>
        <p:txBody>
          <a:bodyPr lIns="0" tIns="0" rIns="0" bIns="0"/>
          <a:lstStyle>
            <a:lvl1pPr>
              <a:defRPr sz="1000" b="0" i="0">
                <a:solidFill>
                  <a:schemeClr val="bg1"/>
                </a:solidFill>
                <a:latin typeface="Segoe UI"/>
                <a:cs typeface="Segoe UI"/>
              </a:defRPr>
            </a:lvl1pPr>
          </a:lstStyle>
          <a:p>
            <a:pPr marL="12700">
              <a:lnSpc>
                <a:spcPct val="100000"/>
              </a:lnSpc>
              <a:spcBef>
                <a:spcPts val="175"/>
              </a:spcBef>
            </a:pPr>
            <a:r>
              <a:rPr spc="-5" dirty="0"/>
              <a:t>SIAD</a:t>
            </a:r>
            <a:r>
              <a:rPr spc="-40" dirty="0"/>
              <a:t> </a:t>
            </a:r>
            <a:r>
              <a:rPr spc="-5" dirty="0"/>
              <a:t>2016-2017</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B8131A"/>
                </a:solidFill>
                <a:latin typeface="Segoe UI Light"/>
                <a:cs typeface="Segoe UI Light"/>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bg1"/>
                </a:solidFill>
                <a:latin typeface="Segoe UI"/>
                <a:cs typeface="Segoe UI"/>
              </a:defRPr>
            </a:lvl1pPr>
          </a:lstStyle>
          <a:p>
            <a:pPr marL="12700">
              <a:lnSpc>
                <a:spcPct val="100000"/>
              </a:lnSpc>
              <a:spcBef>
                <a:spcPts val="175"/>
              </a:spcBef>
            </a:pPr>
            <a:r>
              <a:rPr dirty="0"/>
              <a:t>A</a:t>
            </a:r>
            <a:r>
              <a:rPr spc="-15" dirty="0"/>
              <a:t>C</a:t>
            </a:r>
            <a:r>
              <a:rPr spc="-10" dirty="0"/>
              <a:t>SI</a:t>
            </a:r>
          </a:p>
        </p:txBody>
      </p:sp>
      <p:sp>
        <p:nvSpPr>
          <p:cNvPr id="4" name="Holder 4"/>
          <p:cNvSpPr>
            <a:spLocks noGrp="1"/>
          </p:cNvSpPr>
          <p:nvPr>
            <p:ph type="dt" sz="half" idx="6"/>
          </p:nvPr>
        </p:nvSpPr>
        <p:spPr/>
        <p:txBody>
          <a:bodyPr lIns="0" tIns="0" rIns="0" bIns="0"/>
          <a:lstStyle>
            <a:lvl1pPr>
              <a:defRPr sz="1000" b="0" i="0">
                <a:solidFill>
                  <a:schemeClr val="bg1"/>
                </a:solidFill>
                <a:latin typeface="Segoe UI"/>
                <a:cs typeface="Segoe UI"/>
              </a:defRPr>
            </a:lvl1pPr>
          </a:lstStyle>
          <a:p>
            <a:pPr marL="12700">
              <a:lnSpc>
                <a:spcPct val="100000"/>
              </a:lnSpc>
              <a:spcBef>
                <a:spcPts val="175"/>
              </a:spcBef>
            </a:pPr>
            <a:r>
              <a:rPr spc="-5" dirty="0"/>
              <a:t>SIAD</a:t>
            </a:r>
            <a:r>
              <a:rPr spc="-40" dirty="0"/>
              <a:t> </a:t>
            </a:r>
            <a:r>
              <a:rPr spc="-5" dirty="0"/>
              <a:t>2016-2017</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bg1"/>
                </a:solidFill>
                <a:latin typeface="Segoe UI"/>
                <a:cs typeface="Segoe UI"/>
              </a:defRPr>
            </a:lvl1pPr>
          </a:lstStyle>
          <a:p>
            <a:pPr marL="12700">
              <a:lnSpc>
                <a:spcPct val="100000"/>
              </a:lnSpc>
              <a:spcBef>
                <a:spcPts val="175"/>
              </a:spcBef>
            </a:pPr>
            <a:r>
              <a:rPr dirty="0"/>
              <a:t>A</a:t>
            </a:r>
            <a:r>
              <a:rPr spc="-15" dirty="0"/>
              <a:t>C</a:t>
            </a:r>
            <a:r>
              <a:rPr spc="-10" dirty="0"/>
              <a:t>SI</a:t>
            </a:r>
          </a:p>
        </p:txBody>
      </p:sp>
      <p:sp>
        <p:nvSpPr>
          <p:cNvPr id="3" name="Holder 3"/>
          <p:cNvSpPr>
            <a:spLocks noGrp="1"/>
          </p:cNvSpPr>
          <p:nvPr>
            <p:ph type="dt" sz="half" idx="6"/>
          </p:nvPr>
        </p:nvSpPr>
        <p:spPr/>
        <p:txBody>
          <a:bodyPr lIns="0" tIns="0" rIns="0" bIns="0"/>
          <a:lstStyle>
            <a:lvl1pPr>
              <a:defRPr sz="1000" b="0" i="0">
                <a:solidFill>
                  <a:schemeClr val="bg1"/>
                </a:solidFill>
                <a:latin typeface="Segoe UI"/>
                <a:cs typeface="Segoe UI"/>
              </a:defRPr>
            </a:lvl1pPr>
          </a:lstStyle>
          <a:p>
            <a:pPr marL="12700">
              <a:lnSpc>
                <a:spcPct val="100000"/>
              </a:lnSpc>
              <a:spcBef>
                <a:spcPts val="175"/>
              </a:spcBef>
            </a:pPr>
            <a:r>
              <a:rPr spc="-5" dirty="0"/>
              <a:t>SIAD</a:t>
            </a:r>
            <a:r>
              <a:rPr spc="-40" dirty="0"/>
              <a:t> </a:t>
            </a:r>
            <a:r>
              <a:rPr spc="-5" dirty="0"/>
              <a:t>2016-2017</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552444" y="6574535"/>
            <a:ext cx="8639810" cy="283845"/>
          </a:xfrm>
          <a:custGeom>
            <a:avLst/>
            <a:gdLst/>
            <a:ahLst/>
            <a:cxnLst/>
            <a:rect l="l" t="t" r="r" b="b"/>
            <a:pathLst>
              <a:path w="8639810" h="283845">
                <a:moveTo>
                  <a:pt x="0" y="283463"/>
                </a:moveTo>
                <a:lnTo>
                  <a:pt x="8639556" y="283463"/>
                </a:lnTo>
                <a:lnTo>
                  <a:pt x="8639556" y="0"/>
                </a:lnTo>
                <a:lnTo>
                  <a:pt x="0" y="0"/>
                </a:lnTo>
                <a:lnTo>
                  <a:pt x="0" y="283463"/>
                </a:lnTo>
                <a:close/>
              </a:path>
            </a:pathLst>
          </a:custGeom>
          <a:solidFill>
            <a:srgbClr val="B8131A"/>
          </a:solidFill>
        </p:spPr>
        <p:txBody>
          <a:bodyPr wrap="square" lIns="0" tIns="0" rIns="0" bIns="0" rtlCol="0"/>
          <a:lstStyle/>
          <a:p>
            <a:endParaRPr/>
          </a:p>
        </p:txBody>
      </p:sp>
      <p:sp>
        <p:nvSpPr>
          <p:cNvPr id="17" name="bk object 17"/>
          <p:cNvSpPr/>
          <p:nvPr/>
        </p:nvSpPr>
        <p:spPr>
          <a:xfrm>
            <a:off x="0" y="6574535"/>
            <a:ext cx="3552825" cy="283845"/>
          </a:xfrm>
          <a:custGeom>
            <a:avLst/>
            <a:gdLst/>
            <a:ahLst/>
            <a:cxnLst/>
            <a:rect l="l" t="t" r="r" b="b"/>
            <a:pathLst>
              <a:path w="3552825" h="283845">
                <a:moveTo>
                  <a:pt x="0" y="283463"/>
                </a:moveTo>
                <a:lnTo>
                  <a:pt x="3552444" y="283463"/>
                </a:lnTo>
                <a:lnTo>
                  <a:pt x="3552444" y="0"/>
                </a:lnTo>
                <a:lnTo>
                  <a:pt x="0" y="0"/>
                </a:lnTo>
                <a:lnTo>
                  <a:pt x="0" y="283463"/>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78409" y="76657"/>
            <a:ext cx="11835180" cy="697230"/>
          </a:xfrm>
          <a:prstGeom prst="rect">
            <a:avLst/>
          </a:prstGeom>
        </p:spPr>
        <p:txBody>
          <a:bodyPr wrap="square" lIns="0" tIns="0" rIns="0" bIns="0">
            <a:spAutoFit/>
          </a:bodyPr>
          <a:lstStyle>
            <a:lvl1pPr>
              <a:defRPr sz="4400" b="0" i="0">
                <a:solidFill>
                  <a:srgbClr val="B8131A"/>
                </a:solidFill>
                <a:latin typeface="Segoe UI Light"/>
                <a:cs typeface="Segoe UI Light"/>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953505" y="6611570"/>
            <a:ext cx="286385" cy="193675"/>
          </a:xfrm>
          <a:prstGeom prst="rect">
            <a:avLst/>
          </a:prstGeom>
        </p:spPr>
        <p:txBody>
          <a:bodyPr wrap="square" lIns="0" tIns="0" rIns="0" bIns="0">
            <a:spAutoFit/>
          </a:bodyPr>
          <a:lstStyle>
            <a:lvl1pPr>
              <a:defRPr sz="1000" b="0" i="0">
                <a:solidFill>
                  <a:schemeClr val="bg1"/>
                </a:solidFill>
                <a:latin typeface="Segoe UI"/>
                <a:cs typeface="Segoe UI"/>
              </a:defRPr>
            </a:lvl1pPr>
          </a:lstStyle>
          <a:p>
            <a:pPr marL="12700">
              <a:lnSpc>
                <a:spcPct val="100000"/>
              </a:lnSpc>
              <a:spcBef>
                <a:spcPts val="175"/>
              </a:spcBef>
            </a:pPr>
            <a:r>
              <a:rPr dirty="0"/>
              <a:t>A</a:t>
            </a:r>
            <a:r>
              <a:rPr spc="-15" dirty="0"/>
              <a:t>C</a:t>
            </a:r>
            <a:r>
              <a:rPr spc="-10" dirty="0"/>
              <a:t>SI</a:t>
            </a:r>
          </a:p>
        </p:txBody>
      </p:sp>
      <p:sp>
        <p:nvSpPr>
          <p:cNvPr id="5" name="Holder 5"/>
          <p:cNvSpPr>
            <a:spLocks noGrp="1"/>
          </p:cNvSpPr>
          <p:nvPr>
            <p:ph type="dt" sz="half" idx="6"/>
          </p:nvPr>
        </p:nvSpPr>
        <p:spPr>
          <a:xfrm>
            <a:off x="1309497" y="6616143"/>
            <a:ext cx="932180" cy="193675"/>
          </a:xfrm>
          <a:prstGeom prst="rect">
            <a:avLst/>
          </a:prstGeom>
        </p:spPr>
        <p:txBody>
          <a:bodyPr wrap="square" lIns="0" tIns="0" rIns="0" bIns="0">
            <a:spAutoFit/>
          </a:bodyPr>
          <a:lstStyle>
            <a:lvl1pPr>
              <a:defRPr sz="1000" b="0" i="0">
                <a:solidFill>
                  <a:schemeClr val="bg1"/>
                </a:solidFill>
                <a:latin typeface="Segoe UI"/>
                <a:cs typeface="Segoe UI"/>
              </a:defRPr>
            </a:lvl1pPr>
          </a:lstStyle>
          <a:p>
            <a:pPr marL="12700">
              <a:lnSpc>
                <a:spcPct val="100000"/>
              </a:lnSpc>
              <a:spcBef>
                <a:spcPts val="175"/>
              </a:spcBef>
            </a:pPr>
            <a:r>
              <a:rPr spc="-5" dirty="0"/>
              <a:t>SIAD</a:t>
            </a:r>
            <a:r>
              <a:rPr spc="-40" dirty="0"/>
              <a:t> </a:t>
            </a:r>
            <a:r>
              <a:rPr spc="-5" dirty="0"/>
              <a:t>2016-2017</a:t>
            </a: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B8131A"/>
          </a:solidFill>
        </p:spPr>
        <p:txBody>
          <a:bodyPr wrap="square" lIns="0" tIns="0" rIns="0" bIns="0" rtlCol="0"/>
          <a:lstStyle/>
          <a:p>
            <a:endParaRPr/>
          </a:p>
        </p:txBody>
      </p:sp>
      <p:sp>
        <p:nvSpPr>
          <p:cNvPr id="8" name="object 4">
            <a:extLst>
              <a:ext uri="{FF2B5EF4-FFF2-40B4-BE49-F238E27FC236}">
                <a16:creationId xmlns:a16="http://schemas.microsoft.com/office/drawing/2014/main" id="{312EDE90-E4A2-4F5C-85D8-CD822E78C58C}"/>
              </a:ext>
            </a:extLst>
          </p:cNvPr>
          <p:cNvSpPr txBox="1">
            <a:spLocks noGrp="1"/>
          </p:cNvSpPr>
          <p:nvPr>
            <p:ph type="title"/>
          </p:nvPr>
        </p:nvSpPr>
        <p:spPr>
          <a:xfrm>
            <a:off x="322834" y="1524000"/>
            <a:ext cx="11546332" cy="1674817"/>
          </a:xfrm>
          <a:prstGeom prst="rect">
            <a:avLst/>
          </a:prstGeom>
        </p:spPr>
        <p:txBody>
          <a:bodyPr vert="horz" wrap="square" lIns="0" tIns="12700" rIns="0" bIns="0" rtlCol="0">
            <a:spAutoFit/>
          </a:bodyPr>
          <a:lstStyle/>
          <a:p>
            <a:pPr marL="12700">
              <a:lnSpc>
                <a:spcPct val="100000"/>
              </a:lnSpc>
              <a:spcBef>
                <a:spcPts val="100"/>
              </a:spcBef>
            </a:pPr>
            <a:r>
              <a:rPr lang="fr-FR" sz="5400" spc="-5" dirty="0">
                <a:solidFill>
                  <a:srgbClr val="FFFFFF"/>
                </a:solidFill>
                <a:latin typeface="Arial" panose="020B0604020202020204" pitchFamily="34" charset="0"/>
                <a:cs typeface="Arial" panose="020B0604020202020204" pitchFamily="34" charset="0"/>
              </a:rPr>
              <a:t>C</a:t>
            </a:r>
            <a:r>
              <a:rPr lang="fr-FR" sz="5400" dirty="0">
                <a:solidFill>
                  <a:srgbClr val="FFFFFF"/>
                </a:solidFill>
                <a:latin typeface="Arial" panose="020B0604020202020204" pitchFamily="34" charset="0"/>
                <a:cs typeface="Arial" panose="020B0604020202020204" pitchFamily="34" charset="0"/>
              </a:rPr>
              <a:t>onception des  </a:t>
            </a:r>
            <a:r>
              <a:rPr lang="fr-FR" sz="5400" spc="-10" dirty="0">
                <a:solidFill>
                  <a:srgbClr val="FFFFFF"/>
                </a:solidFill>
                <a:latin typeface="Arial" panose="020B0604020202020204" pitchFamily="34" charset="0"/>
                <a:cs typeface="Arial" panose="020B0604020202020204" pitchFamily="34" charset="0"/>
              </a:rPr>
              <a:t>bases de données               </a:t>
            </a:r>
            <a:r>
              <a:rPr lang="fr-FR" sz="5400" spc="-10" dirty="0">
                <a:latin typeface="Arial" panose="020B0604020202020204" pitchFamily="34" charset="0"/>
                <a:cs typeface="Arial" panose="020B0604020202020204" pitchFamily="34" charset="0"/>
              </a:rPr>
              <a:t>-------         </a:t>
            </a:r>
            <a:r>
              <a:rPr lang="fr-FR" sz="5400" spc="-10" dirty="0">
                <a:solidFill>
                  <a:schemeClr val="bg1"/>
                </a:solidFill>
                <a:latin typeface="Arial" panose="020B0604020202020204" pitchFamily="34" charset="0"/>
                <a:cs typeface="Arial" panose="020B0604020202020204" pitchFamily="34" charset="0"/>
              </a:rPr>
              <a:t>La normalisation</a:t>
            </a:r>
            <a:endParaRPr sz="5400" dirty="0">
              <a:solidFill>
                <a:schemeClr val="bg1"/>
              </a:solidFill>
              <a:latin typeface="Segoe UI"/>
              <a:cs typeface="Segoe U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75466" y="22606"/>
            <a:ext cx="514984"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14</a:t>
            </a:r>
            <a:endParaRPr sz="1200">
              <a:latin typeface="Segoe UI Light"/>
              <a:cs typeface="Segoe UI Light"/>
            </a:endParaRPr>
          </a:p>
        </p:txBody>
      </p:sp>
      <p:sp>
        <p:nvSpPr>
          <p:cNvPr id="4" name="object 4"/>
          <p:cNvSpPr txBox="1"/>
          <p:nvPr/>
        </p:nvSpPr>
        <p:spPr>
          <a:xfrm>
            <a:off x="178409" y="656920"/>
            <a:ext cx="11540490" cy="4937890"/>
          </a:xfrm>
          <a:prstGeom prst="rect">
            <a:avLst/>
          </a:prstGeom>
        </p:spPr>
        <p:txBody>
          <a:bodyPr vert="horz" wrap="square" lIns="0" tIns="13335" rIns="0" bIns="0" rtlCol="0">
            <a:spAutoFit/>
          </a:bodyPr>
          <a:lstStyle/>
          <a:p>
            <a:pPr marL="12700">
              <a:lnSpc>
                <a:spcPts val="5200"/>
              </a:lnSpc>
              <a:spcBef>
                <a:spcPts val="105"/>
              </a:spcBef>
            </a:pPr>
            <a:r>
              <a:rPr lang="fr-FR" sz="4000" b="1" spc="-190" dirty="0">
                <a:solidFill>
                  <a:srgbClr val="B8131A"/>
                </a:solidFill>
                <a:latin typeface="Segoe UI Light"/>
                <a:cs typeface="Segoe UI Light"/>
              </a:rPr>
              <a:t>Deuxième </a:t>
            </a:r>
            <a:r>
              <a:rPr lang="fr-FR" sz="4000" b="1" spc="-105" dirty="0">
                <a:solidFill>
                  <a:srgbClr val="B8131A"/>
                </a:solidFill>
                <a:latin typeface="Segoe UI Light"/>
                <a:cs typeface="Segoe UI Light"/>
              </a:rPr>
              <a:t>forme</a:t>
            </a:r>
            <a:r>
              <a:rPr lang="fr-FR" sz="4000" b="1" spc="-385" dirty="0">
                <a:solidFill>
                  <a:srgbClr val="B8131A"/>
                </a:solidFill>
                <a:latin typeface="Segoe UI Light"/>
                <a:cs typeface="Segoe UI Light"/>
              </a:rPr>
              <a:t> </a:t>
            </a:r>
            <a:r>
              <a:rPr lang="fr-FR" sz="4000" b="1" spc="-114" dirty="0">
                <a:solidFill>
                  <a:srgbClr val="B8131A"/>
                </a:solidFill>
                <a:latin typeface="Segoe UI Light"/>
                <a:cs typeface="Segoe UI Light"/>
              </a:rPr>
              <a:t>normale</a:t>
            </a:r>
            <a:endParaRPr lang="fr-FR" sz="4000" b="1" dirty="0">
              <a:latin typeface="Segoe UI Light"/>
              <a:cs typeface="Segoe UI Light"/>
            </a:endParaRPr>
          </a:p>
          <a:p>
            <a:pPr marL="469900" marR="852169" indent="-457200">
              <a:lnSpc>
                <a:spcPts val="3740"/>
              </a:lnSpc>
              <a:spcBef>
                <a:spcPts val="825"/>
              </a:spcBef>
              <a:buFont typeface="Arial"/>
              <a:buChar char="•"/>
              <a:tabLst>
                <a:tab pos="469265" algn="l"/>
                <a:tab pos="469900" algn="l"/>
              </a:tabLst>
            </a:pPr>
            <a:r>
              <a:rPr sz="2800" b="0" dirty="0">
                <a:latin typeface="Arial" panose="020B0604020202020204" pitchFamily="34" charset="0"/>
                <a:cs typeface="Arial" panose="020B0604020202020204" pitchFamily="34" charset="0"/>
              </a:rPr>
              <a:t>Une </a:t>
            </a:r>
            <a:r>
              <a:rPr sz="2800" b="0" spc="-15" dirty="0">
                <a:latin typeface="Arial" panose="020B0604020202020204" pitchFamily="34" charset="0"/>
                <a:cs typeface="Arial" panose="020B0604020202020204" pitchFamily="34" charset="0"/>
              </a:rPr>
              <a:t>relation </a:t>
            </a:r>
            <a:r>
              <a:rPr sz="2800" b="0" dirty="0">
                <a:latin typeface="Arial" panose="020B0604020202020204" pitchFamily="34" charset="0"/>
                <a:cs typeface="Arial" panose="020B0604020202020204" pitchFamily="34" charset="0"/>
              </a:rPr>
              <a:t>est en </a:t>
            </a:r>
            <a:r>
              <a:rPr sz="2800" b="0" spc="-5" dirty="0">
                <a:latin typeface="Arial" panose="020B0604020202020204" pitchFamily="34" charset="0"/>
                <a:cs typeface="Arial" panose="020B0604020202020204" pitchFamily="34" charset="0"/>
              </a:rPr>
              <a:t>deuxième </a:t>
            </a:r>
            <a:r>
              <a:rPr sz="2800" b="0" dirty="0">
                <a:latin typeface="Arial" panose="020B0604020202020204" pitchFamily="34" charset="0"/>
                <a:cs typeface="Arial" panose="020B0604020202020204" pitchFamily="34" charset="0"/>
              </a:rPr>
              <a:t>forme </a:t>
            </a:r>
            <a:r>
              <a:rPr sz="2800" b="0" spc="-5" dirty="0">
                <a:latin typeface="Arial" panose="020B0604020202020204" pitchFamily="34" charset="0"/>
                <a:cs typeface="Arial" panose="020B0604020202020204" pitchFamily="34" charset="0"/>
              </a:rPr>
              <a:t>normale si </a:t>
            </a:r>
            <a:r>
              <a:rPr sz="2800" b="0" dirty="0">
                <a:latin typeface="Arial" panose="020B0604020202020204" pitchFamily="34" charset="0"/>
                <a:cs typeface="Arial" panose="020B0604020202020204" pitchFamily="34" charset="0"/>
              </a:rPr>
              <a:t>et  </a:t>
            </a:r>
            <a:r>
              <a:rPr sz="2800" b="0" spc="-5" dirty="0">
                <a:latin typeface="Arial" panose="020B0604020202020204" pitchFamily="34" charset="0"/>
                <a:cs typeface="Arial" panose="020B0604020202020204" pitchFamily="34" charset="0"/>
              </a:rPr>
              <a:t>seulement si</a:t>
            </a:r>
            <a:r>
              <a:rPr sz="2800" b="0" spc="-10" dirty="0">
                <a:latin typeface="Arial" panose="020B0604020202020204" pitchFamily="34" charset="0"/>
                <a:cs typeface="Arial" panose="020B0604020202020204" pitchFamily="34" charset="0"/>
              </a:rPr>
              <a:t> </a:t>
            </a:r>
            <a:r>
              <a:rPr sz="2800" b="0" dirty="0">
                <a:latin typeface="Arial" panose="020B0604020202020204" pitchFamily="34" charset="0"/>
                <a:cs typeface="Arial" panose="020B0604020202020204" pitchFamily="34" charset="0"/>
              </a:rPr>
              <a:t>:</a:t>
            </a:r>
            <a:endParaRPr sz="2800" dirty="0">
              <a:latin typeface="Arial" panose="020B0604020202020204" pitchFamily="34" charset="0"/>
              <a:cs typeface="Arial" panose="020B0604020202020204" pitchFamily="34" charset="0"/>
            </a:endParaRPr>
          </a:p>
          <a:p>
            <a:pPr marL="1003300" lvl="1" indent="-381000">
              <a:lnSpc>
                <a:spcPct val="100000"/>
              </a:lnSpc>
              <a:spcBef>
                <a:spcPts val="60"/>
              </a:spcBef>
              <a:buFont typeface="Arial"/>
              <a:buChar char="–"/>
              <a:tabLst>
                <a:tab pos="1002665" algn="l"/>
                <a:tab pos="1003300" algn="l"/>
              </a:tabLst>
            </a:pPr>
            <a:r>
              <a:rPr sz="2800" dirty="0">
                <a:latin typeface="Arial" panose="020B0604020202020204" pitchFamily="34" charset="0"/>
                <a:cs typeface="Arial" panose="020B0604020202020204" pitchFamily="34" charset="0"/>
              </a:rPr>
              <a:t>elle est en en </a:t>
            </a:r>
            <a:r>
              <a:rPr sz="2800" spc="-10" dirty="0">
                <a:latin typeface="Arial" panose="020B0604020202020204" pitchFamily="34" charset="0"/>
                <a:cs typeface="Arial" panose="020B0604020202020204" pitchFamily="34" charset="0"/>
              </a:rPr>
              <a:t>première </a:t>
            </a:r>
            <a:r>
              <a:rPr sz="2800" spc="-5" dirty="0">
                <a:latin typeface="Arial" panose="020B0604020202020204" pitchFamily="34" charset="0"/>
                <a:cs typeface="Arial" panose="020B0604020202020204" pitchFamily="34" charset="0"/>
              </a:rPr>
              <a:t>forme</a:t>
            </a:r>
            <a:r>
              <a:rPr sz="2800" spc="25"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normale</a:t>
            </a:r>
            <a:endParaRPr sz="2800" dirty="0">
              <a:latin typeface="Arial" panose="020B0604020202020204" pitchFamily="34" charset="0"/>
              <a:cs typeface="Arial" panose="020B0604020202020204" pitchFamily="34" charset="0"/>
            </a:endParaRPr>
          </a:p>
          <a:p>
            <a:pPr marL="1003300" lvl="1" indent="-381000">
              <a:lnSpc>
                <a:spcPts val="3240"/>
              </a:lnSpc>
              <a:spcBef>
                <a:spcPts val="5"/>
              </a:spcBef>
              <a:buFont typeface="Arial"/>
              <a:buChar char="–"/>
              <a:tabLst>
                <a:tab pos="1002665" algn="l"/>
                <a:tab pos="1003300" algn="l"/>
              </a:tabLst>
            </a:pPr>
            <a:r>
              <a:rPr sz="2800" spc="-10" dirty="0">
                <a:latin typeface="Arial" panose="020B0604020202020204" pitchFamily="34" charset="0"/>
                <a:cs typeface="Arial" panose="020B0604020202020204" pitchFamily="34" charset="0"/>
              </a:rPr>
              <a:t>tous </a:t>
            </a:r>
            <a:r>
              <a:rPr sz="2800" dirty="0">
                <a:latin typeface="Arial" panose="020B0604020202020204" pitchFamily="34" charset="0"/>
                <a:cs typeface="Arial" panose="020B0604020202020204" pitchFamily="34" charset="0"/>
              </a:rPr>
              <a:t>les attributs </a:t>
            </a:r>
            <a:r>
              <a:rPr sz="2800" spc="-5" dirty="0">
                <a:latin typeface="Arial" panose="020B0604020202020204" pitchFamily="34" charset="0"/>
                <a:cs typeface="Arial" panose="020B0604020202020204" pitchFamily="34" charset="0"/>
              </a:rPr>
              <a:t>non-clés </a:t>
            </a:r>
            <a:r>
              <a:rPr sz="2800" dirty="0">
                <a:latin typeface="Arial" panose="020B0604020202020204" pitchFamily="34" charset="0"/>
                <a:cs typeface="Arial" panose="020B0604020202020204" pitchFamily="34" charset="0"/>
              </a:rPr>
              <a:t>ne dépendent </a:t>
            </a:r>
            <a:r>
              <a:rPr sz="2800" spc="-15" dirty="0">
                <a:latin typeface="Arial" panose="020B0604020202020204" pitchFamily="34" charset="0"/>
                <a:cs typeface="Arial" panose="020B0604020202020204" pitchFamily="34" charset="0"/>
              </a:rPr>
              <a:t>pas </a:t>
            </a:r>
            <a:r>
              <a:rPr sz="2800" spc="-5" dirty="0">
                <a:latin typeface="Arial" panose="020B0604020202020204" pitchFamily="34" charset="0"/>
                <a:cs typeface="Arial" panose="020B0604020202020204" pitchFamily="34" charset="0"/>
              </a:rPr>
              <a:t>d’une </a:t>
            </a:r>
            <a:r>
              <a:rPr sz="2800" spc="5" dirty="0">
                <a:latin typeface="Arial" panose="020B0604020202020204" pitchFamily="34" charset="0"/>
                <a:cs typeface="Arial" panose="020B0604020202020204" pitchFamily="34" charset="0"/>
              </a:rPr>
              <a:t>partie </a:t>
            </a:r>
            <a:r>
              <a:rPr sz="2800" dirty="0">
                <a:latin typeface="Arial" panose="020B0604020202020204" pitchFamily="34" charset="0"/>
                <a:cs typeface="Arial" panose="020B0604020202020204" pitchFamily="34" charset="0"/>
              </a:rPr>
              <a:t>de</a:t>
            </a:r>
            <a:r>
              <a:rPr sz="2800" spc="30"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la</a:t>
            </a:r>
            <a:endParaRPr sz="2800" dirty="0">
              <a:latin typeface="Arial" panose="020B0604020202020204" pitchFamily="34" charset="0"/>
              <a:cs typeface="Arial" panose="020B0604020202020204" pitchFamily="34" charset="0"/>
            </a:endParaRPr>
          </a:p>
          <a:p>
            <a:pPr marL="1003300">
              <a:lnSpc>
                <a:spcPts val="3240"/>
              </a:lnSpc>
            </a:pPr>
            <a:r>
              <a:rPr sz="2800" dirty="0">
                <a:latin typeface="Arial" panose="020B0604020202020204" pitchFamily="34" charset="0"/>
                <a:cs typeface="Arial" panose="020B0604020202020204" pitchFamily="34" charset="0"/>
              </a:rPr>
              <a:t>clé </a:t>
            </a:r>
            <a:r>
              <a:rPr sz="2800" spc="-5" dirty="0">
                <a:latin typeface="Arial" panose="020B0604020202020204" pitchFamily="34" charset="0"/>
                <a:cs typeface="Arial" panose="020B0604020202020204" pitchFamily="34" charset="0"/>
              </a:rPr>
              <a:t>primaire mais </a:t>
            </a:r>
            <a:r>
              <a:rPr sz="2800" dirty="0">
                <a:latin typeface="Arial" panose="020B0604020202020204" pitchFamily="34" charset="0"/>
                <a:cs typeface="Arial" panose="020B0604020202020204" pitchFamily="34" charset="0"/>
              </a:rPr>
              <a:t>bien de </a:t>
            </a:r>
            <a:r>
              <a:rPr sz="2800" spc="-5" dirty="0">
                <a:latin typeface="Arial" panose="020B0604020202020204" pitchFamily="34" charset="0"/>
                <a:cs typeface="Arial" panose="020B0604020202020204" pitchFamily="34" charset="0"/>
              </a:rPr>
              <a:t>la </a:t>
            </a:r>
            <a:r>
              <a:rPr sz="2800" spc="-10" dirty="0">
                <a:latin typeface="Arial" panose="020B0604020202020204" pitchFamily="34" charset="0"/>
                <a:cs typeface="Arial" panose="020B0604020202020204" pitchFamily="34" charset="0"/>
              </a:rPr>
              <a:t>totalité </a:t>
            </a:r>
            <a:r>
              <a:rPr sz="2800" dirty="0">
                <a:latin typeface="Arial" panose="020B0604020202020204" pitchFamily="34" charset="0"/>
                <a:cs typeface="Arial" panose="020B0604020202020204" pitchFamily="34" charset="0"/>
              </a:rPr>
              <a:t>de </a:t>
            </a:r>
            <a:r>
              <a:rPr sz="2800" spc="-5" dirty="0">
                <a:latin typeface="Arial" panose="020B0604020202020204" pitchFamily="34" charset="0"/>
                <a:cs typeface="Arial" panose="020B0604020202020204" pitchFamily="34" charset="0"/>
              </a:rPr>
              <a:t>la </a:t>
            </a:r>
            <a:r>
              <a:rPr sz="2800" dirty="0" err="1">
                <a:latin typeface="Arial" panose="020B0604020202020204" pitchFamily="34" charset="0"/>
                <a:cs typeface="Arial" panose="020B0604020202020204" pitchFamily="34" charset="0"/>
              </a:rPr>
              <a:t>clé</a:t>
            </a:r>
            <a:r>
              <a:rPr sz="2800" spc="20" dirty="0">
                <a:latin typeface="Arial" panose="020B0604020202020204" pitchFamily="34" charset="0"/>
                <a:cs typeface="Arial" panose="020B0604020202020204" pitchFamily="34" charset="0"/>
              </a:rPr>
              <a:t> </a:t>
            </a:r>
            <a:r>
              <a:rPr sz="2800" spc="-5" dirty="0" err="1">
                <a:latin typeface="Arial" panose="020B0604020202020204" pitchFamily="34" charset="0"/>
                <a:cs typeface="Arial" panose="020B0604020202020204" pitchFamily="34" charset="0"/>
              </a:rPr>
              <a:t>primaire</a:t>
            </a:r>
            <a:endParaRPr sz="2800" dirty="0">
              <a:latin typeface="Arial" panose="020B0604020202020204" pitchFamily="34" charset="0"/>
              <a:cs typeface="Arial" panose="020B0604020202020204" pitchFamily="34" charset="0"/>
            </a:endParaRPr>
          </a:p>
          <a:p>
            <a:pPr marL="88265">
              <a:lnSpc>
                <a:spcPct val="100000"/>
              </a:lnSpc>
            </a:pPr>
            <a:endParaRPr lang="fr-FR" sz="2800" b="0" spc="-10" dirty="0">
              <a:latin typeface="Arial" panose="020B0604020202020204" pitchFamily="34" charset="0"/>
              <a:cs typeface="Arial" panose="020B0604020202020204" pitchFamily="34" charset="0"/>
            </a:endParaRPr>
          </a:p>
          <a:p>
            <a:pPr marL="88265">
              <a:lnSpc>
                <a:spcPct val="100000"/>
              </a:lnSpc>
            </a:pPr>
            <a:r>
              <a:rPr sz="2800" b="0" spc="-10" dirty="0" err="1">
                <a:latin typeface="Arial" panose="020B0604020202020204" pitchFamily="34" charset="0"/>
                <a:cs typeface="Arial" panose="020B0604020202020204" pitchFamily="34" charset="0"/>
              </a:rPr>
              <a:t>Commande</a:t>
            </a:r>
            <a:r>
              <a:rPr sz="2800" b="0" spc="-10" dirty="0">
                <a:latin typeface="Arial" panose="020B0604020202020204" pitchFamily="34" charset="0"/>
                <a:cs typeface="Arial" panose="020B0604020202020204" pitchFamily="34" charset="0"/>
              </a:rPr>
              <a:t> </a:t>
            </a:r>
            <a:r>
              <a:rPr sz="2800" b="0" spc="-5" dirty="0">
                <a:latin typeface="Arial" panose="020B0604020202020204" pitchFamily="34" charset="0"/>
                <a:cs typeface="Arial" panose="020B0604020202020204" pitchFamily="34" charset="0"/>
              </a:rPr>
              <a:t>(</a:t>
            </a:r>
            <a:r>
              <a:rPr sz="2800" b="0" u="heavy" spc="-5" dirty="0">
                <a:uFill>
                  <a:solidFill>
                    <a:srgbClr val="404040"/>
                  </a:solidFill>
                </a:uFill>
                <a:latin typeface="Arial" panose="020B0604020202020204" pitchFamily="34" charset="0"/>
                <a:cs typeface="Arial" panose="020B0604020202020204" pitchFamily="34" charset="0"/>
              </a:rPr>
              <a:t>Numcli, </a:t>
            </a:r>
            <a:r>
              <a:rPr sz="2800" b="0" u="heavy" spc="5" dirty="0">
                <a:uFill>
                  <a:solidFill>
                    <a:srgbClr val="404040"/>
                  </a:solidFill>
                </a:uFill>
                <a:latin typeface="Arial" panose="020B0604020202020204" pitchFamily="34" charset="0"/>
                <a:cs typeface="Arial" panose="020B0604020202020204" pitchFamily="34" charset="0"/>
              </a:rPr>
              <a:t>CodeArticle, </a:t>
            </a:r>
            <a:r>
              <a:rPr sz="2800" b="0" u="heavy" spc="-5" dirty="0">
                <a:uFill>
                  <a:solidFill>
                    <a:srgbClr val="404040"/>
                  </a:solidFill>
                </a:uFill>
                <a:latin typeface="Arial" panose="020B0604020202020204" pitchFamily="34" charset="0"/>
                <a:cs typeface="Arial" panose="020B0604020202020204" pitchFamily="34" charset="0"/>
              </a:rPr>
              <a:t>Date</a:t>
            </a:r>
            <a:r>
              <a:rPr sz="2800" b="0" spc="-5" dirty="0">
                <a:latin typeface="Arial" panose="020B0604020202020204" pitchFamily="34" charset="0"/>
                <a:cs typeface="Arial" panose="020B0604020202020204" pitchFamily="34" charset="0"/>
              </a:rPr>
              <a:t>, </a:t>
            </a:r>
            <a:r>
              <a:rPr sz="2800" b="0" spc="-5" dirty="0" err="1">
                <a:latin typeface="Arial" panose="020B0604020202020204" pitchFamily="34" charset="0"/>
                <a:cs typeface="Arial" panose="020B0604020202020204" pitchFamily="34" charset="0"/>
              </a:rPr>
              <a:t>Qté</a:t>
            </a:r>
            <a:r>
              <a:rPr lang="fr-FR" sz="2800" spc="-10" dirty="0">
                <a:latin typeface="Arial" panose="020B0604020202020204" pitchFamily="34" charset="0"/>
                <a:cs typeface="Arial" panose="020B0604020202020204" pitchFamily="34" charset="0"/>
              </a:rPr>
              <a:t>C</a:t>
            </a:r>
            <a:r>
              <a:rPr sz="2800" b="0" spc="-10" dirty="0" err="1">
                <a:latin typeface="Arial" panose="020B0604020202020204" pitchFamily="34" charset="0"/>
                <a:cs typeface="Arial" panose="020B0604020202020204" pitchFamily="34" charset="0"/>
              </a:rPr>
              <a:t>ommandée</a:t>
            </a:r>
            <a:r>
              <a:rPr sz="2800" b="0" spc="-10" dirty="0">
                <a:latin typeface="Arial" panose="020B0604020202020204" pitchFamily="34" charset="0"/>
                <a:cs typeface="Arial" panose="020B0604020202020204" pitchFamily="34" charset="0"/>
              </a:rPr>
              <a:t>, </a:t>
            </a:r>
            <a:r>
              <a:rPr sz="2800" b="0" spc="-5" dirty="0">
                <a:latin typeface="Arial" panose="020B0604020202020204" pitchFamily="34" charset="0"/>
                <a:cs typeface="Arial" panose="020B0604020202020204" pitchFamily="34" charset="0"/>
              </a:rPr>
              <a:t>Désignation)</a:t>
            </a:r>
            <a:r>
              <a:rPr sz="2800" b="0" spc="150" dirty="0">
                <a:latin typeface="Arial" panose="020B0604020202020204" pitchFamily="34" charset="0"/>
                <a:cs typeface="Arial" panose="020B0604020202020204" pitchFamily="34" charset="0"/>
              </a:rPr>
              <a:t> </a:t>
            </a:r>
            <a:r>
              <a:rPr sz="2800" b="0" i="1" dirty="0">
                <a:latin typeface="Arial" panose="020B0604020202020204" pitchFamily="34" charset="0"/>
                <a:cs typeface="Arial" panose="020B0604020202020204" pitchFamily="34" charset="0"/>
              </a:rPr>
              <a:t>→</a:t>
            </a:r>
            <a:r>
              <a:rPr lang="fr-FR" sz="2800" b="0" i="1" dirty="0">
                <a:latin typeface="Arial" panose="020B0604020202020204" pitchFamily="34" charset="0"/>
                <a:cs typeface="Arial" panose="020B0604020202020204" pitchFamily="34" charset="0"/>
              </a:rPr>
              <a:t>                                                                                                                   </a:t>
            </a:r>
            <a:r>
              <a:rPr lang="fr-FR" sz="2800" b="0" spc="-10" dirty="0">
                <a:latin typeface="Arial" panose="020B0604020202020204" pitchFamily="34" charset="0"/>
                <a:cs typeface="Arial" panose="020B0604020202020204" pitchFamily="34" charset="0"/>
              </a:rPr>
              <a:t>Commande </a:t>
            </a:r>
            <a:r>
              <a:rPr lang="fr-FR" sz="2800" b="0" spc="-5" dirty="0">
                <a:latin typeface="Arial" panose="020B0604020202020204" pitchFamily="34" charset="0"/>
                <a:cs typeface="Arial" panose="020B0604020202020204" pitchFamily="34" charset="0"/>
              </a:rPr>
              <a:t>(</a:t>
            </a:r>
            <a:r>
              <a:rPr lang="fr-FR" sz="2800" b="0" u="heavy" spc="-5" dirty="0" err="1">
                <a:uFill>
                  <a:solidFill>
                    <a:srgbClr val="404040"/>
                  </a:solidFill>
                </a:uFill>
                <a:latin typeface="Arial" panose="020B0604020202020204" pitchFamily="34" charset="0"/>
                <a:cs typeface="Arial" panose="020B0604020202020204" pitchFamily="34" charset="0"/>
              </a:rPr>
              <a:t>Numcli</a:t>
            </a:r>
            <a:r>
              <a:rPr lang="fr-FR" sz="2800" b="0" u="heavy" spc="-5" dirty="0">
                <a:uFill>
                  <a:solidFill>
                    <a:srgbClr val="404040"/>
                  </a:solidFill>
                </a:uFill>
                <a:latin typeface="Arial" panose="020B0604020202020204" pitchFamily="34" charset="0"/>
                <a:cs typeface="Arial" panose="020B0604020202020204" pitchFamily="34" charset="0"/>
              </a:rPr>
              <a:t>, </a:t>
            </a:r>
            <a:r>
              <a:rPr lang="fr-FR" sz="2800" b="0" u="heavy" spc="5" dirty="0" err="1">
                <a:uFill>
                  <a:solidFill>
                    <a:srgbClr val="404040"/>
                  </a:solidFill>
                </a:uFill>
                <a:latin typeface="Arial" panose="020B0604020202020204" pitchFamily="34" charset="0"/>
                <a:cs typeface="Arial" panose="020B0604020202020204" pitchFamily="34" charset="0"/>
              </a:rPr>
              <a:t>CodeArticle</a:t>
            </a:r>
            <a:r>
              <a:rPr lang="fr-FR" sz="2800" b="0" u="heavy" spc="5" dirty="0">
                <a:uFill>
                  <a:solidFill>
                    <a:srgbClr val="404040"/>
                  </a:solidFill>
                </a:uFill>
                <a:latin typeface="Arial" panose="020B0604020202020204" pitchFamily="34" charset="0"/>
                <a:cs typeface="Arial" panose="020B0604020202020204" pitchFamily="34" charset="0"/>
              </a:rPr>
              <a:t>, </a:t>
            </a:r>
            <a:r>
              <a:rPr lang="fr-FR" sz="2800" b="0" u="heavy" spc="-5" dirty="0">
                <a:uFill>
                  <a:solidFill>
                    <a:srgbClr val="404040"/>
                  </a:solidFill>
                </a:uFill>
                <a:latin typeface="Arial" panose="020B0604020202020204" pitchFamily="34" charset="0"/>
                <a:cs typeface="Arial" panose="020B0604020202020204" pitchFamily="34" charset="0"/>
              </a:rPr>
              <a:t>Date</a:t>
            </a:r>
            <a:r>
              <a:rPr lang="fr-FR" sz="2800" b="0" spc="-5" dirty="0">
                <a:latin typeface="Arial" panose="020B0604020202020204" pitchFamily="34" charset="0"/>
                <a:cs typeface="Arial" panose="020B0604020202020204" pitchFamily="34" charset="0"/>
              </a:rPr>
              <a:t>, </a:t>
            </a:r>
            <a:r>
              <a:rPr lang="fr-FR" sz="2800" b="0" spc="-5" dirty="0" err="1">
                <a:latin typeface="Arial" panose="020B0604020202020204" pitchFamily="34" charset="0"/>
                <a:cs typeface="Arial" panose="020B0604020202020204" pitchFamily="34" charset="0"/>
              </a:rPr>
              <a:t>Qté</a:t>
            </a:r>
            <a:r>
              <a:rPr lang="fr-FR" sz="2800" spc="-10" dirty="0" err="1">
                <a:latin typeface="Arial" panose="020B0604020202020204" pitchFamily="34" charset="0"/>
                <a:cs typeface="Arial" panose="020B0604020202020204" pitchFamily="34" charset="0"/>
              </a:rPr>
              <a:t>C</a:t>
            </a:r>
            <a:r>
              <a:rPr lang="fr-FR" sz="2800" b="0" spc="-10" dirty="0" err="1">
                <a:latin typeface="Arial" panose="020B0604020202020204" pitchFamily="34" charset="0"/>
                <a:cs typeface="Arial" panose="020B0604020202020204" pitchFamily="34" charset="0"/>
              </a:rPr>
              <a:t>ommandée</a:t>
            </a:r>
            <a:r>
              <a:rPr lang="fr-FR" sz="2800" b="0" spc="-5" dirty="0">
                <a:latin typeface="Arial" panose="020B0604020202020204" pitchFamily="34" charset="0"/>
                <a:cs typeface="Arial" panose="020B0604020202020204" pitchFamily="34" charset="0"/>
              </a:rPr>
              <a:t>)</a:t>
            </a:r>
            <a:r>
              <a:rPr lang="fr-FR" sz="2800" b="0" spc="150" dirty="0">
                <a:latin typeface="Arial" panose="020B0604020202020204" pitchFamily="34" charset="0"/>
                <a:cs typeface="Arial" panose="020B0604020202020204" pitchFamily="34" charset="0"/>
              </a:rPr>
              <a:t> </a:t>
            </a:r>
            <a:endParaRPr sz="2800" dirty="0">
              <a:latin typeface="Arial" panose="020B0604020202020204" pitchFamily="34" charset="0"/>
              <a:cs typeface="Arial" panose="020B0604020202020204" pitchFamily="34" charset="0"/>
            </a:endParaRPr>
          </a:p>
          <a:p>
            <a:pPr marL="88265" marR="2829560">
              <a:lnSpc>
                <a:spcPts val="2690"/>
              </a:lnSpc>
            </a:pPr>
            <a:endParaRPr lang="fr-FR" sz="2800" b="0" spc="5" dirty="0">
              <a:latin typeface="Arial" panose="020B0604020202020204" pitchFamily="34" charset="0"/>
              <a:cs typeface="Arial" panose="020B0604020202020204" pitchFamily="34" charset="0"/>
            </a:endParaRPr>
          </a:p>
          <a:p>
            <a:pPr marL="88265" marR="2829560">
              <a:lnSpc>
                <a:spcPts val="2690"/>
              </a:lnSpc>
            </a:pPr>
            <a:r>
              <a:rPr sz="2800" b="0" spc="5" dirty="0">
                <a:latin typeface="Arial" panose="020B0604020202020204" pitchFamily="34" charset="0"/>
                <a:cs typeface="Arial" panose="020B0604020202020204" pitchFamily="34" charset="0"/>
              </a:rPr>
              <a:t>Articles(</a:t>
            </a:r>
            <a:r>
              <a:rPr sz="2800" b="0" u="heavy" spc="5" dirty="0">
                <a:uFill>
                  <a:solidFill>
                    <a:srgbClr val="404040"/>
                  </a:solidFill>
                </a:uFill>
                <a:latin typeface="Arial" panose="020B0604020202020204" pitchFamily="34" charset="0"/>
                <a:cs typeface="Arial" panose="020B0604020202020204" pitchFamily="34" charset="0"/>
              </a:rPr>
              <a:t>CodeArticle</a:t>
            </a:r>
            <a:r>
              <a:rPr sz="2800" b="0" spc="5" dirty="0">
                <a:latin typeface="Arial" panose="020B0604020202020204" pitchFamily="34" charset="0"/>
                <a:cs typeface="Arial" panose="020B0604020202020204" pitchFamily="34" charset="0"/>
              </a:rPr>
              <a:t>,</a:t>
            </a:r>
            <a:r>
              <a:rPr sz="2800" b="0" spc="10" dirty="0">
                <a:latin typeface="Arial" panose="020B0604020202020204" pitchFamily="34" charset="0"/>
                <a:cs typeface="Arial" panose="020B0604020202020204" pitchFamily="34" charset="0"/>
              </a:rPr>
              <a:t> </a:t>
            </a:r>
            <a:r>
              <a:rPr sz="2800" b="0" spc="-5" dirty="0">
                <a:latin typeface="Arial" panose="020B0604020202020204" pitchFamily="34" charset="0"/>
                <a:cs typeface="Arial" panose="020B0604020202020204" pitchFamily="34" charset="0"/>
              </a:rPr>
              <a:t>Désignation)</a:t>
            </a:r>
            <a:endParaRPr sz="2800" dirty="0">
              <a:latin typeface="Arial" panose="020B0604020202020204" pitchFamily="34" charset="0"/>
              <a:cs typeface="Arial" panose="020B0604020202020204" pitchFamily="34" charset="0"/>
            </a:endParaRPr>
          </a:p>
        </p:txBody>
      </p:sp>
      <p:sp>
        <p:nvSpPr>
          <p:cNvPr id="11" name="object 5">
            <a:extLst>
              <a:ext uri="{FF2B5EF4-FFF2-40B4-BE49-F238E27FC236}">
                <a16:creationId xmlns:a16="http://schemas.microsoft.com/office/drawing/2014/main" id="{1970BDDD-B91F-450C-BABB-298FF3D29059}"/>
              </a:ext>
            </a:extLst>
          </p:cNvPr>
          <p:cNvSpPr txBox="1">
            <a:spLocks noGrp="1"/>
          </p:cNvSpPr>
          <p:nvPr>
            <p:ph type="ftr" sz="quarter" idx="5"/>
          </p:nvPr>
        </p:nvSpPr>
        <p:spPr>
          <a:xfrm>
            <a:off x="157307" y="6629400"/>
            <a:ext cx="11044093" cy="176330"/>
          </a:xfrm>
          <a:prstGeom prst="rect">
            <a:avLst/>
          </a:prstGeom>
        </p:spPr>
        <p:txBody>
          <a:bodyPr vert="horz" wrap="square" lIns="0" tIns="22225" rIns="0" bIns="0" rtlCol="0">
            <a:spAutoFit/>
          </a:bodyPr>
          <a:lstStyle/>
          <a:p>
            <a:pPr marL="12700">
              <a:lnSpc>
                <a:spcPct val="100000"/>
              </a:lnSpc>
              <a:spcBef>
                <a:spcPts val="175"/>
              </a:spcBef>
            </a:pPr>
            <a:r>
              <a:rPr lang="fr-FR" spc="-10" dirty="0"/>
              <a:t>Septembre 2018                                                                            Conception des bases de données – INSYS2S </a:t>
            </a:r>
            <a:endParaRPr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F0E78C-FB56-4677-9FE2-273E4B30EF13}"/>
              </a:ext>
            </a:extLst>
          </p:cNvPr>
          <p:cNvSpPr/>
          <p:nvPr/>
        </p:nvSpPr>
        <p:spPr>
          <a:xfrm>
            <a:off x="381000" y="29308"/>
            <a:ext cx="9415462" cy="1376659"/>
          </a:xfrm>
          <a:prstGeom prst="rect">
            <a:avLst/>
          </a:prstGeom>
        </p:spPr>
        <p:txBody>
          <a:bodyPr wrap="square">
            <a:spAutoFit/>
          </a:bodyPr>
          <a:lstStyle/>
          <a:p>
            <a:pPr marL="12700">
              <a:lnSpc>
                <a:spcPts val="5200"/>
              </a:lnSpc>
              <a:spcBef>
                <a:spcPts val="105"/>
              </a:spcBef>
            </a:pPr>
            <a:r>
              <a:rPr lang="fr-FR" sz="3600" b="1" spc="-190" dirty="0">
                <a:solidFill>
                  <a:srgbClr val="B8131A"/>
                </a:solidFill>
                <a:latin typeface="Segoe UI Light"/>
                <a:cs typeface="Segoe UI Light"/>
              </a:rPr>
              <a:t>Deuxième </a:t>
            </a:r>
            <a:r>
              <a:rPr lang="fr-FR" sz="3600" b="1" spc="-105" dirty="0">
                <a:solidFill>
                  <a:srgbClr val="B8131A"/>
                </a:solidFill>
                <a:latin typeface="Segoe UI Light"/>
                <a:cs typeface="Segoe UI Light"/>
              </a:rPr>
              <a:t>forme</a:t>
            </a:r>
            <a:r>
              <a:rPr lang="fr-FR" sz="3600" b="1" spc="-385" dirty="0">
                <a:solidFill>
                  <a:srgbClr val="B8131A"/>
                </a:solidFill>
                <a:latin typeface="Segoe UI Light"/>
                <a:cs typeface="Segoe UI Light"/>
              </a:rPr>
              <a:t> </a:t>
            </a:r>
            <a:r>
              <a:rPr lang="fr-FR" sz="3600" b="1" spc="-114" dirty="0">
                <a:solidFill>
                  <a:srgbClr val="B8131A"/>
                </a:solidFill>
                <a:latin typeface="Segoe UI Light"/>
                <a:cs typeface="Segoe UI Light"/>
              </a:rPr>
              <a:t>normale</a:t>
            </a:r>
          </a:p>
          <a:p>
            <a:pPr marL="12700">
              <a:lnSpc>
                <a:spcPts val="5200"/>
              </a:lnSpc>
              <a:spcBef>
                <a:spcPts val="105"/>
              </a:spcBef>
            </a:pPr>
            <a:r>
              <a:rPr lang="fr-FR" sz="2800" b="1" spc="-114" dirty="0">
                <a:solidFill>
                  <a:srgbClr val="B8131A"/>
                </a:solidFill>
                <a:latin typeface="Segoe UI Light"/>
                <a:cs typeface="Segoe UI Light"/>
              </a:rPr>
              <a:t>Définir la clé primaire</a:t>
            </a:r>
            <a:endParaRPr lang="fr-FR" sz="2800" b="1" dirty="0">
              <a:latin typeface="Segoe UI Light"/>
              <a:cs typeface="Segoe UI Light"/>
            </a:endParaRPr>
          </a:p>
        </p:txBody>
      </p:sp>
      <p:pic>
        <p:nvPicPr>
          <p:cNvPr id="3" name="Image 2">
            <a:extLst>
              <a:ext uri="{FF2B5EF4-FFF2-40B4-BE49-F238E27FC236}">
                <a16:creationId xmlns:a16="http://schemas.microsoft.com/office/drawing/2014/main" id="{23879135-7E4D-402F-A254-FFEC16B81EE7}"/>
              </a:ext>
            </a:extLst>
          </p:cNvPr>
          <p:cNvPicPr>
            <a:picLocks noChangeAspect="1"/>
          </p:cNvPicPr>
          <p:nvPr/>
        </p:nvPicPr>
        <p:blipFill>
          <a:blip r:embed="rId2"/>
          <a:stretch>
            <a:fillRect/>
          </a:stretch>
        </p:blipFill>
        <p:spPr>
          <a:xfrm>
            <a:off x="381000" y="1524000"/>
            <a:ext cx="11353800" cy="4571999"/>
          </a:xfrm>
          <a:prstGeom prst="rect">
            <a:avLst/>
          </a:prstGeom>
        </p:spPr>
      </p:pic>
    </p:spTree>
    <p:extLst>
      <p:ext uri="{BB962C8B-B14F-4D97-AF65-F5344CB8AC3E}">
        <p14:creationId xmlns:p14="http://schemas.microsoft.com/office/powerpoint/2010/main" val="2908697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66CB02-7534-4C9A-BB7A-D0881EEE875F}"/>
              </a:ext>
            </a:extLst>
          </p:cNvPr>
          <p:cNvSpPr/>
          <p:nvPr/>
        </p:nvSpPr>
        <p:spPr>
          <a:xfrm>
            <a:off x="381000" y="29308"/>
            <a:ext cx="9415462" cy="1376659"/>
          </a:xfrm>
          <a:prstGeom prst="rect">
            <a:avLst/>
          </a:prstGeom>
        </p:spPr>
        <p:txBody>
          <a:bodyPr wrap="square">
            <a:spAutoFit/>
          </a:bodyPr>
          <a:lstStyle/>
          <a:p>
            <a:pPr marL="12700">
              <a:lnSpc>
                <a:spcPts val="5200"/>
              </a:lnSpc>
              <a:spcBef>
                <a:spcPts val="105"/>
              </a:spcBef>
            </a:pPr>
            <a:r>
              <a:rPr lang="fr-FR" sz="3600" b="1" spc="-190" dirty="0">
                <a:solidFill>
                  <a:srgbClr val="B8131A"/>
                </a:solidFill>
                <a:latin typeface="Segoe UI Light"/>
                <a:cs typeface="Segoe UI Light"/>
              </a:rPr>
              <a:t>Deuxième </a:t>
            </a:r>
            <a:r>
              <a:rPr lang="fr-FR" sz="3600" b="1" spc="-105" dirty="0">
                <a:solidFill>
                  <a:srgbClr val="B8131A"/>
                </a:solidFill>
                <a:latin typeface="Segoe UI Light"/>
                <a:cs typeface="Segoe UI Light"/>
              </a:rPr>
              <a:t>forme</a:t>
            </a:r>
            <a:r>
              <a:rPr lang="fr-FR" sz="3600" b="1" spc="-385" dirty="0">
                <a:solidFill>
                  <a:srgbClr val="B8131A"/>
                </a:solidFill>
                <a:latin typeface="Segoe UI Light"/>
                <a:cs typeface="Segoe UI Light"/>
              </a:rPr>
              <a:t> </a:t>
            </a:r>
            <a:r>
              <a:rPr lang="fr-FR" sz="3600" b="1" spc="-114" dirty="0">
                <a:solidFill>
                  <a:srgbClr val="B8131A"/>
                </a:solidFill>
                <a:latin typeface="Segoe UI Light"/>
                <a:cs typeface="Segoe UI Light"/>
              </a:rPr>
              <a:t>normale</a:t>
            </a:r>
          </a:p>
          <a:p>
            <a:pPr marL="12700">
              <a:lnSpc>
                <a:spcPts val="5200"/>
              </a:lnSpc>
              <a:spcBef>
                <a:spcPts val="105"/>
              </a:spcBef>
            </a:pPr>
            <a:r>
              <a:rPr lang="fr-FR" sz="2800" b="1" spc="-114" dirty="0">
                <a:solidFill>
                  <a:srgbClr val="B8131A"/>
                </a:solidFill>
                <a:latin typeface="Segoe UI Light"/>
                <a:cs typeface="Segoe UI Light"/>
              </a:rPr>
              <a:t>Le problème</a:t>
            </a:r>
            <a:endParaRPr lang="fr-FR" sz="2800" b="1" dirty="0">
              <a:latin typeface="Segoe UI Light"/>
              <a:cs typeface="Segoe UI Light"/>
            </a:endParaRPr>
          </a:p>
        </p:txBody>
      </p:sp>
      <p:pic>
        <p:nvPicPr>
          <p:cNvPr id="3" name="Image 2">
            <a:extLst>
              <a:ext uri="{FF2B5EF4-FFF2-40B4-BE49-F238E27FC236}">
                <a16:creationId xmlns:a16="http://schemas.microsoft.com/office/drawing/2014/main" id="{B76978DA-F602-4D2B-8BB2-C0E35AEE178F}"/>
              </a:ext>
            </a:extLst>
          </p:cNvPr>
          <p:cNvPicPr>
            <a:picLocks noChangeAspect="1"/>
          </p:cNvPicPr>
          <p:nvPr/>
        </p:nvPicPr>
        <p:blipFill>
          <a:blip r:embed="rId2"/>
          <a:stretch>
            <a:fillRect/>
          </a:stretch>
        </p:blipFill>
        <p:spPr>
          <a:xfrm>
            <a:off x="990600" y="1405967"/>
            <a:ext cx="9906000" cy="1756333"/>
          </a:xfrm>
          <a:prstGeom prst="rect">
            <a:avLst/>
          </a:prstGeom>
        </p:spPr>
      </p:pic>
      <p:pic>
        <p:nvPicPr>
          <p:cNvPr id="4" name="Image 3">
            <a:extLst>
              <a:ext uri="{FF2B5EF4-FFF2-40B4-BE49-F238E27FC236}">
                <a16:creationId xmlns:a16="http://schemas.microsoft.com/office/drawing/2014/main" id="{3EDED1AE-5279-443D-8516-6D289C57D294}"/>
              </a:ext>
            </a:extLst>
          </p:cNvPr>
          <p:cNvPicPr>
            <a:picLocks noChangeAspect="1"/>
          </p:cNvPicPr>
          <p:nvPr/>
        </p:nvPicPr>
        <p:blipFill>
          <a:blip r:embed="rId3"/>
          <a:stretch>
            <a:fillRect/>
          </a:stretch>
        </p:blipFill>
        <p:spPr>
          <a:xfrm>
            <a:off x="990600" y="3267075"/>
            <a:ext cx="9753600" cy="2981325"/>
          </a:xfrm>
          <a:prstGeom prst="rect">
            <a:avLst/>
          </a:prstGeom>
        </p:spPr>
      </p:pic>
    </p:spTree>
    <p:extLst>
      <p:ext uri="{BB962C8B-B14F-4D97-AF65-F5344CB8AC3E}">
        <p14:creationId xmlns:p14="http://schemas.microsoft.com/office/powerpoint/2010/main" val="224511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75466" y="22606"/>
            <a:ext cx="514984"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14</a:t>
            </a:r>
            <a:endParaRPr sz="1200">
              <a:latin typeface="Segoe UI Light"/>
              <a:cs typeface="Segoe UI Light"/>
            </a:endParaRPr>
          </a:p>
        </p:txBody>
      </p:sp>
      <p:sp>
        <p:nvSpPr>
          <p:cNvPr id="4" name="object 4"/>
          <p:cNvSpPr txBox="1"/>
          <p:nvPr/>
        </p:nvSpPr>
        <p:spPr>
          <a:xfrm>
            <a:off x="178408" y="656920"/>
            <a:ext cx="11812041" cy="4575740"/>
          </a:xfrm>
          <a:prstGeom prst="rect">
            <a:avLst/>
          </a:prstGeom>
        </p:spPr>
        <p:txBody>
          <a:bodyPr vert="horz" wrap="square" lIns="0" tIns="13335" rIns="0" bIns="0" rtlCol="0">
            <a:spAutoFit/>
          </a:bodyPr>
          <a:lstStyle/>
          <a:p>
            <a:pPr marL="12700">
              <a:lnSpc>
                <a:spcPts val="5200"/>
              </a:lnSpc>
              <a:spcBef>
                <a:spcPts val="105"/>
              </a:spcBef>
            </a:pPr>
            <a:r>
              <a:rPr sz="4400" b="0" spc="-190" dirty="0">
                <a:solidFill>
                  <a:srgbClr val="B8131A"/>
                </a:solidFill>
                <a:latin typeface="Segoe UI Light"/>
                <a:cs typeface="Segoe UI Light"/>
              </a:rPr>
              <a:t>Troisième </a:t>
            </a:r>
            <a:r>
              <a:rPr sz="4400" b="0" spc="-105" dirty="0">
                <a:solidFill>
                  <a:srgbClr val="B8131A"/>
                </a:solidFill>
                <a:latin typeface="Segoe UI Light"/>
                <a:cs typeface="Segoe UI Light"/>
              </a:rPr>
              <a:t>forme</a:t>
            </a:r>
            <a:r>
              <a:rPr sz="4400" b="0" spc="-385" dirty="0">
                <a:solidFill>
                  <a:srgbClr val="B8131A"/>
                </a:solidFill>
                <a:latin typeface="Segoe UI Light"/>
                <a:cs typeface="Segoe UI Light"/>
              </a:rPr>
              <a:t> </a:t>
            </a:r>
            <a:r>
              <a:rPr sz="4400" b="0" spc="-114" dirty="0">
                <a:solidFill>
                  <a:srgbClr val="B8131A"/>
                </a:solidFill>
                <a:latin typeface="Segoe UI Light"/>
                <a:cs typeface="Segoe UI Light"/>
              </a:rPr>
              <a:t>normale</a:t>
            </a:r>
            <a:endParaRPr sz="4400" dirty="0">
              <a:latin typeface="Segoe UI Light"/>
              <a:cs typeface="Segoe UI Light"/>
            </a:endParaRPr>
          </a:p>
          <a:p>
            <a:pPr marL="469900" marR="869950" indent="-457200">
              <a:lnSpc>
                <a:spcPts val="3740"/>
              </a:lnSpc>
              <a:spcBef>
                <a:spcPts val="825"/>
              </a:spcBef>
              <a:buFont typeface="Arial"/>
              <a:buChar char="•"/>
              <a:tabLst>
                <a:tab pos="469265" algn="l"/>
                <a:tab pos="469900" algn="l"/>
                <a:tab pos="6512559" algn="l"/>
              </a:tabLst>
            </a:pPr>
            <a:r>
              <a:rPr sz="2800" b="0" dirty="0">
                <a:latin typeface="Arial" panose="020B0604020202020204" pitchFamily="34" charset="0"/>
                <a:cs typeface="Arial" panose="020B0604020202020204" pitchFamily="34" charset="0"/>
              </a:rPr>
              <a:t>Une </a:t>
            </a:r>
            <a:r>
              <a:rPr sz="2800" b="0" spc="-15" dirty="0">
                <a:latin typeface="Arial" panose="020B0604020202020204" pitchFamily="34" charset="0"/>
                <a:cs typeface="Arial" panose="020B0604020202020204" pitchFamily="34" charset="0"/>
              </a:rPr>
              <a:t>relation </a:t>
            </a:r>
            <a:r>
              <a:rPr sz="2800" b="0" dirty="0">
                <a:latin typeface="Arial" panose="020B0604020202020204" pitchFamily="34" charset="0"/>
                <a:cs typeface="Arial" panose="020B0604020202020204" pitchFamily="34" charset="0"/>
              </a:rPr>
              <a:t>est</a:t>
            </a:r>
            <a:r>
              <a:rPr sz="2800" b="0" spc="50" dirty="0">
                <a:latin typeface="Arial" panose="020B0604020202020204" pitchFamily="34" charset="0"/>
                <a:cs typeface="Arial" panose="020B0604020202020204" pitchFamily="34" charset="0"/>
              </a:rPr>
              <a:t> </a:t>
            </a:r>
            <a:r>
              <a:rPr sz="2800" b="0" dirty="0" err="1">
                <a:latin typeface="Arial" panose="020B0604020202020204" pitchFamily="34" charset="0"/>
                <a:cs typeface="Arial" panose="020B0604020202020204" pitchFamily="34" charset="0"/>
              </a:rPr>
              <a:t>en</a:t>
            </a:r>
            <a:r>
              <a:rPr sz="2800" b="0" spc="15" dirty="0">
                <a:latin typeface="Arial" panose="020B0604020202020204" pitchFamily="34" charset="0"/>
                <a:cs typeface="Arial" panose="020B0604020202020204" pitchFamily="34" charset="0"/>
              </a:rPr>
              <a:t> </a:t>
            </a:r>
            <a:r>
              <a:rPr sz="2800" b="0" spc="-15" dirty="0" err="1">
                <a:latin typeface="Arial" panose="020B0604020202020204" pitchFamily="34" charset="0"/>
                <a:cs typeface="Arial" panose="020B0604020202020204" pitchFamily="34" charset="0"/>
              </a:rPr>
              <a:t>troisième</a:t>
            </a:r>
            <a:r>
              <a:rPr lang="fr-FR" sz="2800" b="0" spc="-15" dirty="0">
                <a:latin typeface="Arial" panose="020B0604020202020204" pitchFamily="34" charset="0"/>
                <a:cs typeface="Arial" panose="020B0604020202020204" pitchFamily="34" charset="0"/>
              </a:rPr>
              <a:t> </a:t>
            </a:r>
            <a:r>
              <a:rPr sz="2800" b="0" spc="-5" dirty="0" err="1">
                <a:latin typeface="Arial" panose="020B0604020202020204" pitchFamily="34" charset="0"/>
                <a:cs typeface="Arial" panose="020B0604020202020204" pitchFamily="34" charset="0"/>
              </a:rPr>
              <a:t>forme</a:t>
            </a:r>
            <a:r>
              <a:rPr sz="2800" b="0" spc="-5" dirty="0">
                <a:latin typeface="Arial" panose="020B0604020202020204" pitchFamily="34" charset="0"/>
                <a:cs typeface="Arial" panose="020B0604020202020204" pitchFamily="34" charset="0"/>
              </a:rPr>
              <a:t> normale si</a:t>
            </a:r>
            <a:r>
              <a:rPr sz="2800" b="0" spc="-80" dirty="0">
                <a:latin typeface="Arial" panose="020B0604020202020204" pitchFamily="34" charset="0"/>
                <a:cs typeface="Arial" panose="020B0604020202020204" pitchFamily="34" charset="0"/>
              </a:rPr>
              <a:t> </a:t>
            </a:r>
            <a:r>
              <a:rPr sz="2800" b="0" dirty="0">
                <a:latin typeface="Arial" panose="020B0604020202020204" pitchFamily="34" charset="0"/>
                <a:cs typeface="Arial" panose="020B0604020202020204" pitchFamily="34" charset="0"/>
              </a:rPr>
              <a:t>et  </a:t>
            </a:r>
            <a:r>
              <a:rPr sz="2800" b="0" spc="-5" dirty="0">
                <a:latin typeface="Arial" panose="020B0604020202020204" pitchFamily="34" charset="0"/>
                <a:cs typeface="Arial" panose="020B0604020202020204" pitchFamily="34" charset="0"/>
              </a:rPr>
              <a:t>seulement si</a:t>
            </a:r>
            <a:r>
              <a:rPr sz="2800" b="0" spc="-10" dirty="0">
                <a:latin typeface="Arial" panose="020B0604020202020204" pitchFamily="34" charset="0"/>
                <a:cs typeface="Arial" panose="020B0604020202020204" pitchFamily="34" charset="0"/>
              </a:rPr>
              <a:t> </a:t>
            </a:r>
            <a:r>
              <a:rPr sz="2800" b="0" dirty="0">
                <a:latin typeface="Arial" panose="020B0604020202020204" pitchFamily="34" charset="0"/>
                <a:cs typeface="Arial" panose="020B0604020202020204" pitchFamily="34" charset="0"/>
              </a:rPr>
              <a:t>:</a:t>
            </a:r>
            <a:endParaRPr sz="2800" dirty="0">
              <a:latin typeface="Arial" panose="020B0604020202020204" pitchFamily="34" charset="0"/>
              <a:cs typeface="Arial" panose="020B0604020202020204" pitchFamily="34" charset="0"/>
            </a:endParaRPr>
          </a:p>
          <a:p>
            <a:pPr marL="1003300" lvl="1" indent="-381000">
              <a:lnSpc>
                <a:spcPct val="100000"/>
              </a:lnSpc>
              <a:spcBef>
                <a:spcPts val="60"/>
              </a:spcBef>
              <a:buFont typeface="Arial"/>
              <a:buChar char="–"/>
              <a:tabLst>
                <a:tab pos="1002665" algn="l"/>
                <a:tab pos="1003300" algn="l"/>
              </a:tabLst>
            </a:pPr>
            <a:r>
              <a:rPr sz="2800" dirty="0" err="1">
                <a:latin typeface="Arial" panose="020B0604020202020204" pitchFamily="34" charset="0"/>
                <a:cs typeface="Arial" panose="020B0604020202020204" pitchFamily="34" charset="0"/>
              </a:rPr>
              <a:t>elle</a:t>
            </a:r>
            <a:r>
              <a:rPr sz="2800" dirty="0">
                <a:latin typeface="Arial" panose="020B0604020202020204" pitchFamily="34" charset="0"/>
                <a:cs typeface="Arial" panose="020B0604020202020204" pitchFamily="34" charset="0"/>
              </a:rPr>
              <a:t> </a:t>
            </a:r>
            <a:r>
              <a:rPr sz="2800" dirty="0" err="1">
                <a:latin typeface="Arial" panose="020B0604020202020204" pitchFamily="34" charset="0"/>
                <a:cs typeface="Arial" panose="020B0604020202020204" pitchFamily="34" charset="0"/>
              </a:rPr>
              <a:t>est</a:t>
            </a:r>
            <a:r>
              <a:rPr sz="2800" dirty="0">
                <a:latin typeface="Arial" panose="020B0604020202020204" pitchFamily="34" charset="0"/>
                <a:cs typeface="Arial" panose="020B0604020202020204" pitchFamily="34" charset="0"/>
              </a:rPr>
              <a:t> en deuxième </a:t>
            </a:r>
            <a:r>
              <a:rPr sz="2800" spc="-5" dirty="0">
                <a:latin typeface="Arial" panose="020B0604020202020204" pitchFamily="34" charset="0"/>
                <a:cs typeface="Arial" panose="020B0604020202020204" pitchFamily="34" charset="0"/>
              </a:rPr>
              <a:t>forme</a:t>
            </a:r>
            <a:r>
              <a:rPr sz="2800" spc="1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normale</a:t>
            </a:r>
          </a:p>
          <a:p>
            <a:pPr marL="1003300" marR="5080" lvl="1" indent="-381000">
              <a:lnSpc>
                <a:spcPct val="80000"/>
              </a:lnSpc>
              <a:spcBef>
                <a:spcPts val="725"/>
              </a:spcBef>
              <a:buFont typeface="Arial"/>
              <a:buChar char="–"/>
              <a:tabLst>
                <a:tab pos="1002665" algn="l"/>
                <a:tab pos="1003300" algn="l"/>
              </a:tabLst>
            </a:pPr>
            <a:r>
              <a:rPr sz="2800" spc="-10" dirty="0">
                <a:latin typeface="Arial" panose="020B0604020202020204" pitchFamily="34" charset="0"/>
                <a:cs typeface="Arial" panose="020B0604020202020204" pitchFamily="34" charset="0"/>
              </a:rPr>
              <a:t>tous </a:t>
            </a:r>
            <a:r>
              <a:rPr sz="2800" dirty="0">
                <a:latin typeface="Arial" panose="020B0604020202020204" pitchFamily="34" charset="0"/>
                <a:cs typeface="Arial" panose="020B0604020202020204" pitchFamily="34" charset="0"/>
              </a:rPr>
              <a:t>les attributs </a:t>
            </a:r>
            <a:r>
              <a:rPr sz="2800" spc="-15" dirty="0">
                <a:latin typeface="Arial" panose="020B0604020202020204" pitchFamily="34" charset="0"/>
                <a:cs typeface="Arial" panose="020B0604020202020204" pitchFamily="34" charset="0"/>
              </a:rPr>
              <a:t>n’appartenant pas </a:t>
            </a:r>
            <a:r>
              <a:rPr sz="2800" dirty="0">
                <a:latin typeface="Arial" panose="020B0604020202020204" pitchFamily="34" charset="0"/>
                <a:cs typeface="Arial" panose="020B0604020202020204" pitchFamily="34" charset="0"/>
              </a:rPr>
              <a:t>à </a:t>
            </a:r>
            <a:r>
              <a:rPr sz="2800" spc="-5" dirty="0">
                <a:latin typeface="Arial" panose="020B0604020202020204" pitchFamily="34" charset="0"/>
                <a:cs typeface="Arial" panose="020B0604020202020204" pitchFamily="34" charset="0"/>
              </a:rPr>
              <a:t>la </a:t>
            </a:r>
            <a:r>
              <a:rPr sz="2800" dirty="0">
                <a:latin typeface="Arial" panose="020B0604020202020204" pitchFamily="34" charset="0"/>
                <a:cs typeface="Arial" panose="020B0604020202020204" pitchFamily="34" charset="0"/>
              </a:rPr>
              <a:t>clé ne dépendent </a:t>
            </a:r>
            <a:r>
              <a:rPr sz="2800" spc="-15" dirty="0">
                <a:latin typeface="Arial" panose="020B0604020202020204" pitchFamily="34" charset="0"/>
                <a:cs typeface="Arial" panose="020B0604020202020204" pitchFamily="34" charset="0"/>
              </a:rPr>
              <a:t>pas  </a:t>
            </a:r>
            <a:r>
              <a:rPr sz="2800" dirty="0">
                <a:latin typeface="Arial" panose="020B0604020202020204" pitchFamily="34" charset="0"/>
                <a:cs typeface="Arial" panose="020B0604020202020204" pitchFamily="34" charset="0"/>
              </a:rPr>
              <a:t>d’un attribut </a:t>
            </a:r>
            <a:r>
              <a:rPr sz="2800" spc="-5" dirty="0">
                <a:latin typeface="Arial" panose="020B0604020202020204" pitchFamily="34" charset="0"/>
                <a:cs typeface="Arial" panose="020B0604020202020204" pitchFamily="34" charset="0"/>
              </a:rPr>
              <a:t>non-clé </a:t>
            </a:r>
            <a:r>
              <a:rPr sz="2800" dirty="0">
                <a:latin typeface="Arial" panose="020B0604020202020204" pitchFamily="34" charset="0"/>
                <a:cs typeface="Arial" panose="020B0604020202020204" pitchFamily="34" charset="0"/>
              </a:rPr>
              <a:t>(la </a:t>
            </a:r>
            <a:r>
              <a:rPr sz="2800" spc="-5" dirty="0">
                <a:latin typeface="Arial" panose="020B0604020202020204" pitchFamily="34" charset="0"/>
                <a:cs typeface="Arial" panose="020B0604020202020204" pitchFamily="34" charset="0"/>
              </a:rPr>
              <a:t>dépendance fonctionnelle </a:t>
            </a:r>
            <a:r>
              <a:rPr sz="2800" dirty="0" err="1">
                <a:latin typeface="Arial" panose="020B0604020202020204" pitchFamily="34" charset="0"/>
                <a:cs typeface="Arial" panose="020B0604020202020204" pitchFamily="34" charset="0"/>
              </a:rPr>
              <a:t>est</a:t>
            </a:r>
            <a:r>
              <a:rPr sz="2800" spc="80" dirty="0">
                <a:latin typeface="Arial" panose="020B0604020202020204" pitchFamily="34" charset="0"/>
                <a:cs typeface="Arial" panose="020B0604020202020204" pitchFamily="34" charset="0"/>
              </a:rPr>
              <a:t> </a:t>
            </a:r>
            <a:r>
              <a:rPr lang="fr-FR" sz="2800" spc="80" dirty="0">
                <a:latin typeface="Arial" panose="020B0604020202020204" pitchFamily="34" charset="0"/>
                <a:cs typeface="Arial" panose="020B0604020202020204" pitchFamily="34" charset="0"/>
              </a:rPr>
              <a:t>in</a:t>
            </a:r>
            <a:r>
              <a:rPr sz="2800" spc="-10" dirty="0" err="1">
                <a:latin typeface="Arial" panose="020B0604020202020204" pitchFamily="34" charset="0"/>
                <a:cs typeface="Arial" panose="020B0604020202020204" pitchFamily="34" charset="0"/>
              </a:rPr>
              <a:t>directe</a:t>
            </a:r>
            <a:r>
              <a:rPr sz="2800" spc="-10" dirty="0">
                <a:latin typeface="Arial" panose="020B0604020202020204" pitchFamily="34" charset="0"/>
                <a:cs typeface="Arial" panose="020B0604020202020204" pitchFamily="34" charset="0"/>
              </a:rPr>
              <a:t>)</a:t>
            </a:r>
            <a:endParaRPr sz="2800" dirty="0">
              <a:latin typeface="Arial" panose="020B0604020202020204" pitchFamily="34" charset="0"/>
              <a:cs typeface="Arial" panose="020B0604020202020204" pitchFamily="34" charset="0"/>
            </a:endParaRPr>
          </a:p>
          <a:p>
            <a:pPr marL="88265">
              <a:lnSpc>
                <a:spcPct val="100000"/>
              </a:lnSpc>
              <a:spcBef>
                <a:spcPts val="2880"/>
              </a:spcBef>
            </a:pPr>
            <a:r>
              <a:rPr sz="2800" b="0" spc="-10" dirty="0">
                <a:latin typeface="Arial" panose="020B0604020202020204" pitchFamily="34" charset="0"/>
                <a:cs typeface="Arial" panose="020B0604020202020204" pitchFamily="34" charset="0"/>
              </a:rPr>
              <a:t>Commande(</a:t>
            </a:r>
            <a:r>
              <a:rPr sz="2800" b="0" u="heavy" spc="-10" dirty="0">
                <a:uFill>
                  <a:solidFill>
                    <a:srgbClr val="404040"/>
                  </a:solidFill>
                </a:uFill>
                <a:latin typeface="Arial" panose="020B0604020202020204" pitchFamily="34" charset="0"/>
                <a:cs typeface="Arial" panose="020B0604020202020204" pitchFamily="34" charset="0"/>
              </a:rPr>
              <a:t>NuméroCommande</a:t>
            </a:r>
            <a:r>
              <a:rPr sz="2800" b="0" spc="-10" dirty="0">
                <a:latin typeface="Arial" panose="020B0604020202020204" pitchFamily="34" charset="0"/>
                <a:cs typeface="Arial" panose="020B0604020202020204" pitchFamily="34" charset="0"/>
              </a:rPr>
              <a:t>, </a:t>
            </a:r>
            <a:r>
              <a:rPr sz="2800" b="0" spc="-5" dirty="0">
                <a:latin typeface="Arial" panose="020B0604020202020204" pitchFamily="34" charset="0"/>
                <a:cs typeface="Arial" panose="020B0604020202020204" pitchFamily="34" charset="0"/>
              </a:rPr>
              <a:t>#CodeClient, </a:t>
            </a:r>
            <a:r>
              <a:rPr sz="2800" b="0" spc="-10" dirty="0">
                <a:latin typeface="Arial" panose="020B0604020202020204" pitchFamily="34" charset="0"/>
                <a:cs typeface="Arial" panose="020B0604020202020204" pitchFamily="34" charset="0"/>
              </a:rPr>
              <a:t>Nom </a:t>
            </a:r>
            <a:r>
              <a:rPr sz="2800" b="0" spc="-5" dirty="0">
                <a:latin typeface="Arial" panose="020B0604020202020204" pitchFamily="34" charset="0"/>
                <a:cs typeface="Arial" panose="020B0604020202020204" pitchFamily="34" charset="0"/>
              </a:rPr>
              <a:t>client,</a:t>
            </a:r>
            <a:r>
              <a:rPr sz="2800" b="0" spc="105" dirty="0">
                <a:latin typeface="Arial" panose="020B0604020202020204" pitchFamily="34" charset="0"/>
                <a:cs typeface="Arial" panose="020B0604020202020204" pitchFamily="34" charset="0"/>
              </a:rPr>
              <a:t> </a:t>
            </a:r>
            <a:r>
              <a:rPr sz="2800" b="0" spc="5" dirty="0">
                <a:latin typeface="Arial" panose="020B0604020202020204" pitchFamily="34" charset="0"/>
                <a:cs typeface="Arial" panose="020B0604020202020204" pitchFamily="34" charset="0"/>
              </a:rPr>
              <a:t>#</a:t>
            </a:r>
            <a:r>
              <a:rPr sz="2800" b="0" spc="5" dirty="0" err="1">
                <a:latin typeface="Arial" panose="020B0604020202020204" pitchFamily="34" charset="0"/>
                <a:cs typeface="Arial" panose="020B0604020202020204" pitchFamily="34" charset="0"/>
              </a:rPr>
              <a:t>RefArticle</a:t>
            </a:r>
            <a:r>
              <a:rPr sz="2800" b="0" spc="5" dirty="0">
                <a:latin typeface="Arial" panose="020B0604020202020204" pitchFamily="34" charset="0"/>
                <a:cs typeface="Arial" panose="020B0604020202020204" pitchFamily="34" charset="0"/>
              </a:rPr>
              <a:t>)</a:t>
            </a:r>
            <a:r>
              <a:rPr lang="fr-FR" sz="2800" b="0" spc="5" dirty="0">
                <a:latin typeface="Arial" panose="020B0604020202020204" pitchFamily="34" charset="0"/>
                <a:cs typeface="Arial" panose="020B0604020202020204" pitchFamily="34" charset="0"/>
              </a:rPr>
              <a:t>   </a:t>
            </a:r>
            <a:r>
              <a:rPr sz="2800" b="0" i="1" spc="5" dirty="0">
                <a:latin typeface="Arial" panose="020B0604020202020204" pitchFamily="34" charset="0"/>
                <a:cs typeface="Arial" panose="020B0604020202020204" pitchFamily="34" charset="0"/>
              </a:rPr>
              <a:t>→</a:t>
            </a:r>
            <a:r>
              <a:rPr lang="fr-FR" sz="2800" i="1" dirty="0">
                <a:latin typeface="Arial" panose="020B0604020202020204" pitchFamily="34" charset="0"/>
                <a:cs typeface="Arial" panose="020B0604020202020204" pitchFamily="34" charset="0"/>
              </a:rPr>
              <a:t>                                                                                  </a:t>
            </a:r>
            <a:r>
              <a:rPr sz="2800" b="0" spc="-10" dirty="0" err="1">
                <a:latin typeface="Arial" panose="020B0604020202020204" pitchFamily="34" charset="0"/>
                <a:cs typeface="Arial" panose="020B0604020202020204" pitchFamily="34" charset="0"/>
              </a:rPr>
              <a:t>Commande</a:t>
            </a:r>
            <a:r>
              <a:rPr sz="2800" b="0" spc="-10" dirty="0">
                <a:latin typeface="Arial" panose="020B0604020202020204" pitchFamily="34" charset="0"/>
                <a:cs typeface="Arial" panose="020B0604020202020204" pitchFamily="34" charset="0"/>
              </a:rPr>
              <a:t>(</a:t>
            </a:r>
            <a:r>
              <a:rPr sz="2800" b="0" u="heavy" spc="-10" dirty="0">
                <a:uFill>
                  <a:solidFill>
                    <a:srgbClr val="404040"/>
                  </a:solidFill>
                </a:uFill>
                <a:latin typeface="Arial" panose="020B0604020202020204" pitchFamily="34" charset="0"/>
                <a:cs typeface="Arial" panose="020B0604020202020204" pitchFamily="34" charset="0"/>
              </a:rPr>
              <a:t>NuméroCommande</a:t>
            </a:r>
            <a:r>
              <a:rPr sz="2800" b="0" spc="-10" dirty="0">
                <a:latin typeface="Arial" panose="020B0604020202020204" pitchFamily="34" charset="0"/>
                <a:cs typeface="Arial" panose="020B0604020202020204" pitchFamily="34" charset="0"/>
              </a:rPr>
              <a:t>, </a:t>
            </a:r>
            <a:r>
              <a:rPr sz="2800" b="0" spc="-5" dirty="0">
                <a:latin typeface="Arial" panose="020B0604020202020204" pitchFamily="34" charset="0"/>
                <a:cs typeface="Arial" panose="020B0604020202020204" pitchFamily="34" charset="0"/>
              </a:rPr>
              <a:t>#CodeClient, </a:t>
            </a:r>
            <a:r>
              <a:rPr sz="2800" b="0" spc="5" dirty="0">
                <a:latin typeface="Arial" panose="020B0604020202020204" pitchFamily="34" charset="0"/>
                <a:cs typeface="Arial" panose="020B0604020202020204" pitchFamily="34" charset="0"/>
              </a:rPr>
              <a:t>#RefArticle)  </a:t>
            </a:r>
            <a:r>
              <a:rPr sz="2800" b="0" spc="-5" dirty="0">
                <a:latin typeface="Arial" panose="020B0604020202020204" pitchFamily="34" charset="0"/>
                <a:cs typeface="Arial" panose="020B0604020202020204" pitchFamily="34" charset="0"/>
              </a:rPr>
              <a:t>Clients(</a:t>
            </a:r>
            <a:r>
              <a:rPr sz="2800" b="0" u="heavy" spc="-5" dirty="0">
                <a:uFill>
                  <a:solidFill>
                    <a:srgbClr val="404040"/>
                  </a:solidFill>
                </a:uFill>
                <a:latin typeface="Arial" panose="020B0604020202020204" pitchFamily="34" charset="0"/>
                <a:cs typeface="Arial" panose="020B0604020202020204" pitchFamily="34" charset="0"/>
              </a:rPr>
              <a:t>CodeClient</a:t>
            </a:r>
            <a:r>
              <a:rPr sz="2800" b="0" spc="-5" dirty="0">
                <a:latin typeface="Arial" panose="020B0604020202020204" pitchFamily="34" charset="0"/>
                <a:cs typeface="Arial" panose="020B0604020202020204" pitchFamily="34" charset="0"/>
              </a:rPr>
              <a:t>, Nom</a:t>
            </a:r>
            <a:r>
              <a:rPr sz="2800" b="0" spc="5" dirty="0">
                <a:latin typeface="Arial" panose="020B0604020202020204" pitchFamily="34" charset="0"/>
                <a:cs typeface="Arial" panose="020B0604020202020204" pitchFamily="34" charset="0"/>
              </a:rPr>
              <a:t> </a:t>
            </a:r>
            <a:r>
              <a:rPr sz="2800" b="0" spc="-5" dirty="0">
                <a:latin typeface="Arial" panose="020B0604020202020204" pitchFamily="34" charset="0"/>
                <a:cs typeface="Arial" panose="020B0604020202020204" pitchFamily="34" charset="0"/>
              </a:rPr>
              <a:t>client)</a:t>
            </a:r>
            <a:endParaRPr sz="2800" dirty="0">
              <a:latin typeface="Arial" panose="020B0604020202020204" pitchFamily="34" charset="0"/>
              <a:cs typeface="Arial" panose="020B0604020202020204" pitchFamily="34" charset="0"/>
            </a:endParaRPr>
          </a:p>
        </p:txBody>
      </p:sp>
      <p:sp>
        <p:nvSpPr>
          <p:cNvPr id="11" name="object 5">
            <a:extLst>
              <a:ext uri="{FF2B5EF4-FFF2-40B4-BE49-F238E27FC236}">
                <a16:creationId xmlns:a16="http://schemas.microsoft.com/office/drawing/2014/main" id="{CF76C44E-F8A0-4D07-ADBE-74B8B3E29A70}"/>
              </a:ext>
            </a:extLst>
          </p:cNvPr>
          <p:cNvSpPr txBox="1">
            <a:spLocks noGrp="1"/>
          </p:cNvSpPr>
          <p:nvPr>
            <p:ph type="ftr" sz="quarter" idx="5"/>
          </p:nvPr>
        </p:nvSpPr>
        <p:spPr>
          <a:xfrm>
            <a:off x="157307" y="6629400"/>
            <a:ext cx="11044093" cy="176330"/>
          </a:xfrm>
          <a:prstGeom prst="rect">
            <a:avLst/>
          </a:prstGeom>
        </p:spPr>
        <p:txBody>
          <a:bodyPr vert="horz" wrap="square" lIns="0" tIns="22225" rIns="0" bIns="0" rtlCol="0">
            <a:spAutoFit/>
          </a:bodyPr>
          <a:lstStyle/>
          <a:p>
            <a:pPr marL="12700">
              <a:lnSpc>
                <a:spcPct val="100000"/>
              </a:lnSpc>
              <a:spcBef>
                <a:spcPts val="175"/>
              </a:spcBef>
            </a:pPr>
            <a:r>
              <a:rPr lang="fr-FR" spc="-10" dirty="0"/>
              <a:t>Septembre 2018                                                                            Conception des bases de données – INSYS2S </a:t>
            </a:r>
            <a:endParaRPr spc="-1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137C9F-A6D6-44AB-A6BF-E414FF0350E3}"/>
              </a:ext>
            </a:extLst>
          </p:cNvPr>
          <p:cNvSpPr/>
          <p:nvPr/>
        </p:nvSpPr>
        <p:spPr>
          <a:xfrm>
            <a:off x="381000" y="29308"/>
            <a:ext cx="9415462" cy="1376659"/>
          </a:xfrm>
          <a:prstGeom prst="rect">
            <a:avLst/>
          </a:prstGeom>
        </p:spPr>
        <p:txBody>
          <a:bodyPr wrap="square">
            <a:spAutoFit/>
          </a:bodyPr>
          <a:lstStyle/>
          <a:p>
            <a:pPr marL="12700">
              <a:lnSpc>
                <a:spcPts val="5200"/>
              </a:lnSpc>
              <a:spcBef>
                <a:spcPts val="105"/>
              </a:spcBef>
            </a:pPr>
            <a:r>
              <a:rPr lang="fr-FR" sz="3600" b="1" spc="-190" dirty="0">
                <a:solidFill>
                  <a:srgbClr val="B8131A"/>
                </a:solidFill>
                <a:latin typeface="Segoe UI Light"/>
                <a:cs typeface="Segoe UI Light"/>
              </a:rPr>
              <a:t>Troisième </a:t>
            </a:r>
            <a:r>
              <a:rPr lang="fr-FR" sz="3600" b="1" spc="-105" dirty="0">
                <a:solidFill>
                  <a:srgbClr val="B8131A"/>
                </a:solidFill>
                <a:latin typeface="Segoe UI Light"/>
                <a:cs typeface="Segoe UI Light"/>
              </a:rPr>
              <a:t>forme</a:t>
            </a:r>
            <a:r>
              <a:rPr lang="fr-FR" sz="3600" b="1" spc="-385" dirty="0">
                <a:solidFill>
                  <a:srgbClr val="B8131A"/>
                </a:solidFill>
                <a:latin typeface="Segoe UI Light"/>
                <a:cs typeface="Segoe UI Light"/>
              </a:rPr>
              <a:t> </a:t>
            </a:r>
            <a:r>
              <a:rPr lang="fr-FR" sz="3600" b="1" spc="-114" dirty="0">
                <a:solidFill>
                  <a:srgbClr val="B8131A"/>
                </a:solidFill>
                <a:latin typeface="Segoe UI Light"/>
                <a:cs typeface="Segoe UI Light"/>
              </a:rPr>
              <a:t>normale</a:t>
            </a:r>
          </a:p>
          <a:p>
            <a:pPr marL="12700">
              <a:lnSpc>
                <a:spcPts val="5200"/>
              </a:lnSpc>
              <a:spcBef>
                <a:spcPts val="105"/>
              </a:spcBef>
            </a:pPr>
            <a:r>
              <a:rPr lang="fr-FR" sz="2800" b="1" spc="-114" dirty="0">
                <a:solidFill>
                  <a:srgbClr val="B8131A"/>
                </a:solidFill>
                <a:latin typeface="Segoe UI Light"/>
                <a:cs typeface="Segoe UI Light"/>
              </a:rPr>
              <a:t>Le problème</a:t>
            </a:r>
            <a:endParaRPr lang="fr-FR" sz="2800" b="1" dirty="0">
              <a:latin typeface="Segoe UI Light"/>
              <a:cs typeface="Segoe UI Light"/>
            </a:endParaRPr>
          </a:p>
        </p:txBody>
      </p:sp>
      <p:pic>
        <p:nvPicPr>
          <p:cNvPr id="3" name="Image 2">
            <a:extLst>
              <a:ext uri="{FF2B5EF4-FFF2-40B4-BE49-F238E27FC236}">
                <a16:creationId xmlns:a16="http://schemas.microsoft.com/office/drawing/2014/main" id="{2E7FB370-FC99-4C5F-8B21-93AC74E49848}"/>
              </a:ext>
            </a:extLst>
          </p:cNvPr>
          <p:cNvPicPr>
            <a:picLocks noChangeAspect="1"/>
          </p:cNvPicPr>
          <p:nvPr/>
        </p:nvPicPr>
        <p:blipFill>
          <a:blip r:embed="rId2"/>
          <a:stretch>
            <a:fillRect/>
          </a:stretch>
        </p:blipFill>
        <p:spPr>
          <a:xfrm>
            <a:off x="1219200" y="1371600"/>
            <a:ext cx="9220200" cy="2057400"/>
          </a:xfrm>
          <a:prstGeom prst="rect">
            <a:avLst/>
          </a:prstGeom>
        </p:spPr>
      </p:pic>
      <p:pic>
        <p:nvPicPr>
          <p:cNvPr id="4" name="Image 3">
            <a:extLst>
              <a:ext uri="{FF2B5EF4-FFF2-40B4-BE49-F238E27FC236}">
                <a16:creationId xmlns:a16="http://schemas.microsoft.com/office/drawing/2014/main" id="{4CAB739C-3C38-4F09-BBFA-91040EA7C49A}"/>
              </a:ext>
            </a:extLst>
          </p:cNvPr>
          <p:cNvPicPr>
            <a:picLocks noChangeAspect="1"/>
          </p:cNvPicPr>
          <p:nvPr/>
        </p:nvPicPr>
        <p:blipFill>
          <a:blip r:embed="rId3"/>
          <a:stretch>
            <a:fillRect/>
          </a:stretch>
        </p:blipFill>
        <p:spPr>
          <a:xfrm>
            <a:off x="1219200" y="3429000"/>
            <a:ext cx="9220200" cy="2924175"/>
          </a:xfrm>
          <a:prstGeom prst="rect">
            <a:avLst/>
          </a:prstGeom>
        </p:spPr>
      </p:pic>
    </p:spTree>
    <p:extLst>
      <p:ext uri="{BB962C8B-B14F-4D97-AF65-F5344CB8AC3E}">
        <p14:creationId xmlns:p14="http://schemas.microsoft.com/office/powerpoint/2010/main" val="3354470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A4F3B8-C806-496D-8681-232048D75485}"/>
              </a:ext>
            </a:extLst>
          </p:cNvPr>
          <p:cNvSpPr/>
          <p:nvPr/>
        </p:nvSpPr>
        <p:spPr>
          <a:xfrm>
            <a:off x="381000" y="29308"/>
            <a:ext cx="9415462" cy="1376659"/>
          </a:xfrm>
          <a:prstGeom prst="rect">
            <a:avLst/>
          </a:prstGeom>
        </p:spPr>
        <p:txBody>
          <a:bodyPr wrap="square">
            <a:spAutoFit/>
          </a:bodyPr>
          <a:lstStyle/>
          <a:p>
            <a:pPr marL="12700">
              <a:lnSpc>
                <a:spcPts val="5200"/>
              </a:lnSpc>
              <a:spcBef>
                <a:spcPts val="105"/>
              </a:spcBef>
            </a:pPr>
            <a:r>
              <a:rPr lang="fr-FR" sz="3600" b="1" spc="-190" dirty="0">
                <a:solidFill>
                  <a:srgbClr val="B8131A"/>
                </a:solidFill>
                <a:latin typeface="Segoe UI Light"/>
                <a:cs typeface="Segoe UI Light"/>
              </a:rPr>
              <a:t>Troisième </a:t>
            </a:r>
            <a:r>
              <a:rPr lang="fr-FR" sz="3600" b="1" spc="-105" dirty="0">
                <a:solidFill>
                  <a:srgbClr val="B8131A"/>
                </a:solidFill>
                <a:latin typeface="Segoe UI Light"/>
                <a:cs typeface="Segoe UI Light"/>
              </a:rPr>
              <a:t>forme</a:t>
            </a:r>
            <a:r>
              <a:rPr lang="fr-FR" sz="3600" b="1" spc="-385" dirty="0">
                <a:solidFill>
                  <a:srgbClr val="B8131A"/>
                </a:solidFill>
                <a:latin typeface="Segoe UI Light"/>
                <a:cs typeface="Segoe UI Light"/>
              </a:rPr>
              <a:t> </a:t>
            </a:r>
            <a:r>
              <a:rPr lang="fr-FR" sz="3600" b="1" spc="-114" dirty="0">
                <a:solidFill>
                  <a:srgbClr val="B8131A"/>
                </a:solidFill>
                <a:latin typeface="Segoe UI Light"/>
                <a:cs typeface="Segoe UI Light"/>
              </a:rPr>
              <a:t>normale</a:t>
            </a:r>
          </a:p>
          <a:p>
            <a:pPr marL="12700">
              <a:lnSpc>
                <a:spcPts val="5200"/>
              </a:lnSpc>
              <a:spcBef>
                <a:spcPts val="105"/>
              </a:spcBef>
            </a:pPr>
            <a:r>
              <a:rPr lang="fr-FR" sz="2800" b="1" spc="-114" dirty="0">
                <a:solidFill>
                  <a:srgbClr val="B8131A"/>
                </a:solidFill>
                <a:latin typeface="Segoe UI Light"/>
                <a:cs typeface="Segoe UI Light"/>
              </a:rPr>
              <a:t>Le problème</a:t>
            </a:r>
            <a:endParaRPr lang="fr-FR" sz="2800" b="1" dirty="0">
              <a:latin typeface="Segoe UI Light"/>
              <a:cs typeface="Segoe UI Light"/>
            </a:endParaRPr>
          </a:p>
        </p:txBody>
      </p:sp>
      <p:pic>
        <p:nvPicPr>
          <p:cNvPr id="3" name="Image 2">
            <a:extLst>
              <a:ext uri="{FF2B5EF4-FFF2-40B4-BE49-F238E27FC236}">
                <a16:creationId xmlns:a16="http://schemas.microsoft.com/office/drawing/2014/main" id="{4322E7B3-F798-4D36-B935-92437509CEB7}"/>
              </a:ext>
            </a:extLst>
          </p:cNvPr>
          <p:cNvPicPr>
            <a:picLocks noChangeAspect="1"/>
          </p:cNvPicPr>
          <p:nvPr/>
        </p:nvPicPr>
        <p:blipFill>
          <a:blip r:embed="rId2"/>
          <a:stretch>
            <a:fillRect/>
          </a:stretch>
        </p:blipFill>
        <p:spPr>
          <a:xfrm>
            <a:off x="539554" y="1560488"/>
            <a:ext cx="1895475" cy="1895475"/>
          </a:xfrm>
          <a:prstGeom prst="rect">
            <a:avLst/>
          </a:prstGeom>
        </p:spPr>
      </p:pic>
      <p:pic>
        <p:nvPicPr>
          <p:cNvPr id="4" name="Image 3">
            <a:extLst>
              <a:ext uri="{FF2B5EF4-FFF2-40B4-BE49-F238E27FC236}">
                <a16:creationId xmlns:a16="http://schemas.microsoft.com/office/drawing/2014/main" id="{5874182A-2C7D-4CEF-BF3D-5FFC9D844712}"/>
              </a:ext>
            </a:extLst>
          </p:cNvPr>
          <p:cNvPicPr>
            <a:picLocks noChangeAspect="1"/>
          </p:cNvPicPr>
          <p:nvPr/>
        </p:nvPicPr>
        <p:blipFill>
          <a:blip r:embed="rId3"/>
          <a:stretch>
            <a:fillRect/>
          </a:stretch>
        </p:blipFill>
        <p:spPr>
          <a:xfrm>
            <a:off x="6324600" y="4081169"/>
            <a:ext cx="4857750" cy="1809750"/>
          </a:xfrm>
          <a:prstGeom prst="rect">
            <a:avLst/>
          </a:prstGeom>
        </p:spPr>
      </p:pic>
      <p:pic>
        <p:nvPicPr>
          <p:cNvPr id="5" name="Image 4">
            <a:extLst>
              <a:ext uri="{FF2B5EF4-FFF2-40B4-BE49-F238E27FC236}">
                <a16:creationId xmlns:a16="http://schemas.microsoft.com/office/drawing/2014/main" id="{5E06FCEE-DF75-4341-96B0-36E8F91CD82A}"/>
              </a:ext>
            </a:extLst>
          </p:cNvPr>
          <p:cNvPicPr>
            <a:picLocks noChangeAspect="1"/>
          </p:cNvPicPr>
          <p:nvPr/>
        </p:nvPicPr>
        <p:blipFill>
          <a:blip r:embed="rId4"/>
          <a:stretch>
            <a:fillRect/>
          </a:stretch>
        </p:blipFill>
        <p:spPr>
          <a:xfrm>
            <a:off x="6324600" y="1088380"/>
            <a:ext cx="2809875" cy="2886075"/>
          </a:xfrm>
          <a:prstGeom prst="rect">
            <a:avLst/>
          </a:prstGeom>
        </p:spPr>
      </p:pic>
      <p:pic>
        <p:nvPicPr>
          <p:cNvPr id="6" name="Image 5">
            <a:extLst>
              <a:ext uri="{FF2B5EF4-FFF2-40B4-BE49-F238E27FC236}">
                <a16:creationId xmlns:a16="http://schemas.microsoft.com/office/drawing/2014/main" id="{AB3724E3-9010-413A-9CF0-1E6B612A264E}"/>
              </a:ext>
            </a:extLst>
          </p:cNvPr>
          <p:cNvPicPr>
            <a:picLocks noChangeAspect="1"/>
          </p:cNvPicPr>
          <p:nvPr/>
        </p:nvPicPr>
        <p:blipFill>
          <a:blip r:embed="rId5"/>
          <a:stretch>
            <a:fillRect/>
          </a:stretch>
        </p:blipFill>
        <p:spPr>
          <a:xfrm>
            <a:off x="539554" y="3638257"/>
            <a:ext cx="3638550" cy="2695575"/>
          </a:xfrm>
          <a:prstGeom prst="rect">
            <a:avLst/>
          </a:prstGeom>
        </p:spPr>
      </p:pic>
    </p:spTree>
    <p:extLst>
      <p:ext uri="{BB962C8B-B14F-4D97-AF65-F5344CB8AC3E}">
        <p14:creationId xmlns:p14="http://schemas.microsoft.com/office/powerpoint/2010/main" val="196793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2BB9D0-2B64-443F-BA25-7E7C6EF41299}"/>
              </a:ext>
            </a:extLst>
          </p:cNvPr>
          <p:cNvSpPr/>
          <p:nvPr/>
        </p:nvSpPr>
        <p:spPr>
          <a:xfrm>
            <a:off x="381000" y="29308"/>
            <a:ext cx="9415462" cy="696986"/>
          </a:xfrm>
          <a:prstGeom prst="rect">
            <a:avLst/>
          </a:prstGeom>
        </p:spPr>
        <p:txBody>
          <a:bodyPr wrap="square">
            <a:spAutoFit/>
          </a:bodyPr>
          <a:lstStyle/>
          <a:p>
            <a:pPr marL="12700">
              <a:lnSpc>
                <a:spcPts val="5200"/>
              </a:lnSpc>
              <a:spcBef>
                <a:spcPts val="105"/>
              </a:spcBef>
            </a:pPr>
            <a:r>
              <a:rPr lang="fr-FR" sz="3600" b="1" spc="-190" dirty="0">
                <a:solidFill>
                  <a:srgbClr val="B8131A"/>
                </a:solidFill>
                <a:latin typeface="Segoe UI Light"/>
                <a:cs typeface="Segoe UI Light"/>
              </a:rPr>
              <a:t>Boyce Codd </a:t>
            </a:r>
            <a:r>
              <a:rPr lang="fr-FR" sz="3600" b="1" spc="-105" dirty="0">
                <a:solidFill>
                  <a:srgbClr val="B8131A"/>
                </a:solidFill>
                <a:latin typeface="Segoe UI Light"/>
                <a:cs typeface="Segoe UI Light"/>
              </a:rPr>
              <a:t>forme</a:t>
            </a:r>
            <a:r>
              <a:rPr lang="fr-FR" sz="3600" b="1" spc="-385" dirty="0">
                <a:solidFill>
                  <a:srgbClr val="B8131A"/>
                </a:solidFill>
                <a:latin typeface="Segoe UI Light"/>
                <a:cs typeface="Segoe UI Light"/>
              </a:rPr>
              <a:t> </a:t>
            </a:r>
            <a:r>
              <a:rPr lang="fr-FR" sz="3600" b="1" spc="-114" dirty="0">
                <a:solidFill>
                  <a:srgbClr val="B8131A"/>
                </a:solidFill>
                <a:latin typeface="Segoe UI Light"/>
                <a:cs typeface="Segoe UI Light"/>
              </a:rPr>
              <a:t>normale</a:t>
            </a:r>
          </a:p>
        </p:txBody>
      </p:sp>
      <p:sp>
        <p:nvSpPr>
          <p:cNvPr id="8" name="object 4">
            <a:extLst>
              <a:ext uri="{FF2B5EF4-FFF2-40B4-BE49-F238E27FC236}">
                <a16:creationId xmlns:a16="http://schemas.microsoft.com/office/drawing/2014/main" id="{49647F52-7F43-4DDB-80F5-853FA85C0158}"/>
              </a:ext>
            </a:extLst>
          </p:cNvPr>
          <p:cNvSpPr txBox="1"/>
          <p:nvPr/>
        </p:nvSpPr>
        <p:spPr>
          <a:xfrm>
            <a:off x="178408" y="1371600"/>
            <a:ext cx="11812041" cy="3142527"/>
          </a:xfrm>
          <a:prstGeom prst="rect">
            <a:avLst/>
          </a:prstGeom>
        </p:spPr>
        <p:txBody>
          <a:bodyPr vert="horz" wrap="square" lIns="0" tIns="13335" rIns="0" bIns="0" rtlCol="0">
            <a:spAutoFit/>
          </a:bodyPr>
          <a:lstStyle/>
          <a:p>
            <a:pPr marL="469900" marR="869950" indent="-457200">
              <a:lnSpc>
                <a:spcPts val="3740"/>
              </a:lnSpc>
              <a:spcBef>
                <a:spcPts val="825"/>
              </a:spcBef>
              <a:buFont typeface="Arial"/>
              <a:buChar char="•"/>
              <a:tabLst>
                <a:tab pos="469265" algn="l"/>
                <a:tab pos="469900" algn="l"/>
                <a:tab pos="6512559" algn="l"/>
              </a:tabLst>
            </a:pPr>
            <a:r>
              <a:rPr lang="fr-FR" sz="2800" b="0" dirty="0">
                <a:latin typeface="Arial" panose="020B0604020202020204" pitchFamily="34" charset="0"/>
                <a:cs typeface="Arial" panose="020B0604020202020204" pitchFamily="34" charset="0"/>
              </a:rPr>
              <a:t>La Boyce Codd</a:t>
            </a:r>
            <a:r>
              <a:rPr lang="fr-FR" sz="2800" b="0" spc="-15" dirty="0">
                <a:latin typeface="Arial" panose="020B0604020202020204" pitchFamily="34" charset="0"/>
                <a:cs typeface="Arial" panose="020B0604020202020204" pitchFamily="34" charset="0"/>
              </a:rPr>
              <a:t> </a:t>
            </a:r>
            <a:r>
              <a:rPr sz="2800" b="0" spc="-5" dirty="0" err="1">
                <a:latin typeface="Arial" panose="020B0604020202020204" pitchFamily="34" charset="0"/>
                <a:cs typeface="Arial" panose="020B0604020202020204" pitchFamily="34" charset="0"/>
              </a:rPr>
              <a:t>forme</a:t>
            </a:r>
            <a:r>
              <a:rPr sz="2800" b="0" spc="-5" dirty="0">
                <a:latin typeface="Arial" panose="020B0604020202020204" pitchFamily="34" charset="0"/>
                <a:cs typeface="Arial" panose="020B0604020202020204" pitchFamily="34" charset="0"/>
              </a:rPr>
              <a:t> </a:t>
            </a:r>
            <a:r>
              <a:rPr sz="2800" b="0" spc="-5" dirty="0" err="1">
                <a:latin typeface="Arial" panose="020B0604020202020204" pitchFamily="34" charset="0"/>
                <a:cs typeface="Arial" panose="020B0604020202020204" pitchFamily="34" charset="0"/>
              </a:rPr>
              <a:t>normale</a:t>
            </a:r>
            <a:r>
              <a:rPr sz="2800" b="0" spc="-5" dirty="0">
                <a:latin typeface="Arial" panose="020B0604020202020204" pitchFamily="34" charset="0"/>
                <a:cs typeface="Arial" panose="020B0604020202020204" pitchFamily="34" charset="0"/>
              </a:rPr>
              <a:t> </a:t>
            </a:r>
            <a:r>
              <a:rPr lang="fr-FR" sz="2800" b="0" spc="-5">
                <a:latin typeface="Arial" panose="020B0604020202020204" pitchFamily="34" charset="0"/>
                <a:cs typeface="Arial" panose="020B0604020202020204" pitchFamily="34" charset="0"/>
              </a:rPr>
              <a:t>est un </a:t>
            </a:r>
            <a:r>
              <a:rPr lang="fr-FR" sz="2800" b="0" spc="-5" dirty="0">
                <a:latin typeface="Arial" panose="020B0604020202020204" pitchFamily="34" charset="0"/>
                <a:cs typeface="Arial" panose="020B0604020202020204" pitchFamily="34" charset="0"/>
              </a:rPr>
              <a:t>resserrement de la 3 </a:t>
            </a:r>
            <a:r>
              <a:rPr lang="fr-FR" sz="2800" b="0" spc="-5" dirty="0" err="1">
                <a:latin typeface="Arial" panose="020B0604020202020204" pitchFamily="34" charset="0"/>
                <a:cs typeface="Arial" panose="020B0604020202020204" pitchFamily="34" charset="0"/>
              </a:rPr>
              <a:t>éme</a:t>
            </a:r>
            <a:r>
              <a:rPr lang="fr-FR" sz="2800" b="0" spc="-5" dirty="0">
                <a:latin typeface="Arial" panose="020B0604020202020204" pitchFamily="34" charset="0"/>
                <a:cs typeface="Arial" panose="020B0604020202020204" pitchFamily="34" charset="0"/>
              </a:rPr>
              <a:t> forme normale </a:t>
            </a:r>
            <a:r>
              <a:rPr sz="2800" b="0" dirty="0">
                <a:latin typeface="Arial" panose="020B0604020202020204" pitchFamily="34" charset="0"/>
                <a:cs typeface="Arial" panose="020B0604020202020204" pitchFamily="34" charset="0"/>
              </a:rPr>
              <a:t>:</a:t>
            </a:r>
            <a:endParaRPr sz="2800" dirty="0">
              <a:latin typeface="Arial" panose="020B0604020202020204" pitchFamily="34" charset="0"/>
              <a:cs typeface="Arial" panose="020B0604020202020204" pitchFamily="34" charset="0"/>
            </a:endParaRPr>
          </a:p>
          <a:p>
            <a:pPr marL="1003300" lvl="1" indent="-381000">
              <a:lnSpc>
                <a:spcPct val="100000"/>
              </a:lnSpc>
              <a:spcBef>
                <a:spcPts val="60"/>
              </a:spcBef>
              <a:buFont typeface="Arial"/>
              <a:buChar char="–"/>
              <a:tabLst>
                <a:tab pos="1002665" algn="l"/>
                <a:tab pos="1003300" algn="l"/>
              </a:tabLst>
            </a:pPr>
            <a:r>
              <a:rPr lang="fr-FR" sz="2800" spc="-10" dirty="0">
                <a:latin typeface="Arial" panose="020B0604020202020204" pitchFamily="34" charset="0"/>
                <a:cs typeface="Arial" panose="020B0604020202020204" pitchFamily="34" charset="0"/>
              </a:rPr>
              <a:t>Aucun attribut ne peut dépendre de façon transitoire d’un candidat clé à moins qu’il ne s’agisse d’une dépendance triviale.</a:t>
            </a:r>
          </a:p>
          <a:p>
            <a:pPr marL="1003300" lvl="1" indent="-381000">
              <a:lnSpc>
                <a:spcPct val="100000"/>
              </a:lnSpc>
              <a:spcBef>
                <a:spcPts val="60"/>
              </a:spcBef>
              <a:buFont typeface="Arial"/>
              <a:buChar char="–"/>
              <a:tabLst>
                <a:tab pos="1002665" algn="l"/>
                <a:tab pos="1003300" algn="l"/>
              </a:tabLst>
            </a:pPr>
            <a:r>
              <a:rPr lang="fr-FR" sz="2800" spc="-10" dirty="0">
                <a:latin typeface="Arial" panose="020B0604020202020204" pitchFamily="34" charset="0"/>
                <a:cs typeface="Arial" panose="020B0604020202020204" pitchFamily="34" charset="0"/>
              </a:rPr>
              <a:t>Une clé candidate est une </a:t>
            </a:r>
            <a:r>
              <a:rPr lang="fr-FR" sz="2800" spc="-10" dirty="0" err="1">
                <a:latin typeface="Arial" panose="020B0604020202020204" pitchFamily="34" charset="0"/>
                <a:cs typeface="Arial" panose="020B0604020202020204" pitchFamily="34" charset="0"/>
              </a:rPr>
              <a:t>une</a:t>
            </a:r>
            <a:r>
              <a:rPr lang="fr-FR" sz="2800" spc="-10" dirty="0">
                <a:latin typeface="Arial" panose="020B0604020202020204" pitchFamily="34" charset="0"/>
                <a:cs typeface="Arial" panose="020B0604020202020204" pitchFamily="34" charset="0"/>
              </a:rPr>
              <a:t> clé qui peut être considérée comme une clé primaire. Elle peut être composite de même que les clés primaires </a:t>
            </a:r>
            <a:endParaRP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548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6F93523C-E2E2-43CC-8354-FA93C8C0E567}"/>
              </a:ext>
            </a:extLst>
          </p:cNvPr>
          <p:cNvPicPr>
            <a:picLocks noChangeAspect="1"/>
          </p:cNvPicPr>
          <p:nvPr/>
        </p:nvPicPr>
        <p:blipFill>
          <a:blip r:embed="rId2"/>
          <a:stretch>
            <a:fillRect/>
          </a:stretch>
        </p:blipFill>
        <p:spPr>
          <a:xfrm>
            <a:off x="914400" y="2133600"/>
            <a:ext cx="10287000" cy="3124200"/>
          </a:xfrm>
          <a:prstGeom prst="rect">
            <a:avLst/>
          </a:prstGeom>
        </p:spPr>
      </p:pic>
      <p:sp>
        <p:nvSpPr>
          <p:cNvPr id="4" name="Rectangle 3">
            <a:extLst>
              <a:ext uri="{FF2B5EF4-FFF2-40B4-BE49-F238E27FC236}">
                <a16:creationId xmlns:a16="http://schemas.microsoft.com/office/drawing/2014/main" id="{BD849B7C-7638-47A5-804A-B526AADDA232}"/>
              </a:ext>
            </a:extLst>
          </p:cNvPr>
          <p:cNvSpPr/>
          <p:nvPr/>
        </p:nvSpPr>
        <p:spPr>
          <a:xfrm>
            <a:off x="381000" y="29308"/>
            <a:ext cx="9415462" cy="1376659"/>
          </a:xfrm>
          <a:prstGeom prst="rect">
            <a:avLst/>
          </a:prstGeom>
        </p:spPr>
        <p:txBody>
          <a:bodyPr wrap="square">
            <a:spAutoFit/>
          </a:bodyPr>
          <a:lstStyle/>
          <a:p>
            <a:pPr marL="12700">
              <a:lnSpc>
                <a:spcPts val="5200"/>
              </a:lnSpc>
              <a:spcBef>
                <a:spcPts val="105"/>
              </a:spcBef>
            </a:pPr>
            <a:r>
              <a:rPr lang="fr-FR" sz="3600" b="1" spc="-190" dirty="0">
                <a:solidFill>
                  <a:srgbClr val="B8131A"/>
                </a:solidFill>
                <a:latin typeface="Segoe UI Light"/>
                <a:cs typeface="Segoe UI Light"/>
              </a:rPr>
              <a:t>Troisième </a:t>
            </a:r>
            <a:r>
              <a:rPr lang="fr-FR" sz="3600" b="1" spc="-105" dirty="0">
                <a:solidFill>
                  <a:srgbClr val="B8131A"/>
                </a:solidFill>
                <a:latin typeface="Segoe UI Light"/>
                <a:cs typeface="Segoe UI Light"/>
              </a:rPr>
              <a:t>forme</a:t>
            </a:r>
            <a:r>
              <a:rPr lang="fr-FR" sz="3600" b="1" spc="-385" dirty="0">
                <a:solidFill>
                  <a:srgbClr val="B8131A"/>
                </a:solidFill>
                <a:latin typeface="Segoe UI Light"/>
                <a:cs typeface="Segoe UI Light"/>
              </a:rPr>
              <a:t> </a:t>
            </a:r>
            <a:r>
              <a:rPr lang="fr-FR" sz="3600" b="1" spc="-114" dirty="0">
                <a:solidFill>
                  <a:srgbClr val="B8131A"/>
                </a:solidFill>
                <a:latin typeface="Segoe UI Light"/>
                <a:cs typeface="Segoe UI Light"/>
              </a:rPr>
              <a:t>normale</a:t>
            </a:r>
          </a:p>
          <a:p>
            <a:pPr marL="12700">
              <a:lnSpc>
                <a:spcPts val="5200"/>
              </a:lnSpc>
              <a:spcBef>
                <a:spcPts val="105"/>
              </a:spcBef>
            </a:pPr>
            <a:r>
              <a:rPr lang="fr-FR" sz="2800" b="1" spc="-114" dirty="0">
                <a:solidFill>
                  <a:srgbClr val="B8131A"/>
                </a:solidFill>
                <a:latin typeface="Segoe UI Light"/>
                <a:cs typeface="Segoe UI Light"/>
              </a:rPr>
              <a:t>Le problème</a:t>
            </a:r>
            <a:endParaRPr lang="fr-FR" sz="2800" b="1" dirty="0">
              <a:latin typeface="Segoe UI Light"/>
              <a:cs typeface="Segoe UI Light"/>
            </a:endParaRPr>
          </a:p>
        </p:txBody>
      </p:sp>
    </p:spTree>
    <p:extLst>
      <p:ext uri="{BB962C8B-B14F-4D97-AF65-F5344CB8AC3E}">
        <p14:creationId xmlns:p14="http://schemas.microsoft.com/office/powerpoint/2010/main" val="3704132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18FB328-7939-49B1-96DC-733886100851}"/>
              </a:ext>
            </a:extLst>
          </p:cNvPr>
          <p:cNvPicPr>
            <a:picLocks noChangeAspect="1"/>
          </p:cNvPicPr>
          <p:nvPr/>
        </p:nvPicPr>
        <p:blipFill>
          <a:blip r:embed="rId2"/>
          <a:stretch>
            <a:fillRect/>
          </a:stretch>
        </p:blipFill>
        <p:spPr>
          <a:xfrm>
            <a:off x="6248400" y="1981200"/>
            <a:ext cx="5562600" cy="2971800"/>
          </a:xfrm>
          <a:prstGeom prst="rect">
            <a:avLst/>
          </a:prstGeom>
        </p:spPr>
      </p:pic>
      <p:sp>
        <p:nvSpPr>
          <p:cNvPr id="3" name="Rectangle 2">
            <a:extLst>
              <a:ext uri="{FF2B5EF4-FFF2-40B4-BE49-F238E27FC236}">
                <a16:creationId xmlns:a16="http://schemas.microsoft.com/office/drawing/2014/main" id="{E222A006-4C53-4C68-9C99-952E19542FB2}"/>
              </a:ext>
            </a:extLst>
          </p:cNvPr>
          <p:cNvSpPr/>
          <p:nvPr/>
        </p:nvSpPr>
        <p:spPr>
          <a:xfrm>
            <a:off x="381000" y="29308"/>
            <a:ext cx="9415462" cy="1376659"/>
          </a:xfrm>
          <a:prstGeom prst="rect">
            <a:avLst/>
          </a:prstGeom>
        </p:spPr>
        <p:txBody>
          <a:bodyPr wrap="square">
            <a:spAutoFit/>
          </a:bodyPr>
          <a:lstStyle/>
          <a:p>
            <a:pPr marL="12700">
              <a:lnSpc>
                <a:spcPts val="5200"/>
              </a:lnSpc>
              <a:spcBef>
                <a:spcPts val="105"/>
              </a:spcBef>
            </a:pPr>
            <a:r>
              <a:rPr lang="fr-FR" sz="3600" b="1" spc="-190" dirty="0">
                <a:solidFill>
                  <a:srgbClr val="B8131A"/>
                </a:solidFill>
                <a:latin typeface="Segoe UI Light"/>
                <a:cs typeface="Segoe UI Light"/>
              </a:rPr>
              <a:t>Troisième </a:t>
            </a:r>
            <a:r>
              <a:rPr lang="fr-FR" sz="3600" b="1" spc="-105" dirty="0">
                <a:solidFill>
                  <a:srgbClr val="B8131A"/>
                </a:solidFill>
                <a:latin typeface="Segoe UI Light"/>
                <a:cs typeface="Segoe UI Light"/>
              </a:rPr>
              <a:t>forme</a:t>
            </a:r>
            <a:r>
              <a:rPr lang="fr-FR" sz="3600" b="1" spc="-385" dirty="0">
                <a:solidFill>
                  <a:srgbClr val="B8131A"/>
                </a:solidFill>
                <a:latin typeface="Segoe UI Light"/>
                <a:cs typeface="Segoe UI Light"/>
              </a:rPr>
              <a:t> </a:t>
            </a:r>
            <a:r>
              <a:rPr lang="fr-FR" sz="3600" b="1" spc="-114" dirty="0">
                <a:solidFill>
                  <a:srgbClr val="B8131A"/>
                </a:solidFill>
                <a:latin typeface="Segoe UI Light"/>
                <a:cs typeface="Segoe UI Light"/>
              </a:rPr>
              <a:t>normale</a:t>
            </a:r>
          </a:p>
          <a:p>
            <a:pPr marL="12700">
              <a:lnSpc>
                <a:spcPts val="5200"/>
              </a:lnSpc>
              <a:spcBef>
                <a:spcPts val="105"/>
              </a:spcBef>
            </a:pPr>
            <a:r>
              <a:rPr lang="fr-FR" sz="2800" b="1" spc="-114" dirty="0">
                <a:solidFill>
                  <a:srgbClr val="B8131A"/>
                </a:solidFill>
                <a:latin typeface="Segoe UI Light"/>
                <a:cs typeface="Segoe UI Light"/>
              </a:rPr>
              <a:t>La solution</a:t>
            </a:r>
            <a:endParaRPr lang="fr-FR" sz="2800" b="1" dirty="0">
              <a:latin typeface="Segoe UI Light"/>
              <a:cs typeface="Segoe UI Light"/>
            </a:endParaRPr>
          </a:p>
        </p:txBody>
      </p:sp>
      <p:pic>
        <p:nvPicPr>
          <p:cNvPr id="4" name="Image 3">
            <a:extLst>
              <a:ext uri="{FF2B5EF4-FFF2-40B4-BE49-F238E27FC236}">
                <a16:creationId xmlns:a16="http://schemas.microsoft.com/office/drawing/2014/main" id="{19592AF1-FA92-496A-ADCE-50C83ABCBE69}"/>
              </a:ext>
            </a:extLst>
          </p:cNvPr>
          <p:cNvPicPr>
            <a:picLocks noChangeAspect="1"/>
          </p:cNvPicPr>
          <p:nvPr/>
        </p:nvPicPr>
        <p:blipFill>
          <a:blip r:embed="rId3"/>
          <a:stretch>
            <a:fillRect/>
          </a:stretch>
        </p:blipFill>
        <p:spPr>
          <a:xfrm>
            <a:off x="381000" y="2438400"/>
            <a:ext cx="5191125" cy="2590800"/>
          </a:xfrm>
          <a:prstGeom prst="rect">
            <a:avLst/>
          </a:prstGeom>
        </p:spPr>
      </p:pic>
    </p:spTree>
    <p:extLst>
      <p:ext uri="{BB962C8B-B14F-4D97-AF65-F5344CB8AC3E}">
        <p14:creationId xmlns:p14="http://schemas.microsoft.com/office/powerpoint/2010/main" val="1858561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D110C6C-817A-495B-8011-CCD0CC76198E}"/>
              </a:ext>
            </a:extLst>
          </p:cNvPr>
          <p:cNvSpPr txBox="1"/>
          <p:nvPr/>
        </p:nvSpPr>
        <p:spPr>
          <a:xfrm>
            <a:off x="533400" y="612844"/>
            <a:ext cx="11430000" cy="5632311"/>
          </a:xfrm>
          <a:prstGeom prst="rect">
            <a:avLst/>
          </a:prstGeom>
          <a:noFill/>
        </p:spPr>
        <p:txBody>
          <a:bodyPr wrap="square" rtlCol="0">
            <a:spAutoFit/>
          </a:bodyPr>
          <a:lstStyle/>
          <a:p>
            <a:pPr fontAlgn="base"/>
            <a:r>
              <a:rPr lang="fr-FR" sz="3600" b="0" dirty="0">
                <a:solidFill>
                  <a:srgbClr val="B8131A"/>
                </a:solidFill>
                <a:effectLst/>
              </a:rPr>
              <a:t>5) principes pour une BDDR performante:</a:t>
            </a:r>
            <a:br>
              <a:rPr lang="fr-FR" dirty="0"/>
            </a:br>
            <a:br>
              <a:rPr lang="fr-FR" dirty="0"/>
            </a:br>
            <a:r>
              <a:rPr lang="fr-FR" sz="2400" dirty="0"/>
              <a:t>1) </a:t>
            </a:r>
            <a:r>
              <a:rPr lang="fr-FR" sz="2400" b="1" dirty="0"/>
              <a:t>AUCUNE REDONDANCE</a:t>
            </a:r>
            <a:r>
              <a:rPr lang="fr-FR" sz="2400" dirty="0"/>
              <a:t> : sinon cela augmente le volume de la base et multiplie les mises à jour par autant de données redondées, donc augmente la durée du traitement, donc dégrade les performances.</a:t>
            </a:r>
          </a:p>
          <a:p>
            <a:pPr fontAlgn="base"/>
            <a:r>
              <a:rPr lang="fr-FR" sz="2400" dirty="0"/>
              <a:t>2) </a:t>
            </a:r>
            <a:r>
              <a:rPr lang="fr-FR" sz="2400" b="1" dirty="0"/>
              <a:t>PAS D’ANOMALIE TRANSACTIONNELLE</a:t>
            </a:r>
            <a:r>
              <a:rPr lang="fr-FR" sz="2400" dirty="0"/>
              <a:t> : la modification d’une valeur sémantique doit se traduire par la modification d’une seule donnée dans une seule table. Sinon il faudra mettre à jour de nombreuses lignes et c’est pénalisant : durée de la requête plus longue.</a:t>
            </a:r>
          </a:p>
          <a:p>
            <a:pPr fontAlgn="base"/>
            <a:r>
              <a:rPr lang="fr-FR" sz="2400" dirty="0"/>
              <a:t>3) </a:t>
            </a:r>
            <a:r>
              <a:rPr lang="fr-FR" sz="2400" b="1" dirty="0"/>
              <a:t>LES DONNÉES DOIVENT ÊTRE ATOMIQUES</a:t>
            </a:r>
            <a:r>
              <a:rPr lang="fr-FR" sz="2400" dirty="0"/>
              <a:t> : une colonne de table ne doit contenir qu’une seule information. En revanche, une vue peut contenir des données concaténées, agrégées, calculées… Une donnée non atomique se traduit par des requêtes alambiquées (SUBSTRING par exemple), OU, multiples critères dans la clause WHERE et souvent par l’incapacité à utiliser les index. En plus cela empêche une évolution aisée de la structure de la base.</a:t>
            </a:r>
          </a:p>
          <a:p>
            <a:endParaRPr lang="fr-FR" dirty="0"/>
          </a:p>
        </p:txBody>
      </p:sp>
      <p:sp>
        <p:nvSpPr>
          <p:cNvPr id="3" name="object 5">
            <a:extLst>
              <a:ext uri="{FF2B5EF4-FFF2-40B4-BE49-F238E27FC236}">
                <a16:creationId xmlns:a16="http://schemas.microsoft.com/office/drawing/2014/main" id="{E1CB20FF-D67E-495D-9632-F1C4BC30E0F8}"/>
              </a:ext>
            </a:extLst>
          </p:cNvPr>
          <p:cNvSpPr txBox="1">
            <a:spLocks noGrp="1"/>
          </p:cNvSpPr>
          <p:nvPr>
            <p:ph type="ftr" sz="quarter" idx="5"/>
          </p:nvPr>
        </p:nvSpPr>
        <p:spPr>
          <a:xfrm>
            <a:off x="157307" y="6629400"/>
            <a:ext cx="11044093" cy="176330"/>
          </a:xfrm>
          <a:prstGeom prst="rect">
            <a:avLst/>
          </a:prstGeom>
        </p:spPr>
        <p:txBody>
          <a:bodyPr vert="horz" wrap="square" lIns="0" tIns="22225" rIns="0" bIns="0" rtlCol="0">
            <a:spAutoFit/>
          </a:bodyPr>
          <a:lstStyle/>
          <a:p>
            <a:pPr marL="12700">
              <a:lnSpc>
                <a:spcPct val="100000"/>
              </a:lnSpc>
              <a:spcBef>
                <a:spcPts val="175"/>
              </a:spcBef>
            </a:pPr>
            <a:r>
              <a:rPr lang="fr-FR" spc="-10" dirty="0"/>
              <a:t>Septembre 2018                                                                            Conception des bases de données – INSYS2S </a:t>
            </a:r>
            <a:endParaRPr spc="-10" dirty="0"/>
          </a:p>
        </p:txBody>
      </p:sp>
    </p:spTree>
    <p:extLst>
      <p:ext uri="{BB962C8B-B14F-4D97-AF65-F5344CB8AC3E}">
        <p14:creationId xmlns:p14="http://schemas.microsoft.com/office/powerpoint/2010/main" val="336313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409" y="76657"/>
            <a:ext cx="3968115" cy="697230"/>
          </a:xfrm>
          <a:prstGeom prst="rect">
            <a:avLst/>
          </a:prstGeom>
        </p:spPr>
        <p:txBody>
          <a:bodyPr vert="horz" wrap="square" lIns="0" tIns="13335" rIns="0" bIns="0" rtlCol="0">
            <a:spAutoFit/>
          </a:bodyPr>
          <a:lstStyle/>
          <a:p>
            <a:pPr marL="12700">
              <a:lnSpc>
                <a:spcPct val="100000"/>
              </a:lnSpc>
              <a:spcBef>
                <a:spcPts val="105"/>
              </a:spcBef>
            </a:pPr>
            <a:r>
              <a:rPr spc="-120" dirty="0"/>
              <a:t>Objectifs </a:t>
            </a:r>
            <a:r>
              <a:rPr spc="-55" dirty="0"/>
              <a:t>du</a:t>
            </a:r>
            <a:r>
              <a:rPr spc="-490" dirty="0"/>
              <a:t> </a:t>
            </a:r>
            <a:r>
              <a:rPr spc="-95" dirty="0"/>
              <a:t>cours</a:t>
            </a:r>
          </a:p>
        </p:txBody>
      </p:sp>
      <p:sp>
        <p:nvSpPr>
          <p:cNvPr id="3" name="object 3"/>
          <p:cNvSpPr txBox="1"/>
          <p:nvPr/>
        </p:nvSpPr>
        <p:spPr>
          <a:xfrm>
            <a:off x="178409" y="1012813"/>
            <a:ext cx="6621145" cy="3399007"/>
          </a:xfrm>
          <a:prstGeom prst="rect">
            <a:avLst/>
          </a:prstGeom>
        </p:spPr>
        <p:txBody>
          <a:bodyPr vert="horz" wrap="square" lIns="0" tIns="145415" rIns="0" bIns="0" rtlCol="0">
            <a:spAutoFit/>
          </a:bodyPr>
          <a:lstStyle/>
          <a:p>
            <a:pPr marL="469900" indent="-457200">
              <a:lnSpc>
                <a:spcPct val="100000"/>
              </a:lnSpc>
              <a:spcBef>
                <a:spcPts val="1145"/>
              </a:spcBef>
              <a:buFont typeface="Arial"/>
              <a:buChar char="•"/>
              <a:tabLst>
                <a:tab pos="469265" algn="l"/>
                <a:tab pos="469900" algn="l"/>
              </a:tabLst>
            </a:pPr>
            <a:r>
              <a:rPr sz="2800" b="0" spc="10" dirty="0">
                <a:latin typeface="Arial" panose="020B0604020202020204" pitchFamily="34" charset="0"/>
                <a:cs typeface="Arial" panose="020B0604020202020204" pitchFamily="34" charset="0"/>
              </a:rPr>
              <a:t>Normalisation </a:t>
            </a:r>
            <a:r>
              <a:rPr sz="2800" b="0" spc="5" dirty="0">
                <a:latin typeface="Arial" panose="020B0604020202020204" pitchFamily="34" charset="0"/>
                <a:cs typeface="Arial" panose="020B0604020202020204" pitchFamily="34" charset="0"/>
              </a:rPr>
              <a:t>des</a:t>
            </a:r>
            <a:r>
              <a:rPr sz="2800" b="0" spc="-40" dirty="0">
                <a:latin typeface="Arial" panose="020B0604020202020204" pitchFamily="34" charset="0"/>
                <a:cs typeface="Arial" panose="020B0604020202020204" pitchFamily="34" charset="0"/>
              </a:rPr>
              <a:t> </a:t>
            </a:r>
            <a:r>
              <a:rPr sz="2800" b="0" spc="-5" dirty="0">
                <a:latin typeface="Arial" panose="020B0604020202020204" pitchFamily="34" charset="0"/>
                <a:cs typeface="Arial" panose="020B0604020202020204" pitchFamily="34" charset="0"/>
              </a:rPr>
              <a:t>relations</a:t>
            </a:r>
            <a:endParaRPr sz="2800" dirty="0">
              <a:latin typeface="Arial" panose="020B0604020202020204" pitchFamily="34" charset="0"/>
              <a:cs typeface="Arial" panose="020B0604020202020204" pitchFamily="34" charset="0"/>
            </a:endParaRPr>
          </a:p>
          <a:p>
            <a:pPr marL="469900" indent="-457200">
              <a:lnSpc>
                <a:spcPct val="100000"/>
              </a:lnSpc>
              <a:spcBef>
                <a:spcPts val="1045"/>
              </a:spcBef>
              <a:buFont typeface="Arial"/>
              <a:buChar char="•"/>
              <a:tabLst>
                <a:tab pos="469265" algn="l"/>
                <a:tab pos="469900" algn="l"/>
              </a:tabLst>
            </a:pPr>
            <a:r>
              <a:rPr sz="2800" b="0" spc="-10" dirty="0">
                <a:latin typeface="Arial" panose="020B0604020202020204" pitchFamily="34" charset="0"/>
                <a:cs typeface="Arial" panose="020B0604020202020204" pitchFamily="34" charset="0"/>
              </a:rPr>
              <a:t>Première </a:t>
            </a:r>
            <a:r>
              <a:rPr sz="2800" b="0" spc="10" dirty="0">
                <a:latin typeface="Arial" panose="020B0604020202020204" pitchFamily="34" charset="0"/>
                <a:cs typeface="Arial" panose="020B0604020202020204" pitchFamily="34" charset="0"/>
              </a:rPr>
              <a:t>forme</a:t>
            </a:r>
            <a:r>
              <a:rPr sz="2800" b="0" spc="-60" dirty="0">
                <a:latin typeface="Arial" panose="020B0604020202020204" pitchFamily="34" charset="0"/>
                <a:cs typeface="Arial" panose="020B0604020202020204" pitchFamily="34" charset="0"/>
              </a:rPr>
              <a:t> </a:t>
            </a:r>
            <a:r>
              <a:rPr sz="2800" b="0" spc="5" dirty="0">
                <a:latin typeface="Arial" panose="020B0604020202020204" pitchFamily="34" charset="0"/>
                <a:cs typeface="Arial" panose="020B0604020202020204" pitchFamily="34" charset="0"/>
              </a:rPr>
              <a:t>normale</a:t>
            </a:r>
            <a:endParaRPr sz="2800" dirty="0">
              <a:latin typeface="Arial" panose="020B0604020202020204" pitchFamily="34" charset="0"/>
              <a:cs typeface="Arial" panose="020B0604020202020204" pitchFamily="34" charset="0"/>
            </a:endParaRPr>
          </a:p>
          <a:p>
            <a:pPr marL="469900" indent="-457200">
              <a:lnSpc>
                <a:spcPct val="100000"/>
              </a:lnSpc>
              <a:spcBef>
                <a:spcPts val="1045"/>
              </a:spcBef>
              <a:buFont typeface="Arial"/>
              <a:buChar char="•"/>
              <a:tabLst>
                <a:tab pos="469265" algn="l"/>
                <a:tab pos="469900" algn="l"/>
              </a:tabLst>
            </a:pPr>
            <a:r>
              <a:rPr sz="2800" b="0" spc="10" dirty="0" err="1">
                <a:latin typeface="Arial" panose="020B0604020202020204" pitchFamily="34" charset="0"/>
                <a:cs typeface="Arial" panose="020B0604020202020204" pitchFamily="34" charset="0"/>
              </a:rPr>
              <a:t>Deuxième</a:t>
            </a:r>
            <a:r>
              <a:rPr sz="2800" b="0" spc="10" dirty="0">
                <a:latin typeface="Arial" panose="020B0604020202020204" pitchFamily="34" charset="0"/>
                <a:cs typeface="Arial" panose="020B0604020202020204" pitchFamily="34" charset="0"/>
              </a:rPr>
              <a:t> forme</a:t>
            </a:r>
            <a:r>
              <a:rPr sz="2800" b="0" spc="-70" dirty="0">
                <a:latin typeface="Arial" panose="020B0604020202020204" pitchFamily="34" charset="0"/>
                <a:cs typeface="Arial" panose="020B0604020202020204" pitchFamily="34" charset="0"/>
              </a:rPr>
              <a:t> </a:t>
            </a:r>
            <a:r>
              <a:rPr sz="2800" b="0" spc="5" dirty="0">
                <a:latin typeface="Arial" panose="020B0604020202020204" pitchFamily="34" charset="0"/>
                <a:cs typeface="Arial" panose="020B0604020202020204" pitchFamily="34" charset="0"/>
              </a:rPr>
              <a:t>normale</a:t>
            </a:r>
            <a:endParaRPr sz="2800" dirty="0">
              <a:latin typeface="Arial" panose="020B0604020202020204" pitchFamily="34" charset="0"/>
              <a:cs typeface="Arial" panose="020B0604020202020204" pitchFamily="34" charset="0"/>
            </a:endParaRPr>
          </a:p>
          <a:p>
            <a:pPr marL="469900" indent="-457200">
              <a:lnSpc>
                <a:spcPct val="100000"/>
              </a:lnSpc>
              <a:spcBef>
                <a:spcPts val="1050"/>
              </a:spcBef>
              <a:buFont typeface="Arial"/>
              <a:buChar char="•"/>
              <a:tabLst>
                <a:tab pos="469265" algn="l"/>
                <a:tab pos="469900" algn="l"/>
              </a:tabLst>
            </a:pPr>
            <a:r>
              <a:rPr sz="2800" b="0" spc="-70" dirty="0">
                <a:latin typeface="Arial" panose="020B0604020202020204" pitchFamily="34" charset="0"/>
                <a:cs typeface="Arial" panose="020B0604020202020204" pitchFamily="34" charset="0"/>
              </a:rPr>
              <a:t>Troisième </a:t>
            </a:r>
            <a:r>
              <a:rPr sz="2800" b="0" spc="10" dirty="0" err="1">
                <a:latin typeface="Arial" panose="020B0604020202020204" pitchFamily="34" charset="0"/>
                <a:cs typeface="Arial" panose="020B0604020202020204" pitchFamily="34" charset="0"/>
              </a:rPr>
              <a:t>forme</a:t>
            </a:r>
            <a:r>
              <a:rPr sz="2800" b="0" spc="60" dirty="0">
                <a:latin typeface="Arial" panose="020B0604020202020204" pitchFamily="34" charset="0"/>
                <a:cs typeface="Arial" panose="020B0604020202020204" pitchFamily="34" charset="0"/>
              </a:rPr>
              <a:t> </a:t>
            </a:r>
            <a:r>
              <a:rPr sz="2800" b="0" spc="5" dirty="0" err="1">
                <a:latin typeface="Arial" panose="020B0604020202020204" pitchFamily="34" charset="0"/>
                <a:cs typeface="Arial" panose="020B0604020202020204" pitchFamily="34" charset="0"/>
              </a:rPr>
              <a:t>normale</a:t>
            </a:r>
            <a:endParaRPr lang="fr-FR" sz="2800" b="0" spc="5" dirty="0">
              <a:latin typeface="Arial" panose="020B0604020202020204" pitchFamily="34" charset="0"/>
              <a:cs typeface="Arial" panose="020B0604020202020204" pitchFamily="34" charset="0"/>
            </a:endParaRPr>
          </a:p>
          <a:p>
            <a:pPr marL="469900" indent="-457200">
              <a:lnSpc>
                <a:spcPct val="100000"/>
              </a:lnSpc>
              <a:spcBef>
                <a:spcPts val="1050"/>
              </a:spcBef>
              <a:buFont typeface="Arial"/>
              <a:buChar char="•"/>
              <a:tabLst>
                <a:tab pos="469265" algn="l"/>
                <a:tab pos="469900" algn="l"/>
              </a:tabLst>
            </a:pPr>
            <a:r>
              <a:rPr lang="fr-FR" sz="2800" spc="5" dirty="0" err="1">
                <a:latin typeface="Arial" panose="020B0604020202020204" pitchFamily="34" charset="0"/>
                <a:cs typeface="Arial" panose="020B0604020202020204" pitchFamily="34" charset="0"/>
              </a:rPr>
              <a:t>Boyc</a:t>
            </a:r>
            <a:r>
              <a:rPr lang="fr-FR" sz="2800" spc="5" dirty="0">
                <a:latin typeface="Arial" panose="020B0604020202020204" pitchFamily="34" charset="0"/>
                <a:cs typeface="Arial" panose="020B0604020202020204" pitchFamily="34" charset="0"/>
              </a:rPr>
              <a:t> Codd forme normale</a:t>
            </a:r>
            <a:endParaRPr sz="2800" dirty="0">
              <a:latin typeface="Arial" panose="020B0604020202020204" pitchFamily="34" charset="0"/>
              <a:cs typeface="Arial" panose="020B0604020202020204" pitchFamily="34" charset="0"/>
            </a:endParaRPr>
          </a:p>
          <a:p>
            <a:pPr marL="469900" indent="-457200">
              <a:lnSpc>
                <a:spcPct val="100000"/>
              </a:lnSpc>
              <a:spcBef>
                <a:spcPts val="1040"/>
              </a:spcBef>
              <a:buFont typeface="Arial"/>
              <a:buChar char="•"/>
              <a:tabLst>
                <a:tab pos="469265" algn="l"/>
                <a:tab pos="469900" algn="l"/>
              </a:tabLst>
            </a:pPr>
            <a:r>
              <a:rPr sz="2800" b="0" spc="5" dirty="0">
                <a:latin typeface="Arial" panose="020B0604020202020204" pitchFamily="34" charset="0"/>
                <a:cs typeface="Arial" panose="020B0604020202020204" pitchFamily="34" charset="0"/>
              </a:rPr>
              <a:t>Conclusion</a:t>
            </a:r>
            <a:endParaRPr sz="2800" dirty="0">
              <a:latin typeface="Arial" panose="020B0604020202020204" pitchFamily="34" charset="0"/>
              <a:cs typeface="Arial" panose="020B0604020202020204" pitchFamily="34" charset="0"/>
            </a:endParaRPr>
          </a:p>
        </p:txBody>
      </p:sp>
      <p:sp>
        <p:nvSpPr>
          <p:cNvPr id="6" name="object 5">
            <a:extLst>
              <a:ext uri="{FF2B5EF4-FFF2-40B4-BE49-F238E27FC236}">
                <a16:creationId xmlns:a16="http://schemas.microsoft.com/office/drawing/2014/main" id="{74C21FD6-15B0-48FC-A1EE-B8AF7A23E20F}"/>
              </a:ext>
            </a:extLst>
          </p:cNvPr>
          <p:cNvSpPr txBox="1">
            <a:spLocks noGrp="1"/>
          </p:cNvSpPr>
          <p:nvPr>
            <p:ph type="ftr" sz="quarter" idx="5"/>
          </p:nvPr>
        </p:nvSpPr>
        <p:spPr>
          <a:xfrm>
            <a:off x="157307" y="6629400"/>
            <a:ext cx="11044093" cy="176330"/>
          </a:xfrm>
          <a:prstGeom prst="rect">
            <a:avLst/>
          </a:prstGeom>
        </p:spPr>
        <p:txBody>
          <a:bodyPr vert="horz" wrap="square" lIns="0" tIns="22225" rIns="0" bIns="0" rtlCol="0">
            <a:spAutoFit/>
          </a:bodyPr>
          <a:lstStyle/>
          <a:p>
            <a:pPr marL="12700">
              <a:lnSpc>
                <a:spcPct val="100000"/>
              </a:lnSpc>
              <a:spcBef>
                <a:spcPts val="175"/>
              </a:spcBef>
            </a:pPr>
            <a:r>
              <a:rPr lang="fr-FR" spc="-10" dirty="0"/>
              <a:t>Septembre 2018                                                                            Conception des bases de données – INSYS2S </a:t>
            </a:r>
            <a:endParaRPr spc="-1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DD8247F-CA84-45AB-AE18-190AE790E6B0}"/>
              </a:ext>
            </a:extLst>
          </p:cNvPr>
          <p:cNvSpPr txBox="1"/>
          <p:nvPr/>
        </p:nvSpPr>
        <p:spPr>
          <a:xfrm>
            <a:off x="609600" y="990600"/>
            <a:ext cx="10668000" cy="4678204"/>
          </a:xfrm>
          <a:prstGeom prst="rect">
            <a:avLst/>
          </a:prstGeom>
          <a:noFill/>
        </p:spPr>
        <p:txBody>
          <a:bodyPr wrap="square" rtlCol="0">
            <a:spAutoFit/>
          </a:bodyPr>
          <a:lstStyle/>
          <a:p>
            <a:pPr fontAlgn="base"/>
            <a:r>
              <a:rPr lang="fr-FR" sz="2800" dirty="0"/>
              <a:t>4)</a:t>
            </a:r>
            <a:r>
              <a:rPr lang="fr-FR" sz="2800" b="1" dirty="0"/>
              <a:t> LES COLONNES D’UNE TABLE DOIVENT CORRESPONDRE À DES ATTRIBUTS PROPRE À L’ENTITÉ QUE LA TABLE MODÉLISÉE</a:t>
            </a:r>
            <a:r>
              <a:rPr lang="fr-FR" sz="2800" dirty="0"/>
              <a:t> : un numéro de téléphone, un mail ou une adresse ne sont pas des attributs propre à une personne, mais relatif à une table de téléphone, de mail ou d’adresse associé à la personne. En créant des tables artificiellement obèses (nombreuses colonnes), les requêtes sont plus complexes, l’accès aux données se fait la plupart du temps par balayage de la table (aucune utilisation d’index), la durée de verrouillage est très notablement allongée, car c’est toujours la même table qui est impactée par les mises à jour.</a:t>
            </a:r>
          </a:p>
          <a:p>
            <a:endParaRPr lang="fr-FR" dirty="0"/>
          </a:p>
        </p:txBody>
      </p:sp>
      <p:sp>
        <p:nvSpPr>
          <p:cNvPr id="3" name="object 5">
            <a:extLst>
              <a:ext uri="{FF2B5EF4-FFF2-40B4-BE49-F238E27FC236}">
                <a16:creationId xmlns:a16="http://schemas.microsoft.com/office/drawing/2014/main" id="{93027A24-5541-461B-8915-19930E74A5BD}"/>
              </a:ext>
            </a:extLst>
          </p:cNvPr>
          <p:cNvSpPr txBox="1">
            <a:spLocks noGrp="1"/>
          </p:cNvSpPr>
          <p:nvPr>
            <p:ph type="ftr" sz="quarter" idx="5"/>
          </p:nvPr>
        </p:nvSpPr>
        <p:spPr>
          <a:xfrm>
            <a:off x="157307" y="6629400"/>
            <a:ext cx="11044093" cy="176330"/>
          </a:xfrm>
          <a:prstGeom prst="rect">
            <a:avLst/>
          </a:prstGeom>
        </p:spPr>
        <p:txBody>
          <a:bodyPr vert="horz" wrap="square" lIns="0" tIns="22225" rIns="0" bIns="0" rtlCol="0">
            <a:spAutoFit/>
          </a:bodyPr>
          <a:lstStyle/>
          <a:p>
            <a:pPr marL="12700">
              <a:lnSpc>
                <a:spcPct val="100000"/>
              </a:lnSpc>
              <a:spcBef>
                <a:spcPts val="175"/>
              </a:spcBef>
            </a:pPr>
            <a:r>
              <a:rPr lang="fr-FR" spc="-10" dirty="0"/>
              <a:t>Septembre 2018                                                                            Conception des bases de données – INSYS2S </a:t>
            </a:r>
            <a:endParaRPr spc="-10" dirty="0"/>
          </a:p>
        </p:txBody>
      </p:sp>
    </p:spTree>
    <p:extLst>
      <p:ext uri="{BB962C8B-B14F-4D97-AF65-F5344CB8AC3E}">
        <p14:creationId xmlns:p14="http://schemas.microsoft.com/office/powerpoint/2010/main" val="4272252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8858700-4519-426C-9CDB-F0DC5288F6C1}"/>
              </a:ext>
            </a:extLst>
          </p:cNvPr>
          <p:cNvSpPr txBox="1"/>
          <p:nvPr/>
        </p:nvSpPr>
        <p:spPr>
          <a:xfrm>
            <a:off x="1143000" y="838200"/>
            <a:ext cx="10287000" cy="5109091"/>
          </a:xfrm>
          <a:prstGeom prst="rect">
            <a:avLst/>
          </a:prstGeom>
          <a:noFill/>
        </p:spPr>
        <p:txBody>
          <a:bodyPr wrap="square" rtlCol="0">
            <a:spAutoFit/>
          </a:bodyPr>
          <a:lstStyle/>
          <a:p>
            <a:r>
              <a:rPr lang="fr-FR" sz="2800" dirty="0"/>
              <a:t>5) </a:t>
            </a:r>
            <a:r>
              <a:rPr lang="fr-FR" sz="2800" b="1" dirty="0"/>
              <a:t>LES CLEFS PRIMAIRE DES TABLES DOIVENT ÊTRE CONCISES, ASSÉMANTIQUE ET INVARIABLE</a:t>
            </a:r>
            <a:r>
              <a:rPr lang="fr-FR" sz="2800" dirty="0"/>
              <a:t> : la meilleure clef primaire est un </a:t>
            </a:r>
            <a:r>
              <a:rPr lang="fr-FR" sz="2800" dirty="0" err="1"/>
              <a:t>auto-incrément</a:t>
            </a:r>
            <a:r>
              <a:rPr lang="fr-FR" sz="2800" dirty="0"/>
              <a:t> de type INT ou BIGINT. Car courte (4 ou 8 octets, c’est-à-dire la longueur du mot en mémoire en 32 ou 64 bits), </a:t>
            </a:r>
            <a:r>
              <a:rPr lang="fr-FR" sz="2800" dirty="0" err="1"/>
              <a:t>assémantique</a:t>
            </a:r>
            <a:r>
              <a:rPr lang="fr-FR" sz="2800" dirty="0"/>
              <a:t> (aucune signification de la données dont la valeur est arbitraire) et invariables (la clef ne sera jamais mise à jour). Avec une telle clef, et si les FOREIGN KEY sont correctement indexées, peu importe le nombre de jointures, car ce n’est pas la jointure qui pose des problèmes de performance, mais l’encombrement de la RAM avec des tables obèses, et l’impossibilité d’exploiter les index avec des tables ne respectant pas ces principes de modélisation…</a:t>
            </a:r>
          </a:p>
          <a:p>
            <a:endParaRPr lang="fr-FR" dirty="0"/>
          </a:p>
        </p:txBody>
      </p:sp>
      <p:sp>
        <p:nvSpPr>
          <p:cNvPr id="3" name="object 5">
            <a:extLst>
              <a:ext uri="{FF2B5EF4-FFF2-40B4-BE49-F238E27FC236}">
                <a16:creationId xmlns:a16="http://schemas.microsoft.com/office/drawing/2014/main" id="{5C17C132-A62F-41D0-AC07-2A04E29139BF}"/>
              </a:ext>
            </a:extLst>
          </p:cNvPr>
          <p:cNvSpPr txBox="1">
            <a:spLocks noGrp="1"/>
          </p:cNvSpPr>
          <p:nvPr>
            <p:ph type="ftr" sz="quarter" idx="5"/>
          </p:nvPr>
        </p:nvSpPr>
        <p:spPr>
          <a:xfrm>
            <a:off x="157307" y="6629400"/>
            <a:ext cx="11044093" cy="176330"/>
          </a:xfrm>
          <a:prstGeom prst="rect">
            <a:avLst/>
          </a:prstGeom>
        </p:spPr>
        <p:txBody>
          <a:bodyPr vert="horz" wrap="square" lIns="0" tIns="22225" rIns="0" bIns="0" rtlCol="0">
            <a:spAutoFit/>
          </a:bodyPr>
          <a:lstStyle/>
          <a:p>
            <a:pPr marL="12700">
              <a:lnSpc>
                <a:spcPct val="100000"/>
              </a:lnSpc>
              <a:spcBef>
                <a:spcPts val="175"/>
              </a:spcBef>
            </a:pPr>
            <a:r>
              <a:rPr lang="fr-FR" spc="-10" dirty="0"/>
              <a:t>Septembre 2018                                                                            Conception des bases de données – INSYS2S </a:t>
            </a:r>
            <a:endParaRPr spc="-10" dirty="0"/>
          </a:p>
        </p:txBody>
      </p:sp>
    </p:spTree>
    <p:extLst>
      <p:ext uri="{BB962C8B-B14F-4D97-AF65-F5344CB8AC3E}">
        <p14:creationId xmlns:p14="http://schemas.microsoft.com/office/powerpoint/2010/main" val="1376212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09" y="613196"/>
            <a:ext cx="11770360" cy="4146969"/>
          </a:xfrm>
          <a:prstGeom prst="rect">
            <a:avLst/>
          </a:prstGeom>
        </p:spPr>
        <p:txBody>
          <a:bodyPr vert="horz" wrap="square" lIns="0" tIns="57150" rIns="0" bIns="0" rtlCol="0">
            <a:spAutoFit/>
          </a:bodyPr>
          <a:lstStyle/>
          <a:p>
            <a:pPr marL="12700">
              <a:lnSpc>
                <a:spcPct val="100000"/>
              </a:lnSpc>
              <a:spcBef>
                <a:spcPts val="450"/>
              </a:spcBef>
            </a:pPr>
            <a:r>
              <a:rPr sz="4400" b="0" spc="-125" dirty="0">
                <a:solidFill>
                  <a:srgbClr val="B8131A"/>
                </a:solidFill>
                <a:latin typeface="Segoe UI Light"/>
                <a:cs typeface="Segoe UI Light"/>
              </a:rPr>
              <a:t>Normalisation </a:t>
            </a:r>
            <a:r>
              <a:rPr sz="4400" b="0" spc="-80" dirty="0">
                <a:solidFill>
                  <a:srgbClr val="B8131A"/>
                </a:solidFill>
                <a:latin typeface="Segoe UI Light"/>
                <a:cs typeface="Segoe UI Light"/>
              </a:rPr>
              <a:t>des</a:t>
            </a:r>
            <a:r>
              <a:rPr sz="4400" b="0" spc="-455" dirty="0">
                <a:solidFill>
                  <a:srgbClr val="B8131A"/>
                </a:solidFill>
                <a:latin typeface="Segoe UI Light"/>
                <a:cs typeface="Segoe UI Light"/>
              </a:rPr>
              <a:t> </a:t>
            </a:r>
            <a:r>
              <a:rPr sz="4400" b="0" spc="-125" dirty="0">
                <a:solidFill>
                  <a:srgbClr val="B8131A"/>
                </a:solidFill>
                <a:latin typeface="Segoe UI Light"/>
                <a:cs typeface="Segoe UI Light"/>
              </a:rPr>
              <a:t>relations</a:t>
            </a:r>
            <a:endParaRPr sz="4400" dirty="0">
              <a:latin typeface="Segoe UI Light"/>
              <a:cs typeface="Segoe UI Light"/>
            </a:endParaRPr>
          </a:p>
          <a:p>
            <a:pPr marL="469900" marR="130810" indent="-457200">
              <a:lnSpc>
                <a:spcPts val="4210"/>
              </a:lnSpc>
              <a:spcBef>
                <a:spcPts val="835"/>
              </a:spcBef>
              <a:buFont typeface="Arial"/>
              <a:buChar char="•"/>
              <a:tabLst>
                <a:tab pos="469265" algn="l"/>
                <a:tab pos="469900" algn="l"/>
                <a:tab pos="819785" algn="l"/>
              </a:tabLst>
            </a:pPr>
            <a:r>
              <a:rPr sz="2800" b="0" spc="-5" dirty="0">
                <a:latin typeface="Arial" panose="020B0604020202020204" pitchFamily="34" charset="0"/>
                <a:cs typeface="Arial" panose="020B0604020202020204" pitchFamily="34" charset="0"/>
              </a:rPr>
              <a:t>Il	existe </a:t>
            </a:r>
            <a:r>
              <a:rPr sz="2800" b="0" spc="-10" dirty="0">
                <a:latin typeface="Arial" panose="020B0604020202020204" pitchFamily="34" charset="0"/>
                <a:cs typeface="Arial" panose="020B0604020202020204" pitchFamily="34" charset="0"/>
              </a:rPr>
              <a:t>différents </a:t>
            </a:r>
            <a:r>
              <a:rPr sz="2800" b="0" spc="-5" dirty="0">
                <a:latin typeface="Arial" panose="020B0604020202020204" pitchFamily="34" charset="0"/>
                <a:cs typeface="Arial" panose="020B0604020202020204" pitchFamily="34" charset="0"/>
              </a:rPr>
              <a:t>modèles </a:t>
            </a:r>
            <a:r>
              <a:rPr sz="2800" b="0" spc="-10" dirty="0">
                <a:latin typeface="Arial" panose="020B0604020202020204" pitchFamily="34" charset="0"/>
                <a:cs typeface="Arial" panose="020B0604020202020204" pitchFamily="34" charset="0"/>
              </a:rPr>
              <a:t>relationnels </a:t>
            </a:r>
            <a:r>
              <a:rPr sz="2800" b="0" spc="-5" dirty="0">
                <a:latin typeface="Arial" panose="020B0604020202020204" pitchFamily="34" charset="0"/>
                <a:cs typeface="Arial" panose="020B0604020202020204" pitchFamily="34" charset="0"/>
              </a:rPr>
              <a:t>pour un même  </a:t>
            </a:r>
            <a:r>
              <a:rPr sz="2800" b="0" spc="-15" dirty="0">
                <a:latin typeface="Arial" panose="020B0604020202020204" pitchFamily="34" charset="0"/>
                <a:cs typeface="Arial" panose="020B0604020202020204" pitchFamily="34" charset="0"/>
              </a:rPr>
              <a:t>problème</a:t>
            </a:r>
            <a:endParaRPr sz="2800" dirty="0">
              <a:latin typeface="Arial" panose="020B0604020202020204" pitchFamily="34" charset="0"/>
              <a:cs typeface="Arial" panose="020B0604020202020204" pitchFamily="34" charset="0"/>
            </a:endParaRPr>
          </a:p>
          <a:p>
            <a:pPr marL="469900" marR="5080" indent="-457200">
              <a:lnSpc>
                <a:spcPts val="4210"/>
              </a:lnSpc>
              <a:spcBef>
                <a:spcPts val="944"/>
              </a:spcBef>
              <a:buFont typeface="Arial"/>
              <a:buChar char="•"/>
              <a:tabLst>
                <a:tab pos="469265" algn="l"/>
                <a:tab pos="469900" algn="l"/>
                <a:tab pos="4745355" algn="l"/>
                <a:tab pos="11229975" algn="l"/>
              </a:tabLst>
            </a:pPr>
            <a:r>
              <a:rPr sz="2800" b="0" spc="-45" dirty="0">
                <a:latin typeface="Arial" panose="020B0604020202020204" pitchFamily="34" charset="0"/>
                <a:cs typeface="Arial" panose="020B0604020202020204" pitchFamily="34" charset="0"/>
              </a:rPr>
              <a:t>Parmi </a:t>
            </a:r>
            <a:r>
              <a:rPr sz="2800" b="0" dirty="0">
                <a:latin typeface="Arial" panose="020B0604020202020204" pitchFamily="34" charset="0"/>
                <a:cs typeface="Arial" panose="020B0604020202020204" pitchFamily="34" charset="0"/>
              </a:rPr>
              <a:t>ces </a:t>
            </a:r>
            <a:r>
              <a:rPr sz="2800" b="0" spc="-5" dirty="0">
                <a:latin typeface="Arial" panose="020B0604020202020204" pitchFamily="34" charset="0"/>
                <a:cs typeface="Arial" panose="020B0604020202020204" pitchFamily="34" charset="0"/>
              </a:rPr>
              <a:t>possibilités, quelles sont les plus </a:t>
            </a:r>
            <a:r>
              <a:rPr lang="fr-FR" sz="2800" b="0" dirty="0">
                <a:latin typeface="Arial" panose="020B0604020202020204" pitchFamily="34" charset="0"/>
                <a:cs typeface="Arial" panose="020B0604020202020204" pitchFamily="34" charset="0"/>
              </a:rPr>
              <a:t>adaptées afin</a:t>
            </a:r>
            <a:r>
              <a:rPr sz="2800" b="0" dirty="0">
                <a:latin typeface="Arial" panose="020B0604020202020204" pitchFamily="34" charset="0"/>
                <a:cs typeface="Arial" panose="020B0604020202020204" pitchFamily="34" charset="0"/>
              </a:rPr>
              <a:t>  </a:t>
            </a:r>
            <a:r>
              <a:rPr lang="fr-FR" sz="2800" b="0" dirty="0">
                <a:latin typeface="Arial" panose="020B0604020202020204" pitchFamily="34" charset="0"/>
                <a:cs typeface="Arial" panose="020B0604020202020204" pitchFamily="34" charset="0"/>
              </a:rPr>
              <a:t>d’</a:t>
            </a:r>
            <a:r>
              <a:rPr sz="2800" b="0" dirty="0" err="1">
                <a:latin typeface="Arial" panose="020B0604020202020204" pitchFamily="34" charset="0"/>
                <a:cs typeface="Arial" panose="020B0604020202020204" pitchFamily="34" charset="0"/>
              </a:rPr>
              <a:t>éviter</a:t>
            </a:r>
            <a:r>
              <a:rPr sz="2800" b="0" dirty="0">
                <a:latin typeface="Arial" panose="020B0604020202020204" pitchFamily="34" charset="0"/>
                <a:cs typeface="Arial" panose="020B0604020202020204" pitchFamily="34" charset="0"/>
              </a:rPr>
              <a:t> </a:t>
            </a:r>
            <a:r>
              <a:rPr sz="2800" b="0" spc="-5" dirty="0">
                <a:latin typeface="Arial" panose="020B0604020202020204" pitchFamily="34" charset="0"/>
                <a:cs typeface="Arial" panose="020B0604020202020204" pitchFamily="34" charset="0"/>
              </a:rPr>
              <a:t>le</a:t>
            </a:r>
            <a:r>
              <a:rPr sz="2800" b="0" dirty="0">
                <a:latin typeface="Arial" panose="020B0604020202020204" pitchFamily="34" charset="0"/>
                <a:cs typeface="Arial" panose="020B0604020202020204" pitchFamily="34" charset="0"/>
              </a:rPr>
              <a:t>s</a:t>
            </a:r>
            <a:r>
              <a:rPr sz="2800" b="0" spc="-5" dirty="0">
                <a:latin typeface="Arial" panose="020B0604020202020204" pitchFamily="34" charset="0"/>
                <a:cs typeface="Arial" panose="020B0604020202020204" pitchFamily="34" charset="0"/>
              </a:rPr>
              <a:t> </a:t>
            </a:r>
            <a:r>
              <a:rPr sz="2800" b="0" spc="-5" dirty="0" err="1">
                <a:latin typeface="Arial" panose="020B0604020202020204" pitchFamily="34" charset="0"/>
                <a:cs typeface="Arial" panose="020B0604020202020204" pitchFamily="34" charset="0"/>
              </a:rPr>
              <a:t>p</a:t>
            </a:r>
            <a:r>
              <a:rPr sz="2800" b="0" spc="-75" dirty="0" err="1">
                <a:latin typeface="Arial" panose="020B0604020202020204" pitchFamily="34" charset="0"/>
                <a:cs typeface="Arial" panose="020B0604020202020204" pitchFamily="34" charset="0"/>
              </a:rPr>
              <a:t>r</a:t>
            </a:r>
            <a:r>
              <a:rPr sz="2800" b="0" spc="-5" dirty="0" err="1">
                <a:latin typeface="Arial" panose="020B0604020202020204" pitchFamily="34" charset="0"/>
                <a:cs typeface="Arial" panose="020B0604020202020204" pitchFamily="34" charset="0"/>
              </a:rPr>
              <a:t>oblème</a:t>
            </a:r>
            <a:r>
              <a:rPr sz="2800" b="0" dirty="0" err="1">
                <a:latin typeface="Arial" panose="020B0604020202020204" pitchFamily="34" charset="0"/>
                <a:cs typeface="Arial" panose="020B0604020202020204" pitchFamily="34" charset="0"/>
              </a:rPr>
              <a:t>s</a:t>
            </a:r>
            <a:r>
              <a:rPr lang="fr-FR" sz="2800" b="0" dirty="0">
                <a:latin typeface="Arial" panose="020B0604020202020204" pitchFamily="34" charset="0"/>
                <a:cs typeface="Arial" panose="020B0604020202020204" pitchFamily="34" charset="0"/>
              </a:rPr>
              <a:t> </a:t>
            </a:r>
            <a:r>
              <a:rPr sz="2800" b="0" spc="-5" dirty="0">
                <a:latin typeface="Arial" panose="020B0604020202020204" pitchFamily="34" charset="0"/>
                <a:cs typeface="Arial" panose="020B0604020202020204" pitchFamily="34" charset="0"/>
              </a:rPr>
              <a:t>d</a:t>
            </a:r>
            <a:r>
              <a:rPr sz="2800" b="0" dirty="0">
                <a:latin typeface="Arial" panose="020B0604020202020204" pitchFamily="34" charset="0"/>
                <a:cs typeface="Arial" panose="020B0604020202020204" pitchFamily="34" charset="0"/>
              </a:rPr>
              <a:t>e</a:t>
            </a:r>
            <a:r>
              <a:rPr sz="2800" b="0" spc="-5" dirty="0">
                <a:latin typeface="Arial" panose="020B0604020202020204" pitchFamily="34" charset="0"/>
                <a:cs typeface="Arial" panose="020B0604020202020204" pitchFamily="34" charset="0"/>
              </a:rPr>
              <a:t> </a:t>
            </a:r>
            <a:r>
              <a:rPr sz="2800" b="0" dirty="0">
                <a:latin typeface="Arial" panose="020B0604020202020204" pitchFamily="34" charset="0"/>
                <a:cs typeface="Arial" panose="020B0604020202020204" pitchFamily="34" charset="0"/>
              </a:rPr>
              <a:t>cohé</a:t>
            </a:r>
            <a:r>
              <a:rPr sz="2800" b="0" spc="-80" dirty="0">
                <a:latin typeface="Arial" panose="020B0604020202020204" pitchFamily="34" charset="0"/>
                <a:cs typeface="Arial" panose="020B0604020202020204" pitchFamily="34" charset="0"/>
              </a:rPr>
              <a:t>r</a:t>
            </a:r>
            <a:r>
              <a:rPr sz="2800" b="0" dirty="0">
                <a:latin typeface="Arial" panose="020B0604020202020204" pitchFamily="34" charset="0"/>
                <a:cs typeface="Arial" panose="020B0604020202020204" pitchFamily="34" charset="0"/>
              </a:rPr>
              <a:t>ence </a:t>
            </a:r>
            <a:r>
              <a:rPr sz="2800" b="0" spc="-5" dirty="0" err="1">
                <a:latin typeface="Arial" panose="020B0604020202020204" pitchFamily="34" charset="0"/>
                <a:cs typeface="Arial" panose="020B0604020202020204" pitchFamily="34" charset="0"/>
              </a:rPr>
              <a:t>lo</a:t>
            </a:r>
            <a:r>
              <a:rPr sz="2800" b="0" spc="30" dirty="0" err="1">
                <a:latin typeface="Arial" panose="020B0604020202020204" pitchFamily="34" charset="0"/>
                <a:cs typeface="Arial" panose="020B0604020202020204" pitchFamily="34" charset="0"/>
              </a:rPr>
              <a:t>r</a:t>
            </a:r>
            <a:r>
              <a:rPr sz="2800" b="0" dirty="0" err="1">
                <a:latin typeface="Arial" panose="020B0604020202020204" pitchFamily="34" charset="0"/>
                <a:cs typeface="Arial" panose="020B0604020202020204" pitchFamily="34" charset="0"/>
              </a:rPr>
              <a:t>s</a:t>
            </a:r>
            <a:r>
              <a:rPr sz="2800" b="0" spc="-5" dirty="0">
                <a:latin typeface="Arial" panose="020B0604020202020204" pitchFamily="34" charset="0"/>
                <a:cs typeface="Arial" panose="020B0604020202020204" pitchFamily="34" charset="0"/>
              </a:rPr>
              <a:t> </a:t>
            </a:r>
            <a:r>
              <a:rPr sz="2800" b="0" spc="-5" dirty="0" err="1">
                <a:latin typeface="Arial" panose="020B0604020202020204" pitchFamily="34" charset="0"/>
                <a:cs typeface="Arial" panose="020B0604020202020204" pitchFamily="34" charset="0"/>
              </a:rPr>
              <a:t>d</a:t>
            </a:r>
            <a:r>
              <a:rPr sz="2800" b="0" spc="-455" dirty="0" err="1">
                <a:latin typeface="Arial" panose="020B0604020202020204" pitchFamily="34" charset="0"/>
                <a:cs typeface="Arial" panose="020B0604020202020204" pitchFamily="34" charset="0"/>
              </a:rPr>
              <a:t>’</a:t>
            </a:r>
            <a:r>
              <a:rPr sz="2800" b="0" spc="-5" dirty="0" err="1">
                <a:latin typeface="Arial" panose="020B0604020202020204" pitchFamily="34" charset="0"/>
                <a:cs typeface="Arial" panose="020B0604020202020204" pitchFamily="34" charset="0"/>
              </a:rPr>
              <a:t>opération</a:t>
            </a:r>
            <a:r>
              <a:rPr sz="2800" b="0" dirty="0" err="1">
                <a:latin typeface="Arial" panose="020B0604020202020204" pitchFamily="34" charset="0"/>
                <a:cs typeface="Arial" panose="020B0604020202020204" pitchFamily="34" charset="0"/>
              </a:rPr>
              <a:t>s</a:t>
            </a:r>
            <a:r>
              <a:rPr lang="fr-FR" sz="2800" b="0" dirty="0">
                <a:latin typeface="Arial" panose="020B0604020202020204" pitchFamily="34" charset="0"/>
                <a:cs typeface="Arial" panose="020B0604020202020204" pitchFamily="34" charset="0"/>
              </a:rPr>
              <a:t> </a:t>
            </a:r>
            <a:r>
              <a:rPr sz="2800" b="0" spc="-5" dirty="0">
                <a:latin typeface="Arial" panose="020B0604020202020204" pitchFamily="34" charset="0"/>
                <a:cs typeface="Arial" panose="020B0604020202020204" pitchFamily="34" charset="0"/>
              </a:rPr>
              <a:t>de  </a:t>
            </a:r>
            <a:r>
              <a:rPr sz="2800" b="0" dirty="0">
                <a:latin typeface="Arial" panose="020B0604020202020204" pitchFamily="34" charset="0"/>
                <a:cs typeface="Arial" panose="020B0604020202020204" pitchFamily="34" charset="0"/>
              </a:rPr>
              <a:t>mise à </a:t>
            </a:r>
            <a:r>
              <a:rPr sz="2800" b="0" spc="-5" dirty="0">
                <a:latin typeface="Arial" panose="020B0604020202020204" pitchFamily="34" charset="0"/>
                <a:cs typeface="Arial" panose="020B0604020202020204" pitchFamily="34" charset="0"/>
              </a:rPr>
              <a:t>jour</a:t>
            </a:r>
            <a:r>
              <a:rPr lang="fr-FR" sz="2800" b="0" spc="-5" dirty="0">
                <a:latin typeface="Arial" panose="020B0604020202020204" pitchFamily="34" charset="0"/>
                <a:cs typeface="Arial" panose="020B0604020202020204" pitchFamily="34" charset="0"/>
              </a:rPr>
              <a:t> ?</a:t>
            </a:r>
            <a:endParaRPr sz="2800" dirty="0">
              <a:latin typeface="Arial" panose="020B0604020202020204" pitchFamily="34" charset="0"/>
              <a:cs typeface="Arial" panose="020B0604020202020204" pitchFamily="34" charset="0"/>
            </a:endParaRPr>
          </a:p>
          <a:p>
            <a:pPr marL="469900" indent="-457200">
              <a:lnSpc>
                <a:spcPct val="100000"/>
              </a:lnSpc>
              <a:spcBef>
                <a:spcPts val="409"/>
              </a:spcBef>
              <a:buFont typeface="Arial"/>
              <a:buChar char="•"/>
              <a:tabLst>
                <a:tab pos="469265" algn="l"/>
                <a:tab pos="469900" algn="l"/>
              </a:tabLst>
            </a:pPr>
            <a:r>
              <a:rPr sz="2800" b="0" spc="-5" dirty="0">
                <a:latin typeface="Arial" panose="020B0604020202020204" pitchFamily="34" charset="0"/>
                <a:cs typeface="Arial" panose="020B0604020202020204" pitchFamily="34" charset="0"/>
              </a:rPr>
              <a:t>Ces </a:t>
            </a:r>
            <a:r>
              <a:rPr sz="2800" b="0" spc="-10" dirty="0">
                <a:latin typeface="Arial" panose="020B0604020202020204" pitchFamily="34" charset="0"/>
                <a:cs typeface="Arial" panose="020B0604020202020204" pitchFamily="34" charset="0"/>
              </a:rPr>
              <a:t>relations </a:t>
            </a:r>
            <a:r>
              <a:rPr sz="2800" b="0" dirty="0">
                <a:latin typeface="Arial" panose="020B0604020202020204" pitchFamily="34" charset="0"/>
                <a:cs typeface="Arial" panose="020B0604020202020204" pitchFamily="34" charset="0"/>
              </a:rPr>
              <a:t>« </a:t>
            </a:r>
            <a:r>
              <a:rPr sz="2800" b="0" spc="-5" dirty="0">
                <a:latin typeface="Arial" panose="020B0604020202020204" pitchFamily="34" charset="0"/>
                <a:cs typeface="Arial" panose="020B0604020202020204" pitchFamily="34" charset="0"/>
              </a:rPr>
              <a:t>bien faites </a:t>
            </a:r>
            <a:r>
              <a:rPr sz="2800" b="0" dirty="0">
                <a:latin typeface="Arial" panose="020B0604020202020204" pitchFamily="34" charset="0"/>
                <a:cs typeface="Arial" panose="020B0604020202020204" pitchFamily="34" charset="0"/>
              </a:rPr>
              <a:t>» </a:t>
            </a:r>
            <a:r>
              <a:rPr sz="2800" b="0" spc="-5" dirty="0">
                <a:latin typeface="Arial" panose="020B0604020202020204" pitchFamily="34" charset="0"/>
                <a:cs typeface="Arial" panose="020B0604020202020204" pitchFamily="34" charset="0"/>
              </a:rPr>
              <a:t>sont </a:t>
            </a:r>
            <a:r>
              <a:rPr sz="2800" b="0" dirty="0">
                <a:latin typeface="Arial" panose="020B0604020202020204" pitchFamily="34" charset="0"/>
                <a:cs typeface="Arial" panose="020B0604020202020204" pitchFamily="34" charset="0"/>
              </a:rPr>
              <a:t>dites « </a:t>
            </a:r>
            <a:r>
              <a:rPr sz="2800" b="0" spc="-5" dirty="0" err="1">
                <a:latin typeface="Arial" panose="020B0604020202020204" pitchFamily="34" charset="0"/>
                <a:cs typeface="Arial" panose="020B0604020202020204" pitchFamily="34" charset="0"/>
              </a:rPr>
              <a:t>normalisées</a:t>
            </a:r>
            <a:r>
              <a:rPr sz="2800" b="0" spc="-65" dirty="0">
                <a:latin typeface="Arial" panose="020B0604020202020204" pitchFamily="34" charset="0"/>
                <a:cs typeface="Arial" panose="020B0604020202020204" pitchFamily="34" charset="0"/>
              </a:rPr>
              <a:t> </a:t>
            </a:r>
            <a:r>
              <a:rPr sz="2800" b="0" dirty="0">
                <a:latin typeface="Arial" panose="020B0604020202020204" pitchFamily="34" charset="0"/>
                <a:cs typeface="Arial" panose="020B0604020202020204" pitchFamily="34" charset="0"/>
              </a:rPr>
              <a:t>»</a:t>
            </a:r>
            <a:endParaRPr lang="fr-FR" sz="2800" b="0" dirty="0">
              <a:latin typeface="Arial" panose="020B0604020202020204" pitchFamily="34" charset="0"/>
              <a:cs typeface="Arial" panose="020B0604020202020204" pitchFamily="34" charset="0"/>
            </a:endParaRPr>
          </a:p>
          <a:p>
            <a:pPr marL="469900" indent="-457200">
              <a:lnSpc>
                <a:spcPct val="100000"/>
              </a:lnSpc>
              <a:spcBef>
                <a:spcPts val="409"/>
              </a:spcBef>
              <a:buFont typeface="Arial"/>
              <a:buChar char="•"/>
              <a:tabLst>
                <a:tab pos="469265" algn="l"/>
                <a:tab pos="469900" algn="l"/>
              </a:tabLst>
            </a:pPr>
            <a:r>
              <a:rPr lang="fr-FR" sz="2800" dirty="0">
                <a:latin typeface="Arial" panose="020B0604020202020204" pitchFamily="34" charset="0"/>
                <a:cs typeface="Arial" panose="020B0604020202020204" pitchFamily="34" charset="0"/>
              </a:rPr>
              <a:t>La normalisation consiste à éliminer les redondances des données</a:t>
            </a:r>
            <a:endParaRPr sz="2800" dirty="0">
              <a:latin typeface="Arial" panose="020B0604020202020204" pitchFamily="34" charset="0"/>
              <a:cs typeface="Arial" panose="020B0604020202020204" pitchFamily="34" charset="0"/>
            </a:endParaRPr>
          </a:p>
          <a:p>
            <a:pPr marL="469900" marR="2839720" indent="-457200">
              <a:lnSpc>
                <a:spcPts val="4210"/>
              </a:lnSpc>
              <a:spcBef>
                <a:spcPts val="1000"/>
              </a:spcBef>
              <a:buFont typeface="Arial"/>
              <a:buChar char="•"/>
              <a:tabLst>
                <a:tab pos="469265" algn="l"/>
                <a:tab pos="469900" algn="l"/>
              </a:tabLst>
            </a:pPr>
            <a:r>
              <a:rPr sz="2800" b="0" spc="-5" dirty="0">
                <a:latin typeface="Arial" panose="020B0604020202020204" pitchFamily="34" charset="0"/>
                <a:cs typeface="Arial" panose="020B0604020202020204" pitchFamily="34" charset="0"/>
              </a:rPr>
              <a:t>Il existe une </a:t>
            </a:r>
            <a:r>
              <a:rPr sz="2800" b="0" dirty="0">
                <a:latin typeface="Arial" panose="020B0604020202020204" pitchFamily="34" charset="0"/>
                <a:cs typeface="Arial" panose="020B0604020202020204" pitchFamily="34" charset="0"/>
              </a:rPr>
              <a:t>échelle </a:t>
            </a:r>
            <a:r>
              <a:rPr sz="2800" b="0" spc="-5" dirty="0">
                <a:latin typeface="Arial" panose="020B0604020202020204" pitchFamily="34" charset="0"/>
                <a:cs typeface="Arial" panose="020B0604020202020204" pitchFamily="34" charset="0"/>
              </a:rPr>
              <a:t>de nuances dans </a:t>
            </a:r>
            <a:r>
              <a:rPr sz="2800" b="0" spc="-5" dirty="0" err="1">
                <a:latin typeface="Arial" panose="020B0604020202020204" pitchFamily="34" charset="0"/>
                <a:cs typeface="Arial" panose="020B0604020202020204" pitchFamily="34" charset="0"/>
              </a:rPr>
              <a:t>lanormalisation</a:t>
            </a:r>
            <a:endParaRPr sz="2800" dirty="0">
              <a:latin typeface="Arial" panose="020B0604020202020204" pitchFamily="34" charset="0"/>
              <a:cs typeface="Arial" panose="020B0604020202020204" pitchFamily="34" charset="0"/>
            </a:endParaRPr>
          </a:p>
        </p:txBody>
      </p:sp>
      <p:sp>
        <p:nvSpPr>
          <p:cNvPr id="4" name="object 4"/>
          <p:cNvSpPr txBox="1"/>
          <p:nvPr/>
        </p:nvSpPr>
        <p:spPr>
          <a:xfrm>
            <a:off x="11475466" y="22606"/>
            <a:ext cx="459740"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4</a:t>
            </a:r>
            <a:endParaRPr sz="1200">
              <a:latin typeface="Segoe UI Light"/>
              <a:cs typeface="Segoe UI Light"/>
            </a:endParaRPr>
          </a:p>
        </p:txBody>
      </p:sp>
      <p:sp>
        <p:nvSpPr>
          <p:cNvPr id="11" name="object 5">
            <a:extLst>
              <a:ext uri="{FF2B5EF4-FFF2-40B4-BE49-F238E27FC236}">
                <a16:creationId xmlns:a16="http://schemas.microsoft.com/office/drawing/2014/main" id="{5D1E7608-CFE6-4624-A924-91F9DBA965AF}"/>
              </a:ext>
            </a:extLst>
          </p:cNvPr>
          <p:cNvSpPr txBox="1">
            <a:spLocks noGrp="1"/>
          </p:cNvSpPr>
          <p:nvPr>
            <p:ph type="ftr" sz="quarter" idx="5"/>
          </p:nvPr>
        </p:nvSpPr>
        <p:spPr>
          <a:xfrm>
            <a:off x="157307" y="6629400"/>
            <a:ext cx="11044093" cy="176330"/>
          </a:xfrm>
          <a:prstGeom prst="rect">
            <a:avLst/>
          </a:prstGeom>
        </p:spPr>
        <p:txBody>
          <a:bodyPr vert="horz" wrap="square" lIns="0" tIns="22225" rIns="0" bIns="0" rtlCol="0">
            <a:spAutoFit/>
          </a:bodyPr>
          <a:lstStyle/>
          <a:p>
            <a:pPr marL="12700">
              <a:lnSpc>
                <a:spcPct val="100000"/>
              </a:lnSpc>
              <a:spcBef>
                <a:spcPts val="175"/>
              </a:spcBef>
            </a:pPr>
            <a:r>
              <a:rPr lang="fr-FR" spc="-10" dirty="0"/>
              <a:t>Septembre 2018                                                                            Conception des bases de données – INSYS2S </a:t>
            </a:r>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75466" y="22606"/>
            <a:ext cx="457834"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5</a:t>
            </a:r>
            <a:endParaRPr sz="1200">
              <a:latin typeface="Segoe UI Light"/>
              <a:cs typeface="Segoe UI Light"/>
            </a:endParaRPr>
          </a:p>
        </p:txBody>
      </p:sp>
      <p:sp>
        <p:nvSpPr>
          <p:cNvPr id="4" name="object 4"/>
          <p:cNvSpPr txBox="1"/>
          <p:nvPr/>
        </p:nvSpPr>
        <p:spPr>
          <a:xfrm>
            <a:off x="178409" y="152400"/>
            <a:ext cx="11297285" cy="690574"/>
          </a:xfrm>
          <a:prstGeom prst="rect">
            <a:avLst/>
          </a:prstGeom>
        </p:spPr>
        <p:txBody>
          <a:bodyPr vert="horz" wrap="square" lIns="0" tIns="13335" rIns="0" bIns="0" rtlCol="0">
            <a:spAutoFit/>
          </a:bodyPr>
          <a:lstStyle/>
          <a:p>
            <a:pPr marL="12700">
              <a:lnSpc>
                <a:spcPct val="100000"/>
              </a:lnSpc>
              <a:spcBef>
                <a:spcPts val="105"/>
              </a:spcBef>
            </a:pPr>
            <a:r>
              <a:rPr sz="4400" b="0" spc="-105" dirty="0">
                <a:solidFill>
                  <a:srgbClr val="B8131A"/>
                </a:solidFill>
                <a:latin typeface="Segoe UI Light"/>
                <a:cs typeface="Segoe UI Light"/>
              </a:rPr>
              <a:t>Besoin </a:t>
            </a:r>
            <a:r>
              <a:rPr sz="4400" b="0" spc="-55" dirty="0">
                <a:solidFill>
                  <a:srgbClr val="B8131A"/>
                </a:solidFill>
                <a:latin typeface="Segoe UI Light"/>
                <a:cs typeface="Segoe UI Light"/>
              </a:rPr>
              <a:t>de</a:t>
            </a:r>
            <a:r>
              <a:rPr sz="4400" b="0" spc="-470" dirty="0">
                <a:solidFill>
                  <a:srgbClr val="B8131A"/>
                </a:solidFill>
                <a:latin typeface="Segoe UI Light"/>
                <a:cs typeface="Segoe UI Light"/>
              </a:rPr>
              <a:t> </a:t>
            </a:r>
            <a:r>
              <a:rPr sz="4400" b="0" spc="-120" dirty="0" err="1">
                <a:solidFill>
                  <a:srgbClr val="B8131A"/>
                </a:solidFill>
                <a:latin typeface="Segoe UI Light"/>
                <a:cs typeface="Segoe UI Light"/>
              </a:rPr>
              <a:t>normaliser</a:t>
            </a:r>
            <a:endParaRPr sz="4400" dirty="0">
              <a:latin typeface="Segoe UI Light"/>
              <a:cs typeface="Segoe UI Light"/>
            </a:endParaRPr>
          </a:p>
        </p:txBody>
      </p:sp>
      <p:sp>
        <p:nvSpPr>
          <p:cNvPr id="12" name="object 5">
            <a:extLst>
              <a:ext uri="{FF2B5EF4-FFF2-40B4-BE49-F238E27FC236}">
                <a16:creationId xmlns:a16="http://schemas.microsoft.com/office/drawing/2014/main" id="{62350103-3F73-4B5D-AD0A-B2500E423D57}"/>
              </a:ext>
            </a:extLst>
          </p:cNvPr>
          <p:cNvSpPr txBox="1">
            <a:spLocks noGrp="1"/>
          </p:cNvSpPr>
          <p:nvPr>
            <p:ph type="ftr" sz="quarter" idx="5"/>
          </p:nvPr>
        </p:nvSpPr>
        <p:spPr>
          <a:xfrm>
            <a:off x="157307" y="6629400"/>
            <a:ext cx="11044093" cy="176330"/>
          </a:xfrm>
          <a:prstGeom prst="rect">
            <a:avLst/>
          </a:prstGeom>
        </p:spPr>
        <p:txBody>
          <a:bodyPr vert="horz" wrap="square" lIns="0" tIns="22225" rIns="0" bIns="0" rtlCol="0">
            <a:spAutoFit/>
          </a:bodyPr>
          <a:lstStyle/>
          <a:p>
            <a:pPr marL="12700">
              <a:lnSpc>
                <a:spcPct val="100000"/>
              </a:lnSpc>
              <a:spcBef>
                <a:spcPts val="175"/>
              </a:spcBef>
            </a:pPr>
            <a:r>
              <a:rPr lang="fr-FR" spc="-10" dirty="0"/>
              <a:t>Septembre 2018                                                                            Conception des bases de données – INSYS2S </a:t>
            </a:r>
            <a:endParaRPr spc="-10" dirty="0"/>
          </a:p>
        </p:txBody>
      </p:sp>
      <p:pic>
        <p:nvPicPr>
          <p:cNvPr id="2" name="Image 1">
            <a:extLst>
              <a:ext uri="{FF2B5EF4-FFF2-40B4-BE49-F238E27FC236}">
                <a16:creationId xmlns:a16="http://schemas.microsoft.com/office/drawing/2014/main" id="{7E3A7C74-B727-4A9A-A0AF-03B466329183}"/>
              </a:ext>
            </a:extLst>
          </p:cNvPr>
          <p:cNvPicPr>
            <a:picLocks noChangeAspect="1"/>
          </p:cNvPicPr>
          <p:nvPr/>
        </p:nvPicPr>
        <p:blipFill>
          <a:blip r:embed="rId2"/>
          <a:stretch>
            <a:fillRect/>
          </a:stretch>
        </p:blipFill>
        <p:spPr>
          <a:xfrm>
            <a:off x="838200" y="1219200"/>
            <a:ext cx="10363200" cy="4876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75466" y="22606"/>
            <a:ext cx="457834"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6</a:t>
            </a:r>
            <a:endParaRPr sz="1200">
              <a:latin typeface="Segoe UI Light"/>
              <a:cs typeface="Segoe UI Light"/>
            </a:endParaRPr>
          </a:p>
        </p:txBody>
      </p:sp>
      <p:sp>
        <p:nvSpPr>
          <p:cNvPr id="4" name="object 4"/>
          <p:cNvSpPr txBox="1"/>
          <p:nvPr/>
        </p:nvSpPr>
        <p:spPr>
          <a:xfrm>
            <a:off x="178409" y="656920"/>
            <a:ext cx="11823065" cy="2549737"/>
          </a:xfrm>
          <a:prstGeom prst="rect">
            <a:avLst/>
          </a:prstGeom>
        </p:spPr>
        <p:txBody>
          <a:bodyPr vert="horz" wrap="square" lIns="0" tIns="13335" rIns="0" bIns="0" rtlCol="0">
            <a:spAutoFit/>
          </a:bodyPr>
          <a:lstStyle/>
          <a:p>
            <a:pPr marL="12700">
              <a:lnSpc>
                <a:spcPct val="100000"/>
              </a:lnSpc>
              <a:spcBef>
                <a:spcPts val="105"/>
              </a:spcBef>
            </a:pPr>
            <a:r>
              <a:rPr sz="4400" b="0" spc="-125" dirty="0">
                <a:solidFill>
                  <a:srgbClr val="B8131A"/>
                </a:solidFill>
                <a:latin typeface="Segoe UI Light"/>
                <a:cs typeface="Segoe UI Light"/>
              </a:rPr>
              <a:t>Problème </a:t>
            </a:r>
            <a:r>
              <a:rPr sz="4400" b="0" spc="-55" dirty="0">
                <a:solidFill>
                  <a:srgbClr val="B8131A"/>
                </a:solidFill>
                <a:latin typeface="Segoe UI Light"/>
                <a:cs typeface="Segoe UI Light"/>
              </a:rPr>
              <a:t>de </a:t>
            </a:r>
            <a:r>
              <a:rPr sz="4400" b="0" spc="-95" dirty="0">
                <a:solidFill>
                  <a:srgbClr val="B8131A"/>
                </a:solidFill>
                <a:latin typeface="Segoe UI Light"/>
                <a:cs typeface="Segoe UI Light"/>
              </a:rPr>
              <a:t>mise </a:t>
            </a:r>
            <a:r>
              <a:rPr sz="4400" b="0" dirty="0">
                <a:solidFill>
                  <a:srgbClr val="B8131A"/>
                </a:solidFill>
                <a:latin typeface="Segoe UI Light"/>
                <a:cs typeface="Segoe UI Light"/>
              </a:rPr>
              <a:t>à</a:t>
            </a:r>
            <a:r>
              <a:rPr sz="4400" b="0" spc="-875" dirty="0">
                <a:solidFill>
                  <a:srgbClr val="B8131A"/>
                </a:solidFill>
                <a:latin typeface="Segoe UI Light"/>
                <a:cs typeface="Segoe UI Light"/>
              </a:rPr>
              <a:t> </a:t>
            </a:r>
            <a:r>
              <a:rPr sz="4400" b="0" spc="-90" dirty="0">
                <a:solidFill>
                  <a:srgbClr val="B8131A"/>
                </a:solidFill>
                <a:latin typeface="Segoe UI Light"/>
                <a:cs typeface="Segoe UI Light"/>
              </a:rPr>
              <a:t>jour</a:t>
            </a:r>
            <a:endParaRPr sz="4400" dirty="0">
              <a:latin typeface="Segoe UI Light"/>
              <a:cs typeface="Segoe UI Light"/>
            </a:endParaRPr>
          </a:p>
          <a:p>
            <a:pPr marL="469900" indent="-457200">
              <a:lnSpc>
                <a:spcPct val="150000"/>
              </a:lnSpc>
              <a:buFont typeface="Arial"/>
              <a:buChar char="•"/>
              <a:tabLst>
                <a:tab pos="469265" algn="l"/>
                <a:tab pos="469900" algn="l"/>
              </a:tabLst>
            </a:pPr>
            <a:r>
              <a:rPr sz="2800" b="0" spc="-5" dirty="0" err="1">
                <a:latin typeface="Arial" panose="020B0604020202020204" pitchFamily="34" charset="0"/>
                <a:cs typeface="Arial" panose="020B0604020202020204" pitchFamily="34" charset="0"/>
              </a:rPr>
              <a:t>Anomalie</a:t>
            </a:r>
            <a:r>
              <a:rPr sz="2800" b="0" spc="-5" dirty="0">
                <a:latin typeface="Arial" panose="020B0604020202020204" pitchFamily="34" charset="0"/>
                <a:cs typeface="Arial" panose="020B0604020202020204" pitchFamily="34" charset="0"/>
              </a:rPr>
              <a:t> de modification</a:t>
            </a:r>
            <a:r>
              <a:rPr lang="fr-FR" sz="2800" b="0" spc="-5" dirty="0">
                <a:latin typeface="Arial" panose="020B0604020202020204" pitchFamily="34" charset="0"/>
                <a:cs typeface="Arial" panose="020B0604020202020204" pitchFamily="34" charset="0"/>
              </a:rPr>
              <a:t>:</a:t>
            </a:r>
            <a:r>
              <a:rPr sz="2800" b="0" spc="-5" dirty="0">
                <a:latin typeface="Arial" panose="020B0604020202020204" pitchFamily="34" charset="0"/>
                <a:cs typeface="Arial" panose="020B0604020202020204" pitchFamily="34" charset="0"/>
              </a:rPr>
              <a:t> </a:t>
            </a:r>
            <a:r>
              <a:rPr sz="2800" b="0" spc="-100" dirty="0" err="1">
                <a:latin typeface="Arial" panose="020B0604020202020204" pitchFamily="34" charset="0"/>
                <a:cs typeface="Arial" panose="020B0604020202020204" pitchFamily="34" charset="0"/>
              </a:rPr>
              <a:t>Toute</a:t>
            </a:r>
            <a:r>
              <a:rPr sz="2800" b="0" spc="-100" dirty="0">
                <a:latin typeface="Arial" panose="020B0604020202020204" pitchFamily="34" charset="0"/>
                <a:cs typeface="Arial" panose="020B0604020202020204" pitchFamily="34" charset="0"/>
              </a:rPr>
              <a:t> </a:t>
            </a:r>
            <a:r>
              <a:rPr sz="2800" b="0" spc="-5" dirty="0" err="1">
                <a:latin typeface="Arial" panose="020B0604020202020204" pitchFamily="34" charset="0"/>
                <a:cs typeface="Arial" panose="020B0604020202020204" pitchFamily="34" charset="0"/>
              </a:rPr>
              <a:t>modif</a:t>
            </a:r>
            <a:r>
              <a:rPr lang="fr-FR" sz="2800" b="0" spc="-5" dirty="0" err="1">
                <a:latin typeface="Arial" panose="020B0604020202020204" pitchFamily="34" charset="0"/>
                <a:cs typeface="Arial" panose="020B0604020202020204" pitchFamily="34" charset="0"/>
              </a:rPr>
              <a:t>ication</a:t>
            </a:r>
            <a:r>
              <a:rPr sz="2800" b="0" spc="-5" dirty="0">
                <a:latin typeface="Arial" panose="020B0604020202020204" pitchFamily="34" charset="0"/>
                <a:cs typeface="Arial" panose="020B0604020202020204" pitchFamily="34" charset="0"/>
              </a:rPr>
              <a:t> </a:t>
            </a:r>
            <a:r>
              <a:rPr lang="fr-FR" sz="2800" b="0" spc="-5" dirty="0">
                <a:latin typeface="Arial" panose="020B0604020202020204" pitchFamily="34" charset="0"/>
                <a:cs typeface="Arial" panose="020B0604020202020204" pitchFamily="34" charset="0"/>
              </a:rPr>
              <a:t>d’une adresse d’un client </a:t>
            </a:r>
            <a:r>
              <a:rPr sz="2800" b="0" spc="-5" dirty="0" err="1">
                <a:latin typeface="Arial" panose="020B0604020202020204" pitchFamily="34" charset="0"/>
                <a:cs typeface="Arial" panose="020B0604020202020204" pitchFamily="34" charset="0"/>
              </a:rPr>
              <a:t>doit</a:t>
            </a:r>
            <a:r>
              <a:rPr sz="2800" b="0" spc="-5" dirty="0">
                <a:latin typeface="Arial" panose="020B0604020202020204" pitchFamily="34" charset="0"/>
                <a:cs typeface="Arial" panose="020B0604020202020204" pitchFamily="34" charset="0"/>
              </a:rPr>
              <a:t> </a:t>
            </a:r>
            <a:r>
              <a:rPr sz="2800" b="0" spc="-15" dirty="0">
                <a:latin typeface="Arial" panose="020B0604020202020204" pitchFamily="34" charset="0"/>
                <a:cs typeface="Arial" panose="020B0604020202020204" pitchFamily="34" charset="0"/>
              </a:rPr>
              <a:t>être répercutée </a:t>
            </a:r>
            <a:r>
              <a:rPr sz="2800" b="0" spc="-5" dirty="0">
                <a:latin typeface="Arial" panose="020B0604020202020204" pitchFamily="34" charset="0"/>
                <a:cs typeface="Arial" panose="020B0604020202020204" pitchFamily="34" charset="0"/>
              </a:rPr>
              <a:t>sur toutes les </a:t>
            </a:r>
            <a:r>
              <a:rPr sz="2800" b="0" spc="-15" dirty="0" err="1">
                <a:latin typeface="Arial" panose="020B0604020202020204" pitchFamily="34" charset="0"/>
                <a:cs typeface="Arial" panose="020B0604020202020204" pitchFamily="34" charset="0"/>
              </a:rPr>
              <a:t>autres</a:t>
            </a:r>
            <a:r>
              <a:rPr sz="2800" b="0" spc="-40" dirty="0">
                <a:latin typeface="Arial" panose="020B0604020202020204" pitchFamily="34" charset="0"/>
                <a:cs typeface="Arial" panose="020B0604020202020204" pitchFamily="34" charset="0"/>
              </a:rPr>
              <a:t> </a:t>
            </a:r>
            <a:r>
              <a:rPr lang="fr-FR" sz="2800" b="0" dirty="0">
                <a:latin typeface="Arial" panose="020B0604020202020204" pitchFamily="34" charset="0"/>
                <a:cs typeface="Arial" panose="020B0604020202020204" pitchFamily="34" charset="0"/>
              </a:rPr>
              <a:t>lignes de la table facture</a:t>
            </a:r>
            <a:endParaRPr sz="2800" dirty="0">
              <a:latin typeface="Arial" panose="020B0604020202020204" pitchFamily="34" charset="0"/>
              <a:cs typeface="Arial" panose="020B0604020202020204" pitchFamily="34" charset="0"/>
            </a:endParaRPr>
          </a:p>
          <a:p>
            <a:pPr marL="2856230">
              <a:lnSpc>
                <a:spcPct val="150000"/>
              </a:lnSpc>
            </a:pPr>
            <a:r>
              <a:rPr lang="fr-FR" sz="2800" b="0" dirty="0">
                <a:latin typeface="Arial" panose="020B0604020202020204" pitchFamily="34" charset="0"/>
                <a:cs typeface="Arial" panose="020B0604020202020204" pitchFamily="34" charset="0"/>
                <a:sym typeface="Wingdings" panose="05000000000000000000" pitchFamily="2" charset="2"/>
              </a:rPr>
              <a:t> </a:t>
            </a:r>
            <a:r>
              <a:rPr sz="2800" b="0" dirty="0" err="1">
                <a:latin typeface="Arial" panose="020B0604020202020204" pitchFamily="34" charset="0"/>
                <a:cs typeface="Arial" panose="020B0604020202020204" pitchFamily="34" charset="0"/>
              </a:rPr>
              <a:t>Risques</a:t>
            </a:r>
            <a:r>
              <a:rPr sz="2800" b="0" dirty="0">
                <a:latin typeface="Arial" panose="020B0604020202020204" pitchFamily="34" charset="0"/>
                <a:cs typeface="Arial" panose="020B0604020202020204" pitchFamily="34" charset="0"/>
              </a:rPr>
              <a:t> </a:t>
            </a:r>
            <a:r>
              <a:rPr sz="2800" b="0" spc="-5" dirty="0">
                <a:latin typeface="Arial" panose="020B0604020202020204" pitchFamily="34" charset="0"/>
                <a:cs typeface="Arial" panose="020B0604020202020204" pitchFamily="34" charset="0"/>
              </a:rPr>
              <a:t>d’incohérence </a:t>
            </a:r>
            <a:r>
              <a:rPr sz="2800" b="0" dirty="0">
                <a:latin typeface="Arial" panose="020B0604020202020204" pitchFamily="34" charset="0"/>
                <a:cs typeface="Arial" panose="020B0604020202020204" pitchFamily="34" charset="0"/>
              </a:rPr>
              <a:t>en </a:t>
            </a:r>
            <a:r>
              <a:rPr sz="2800" b="0" spc="5" dirty="0">
                <a:latin typeface="Arial" panose="020B0604020202020204" pitchFamily="34" charset="0"/>
                <a:cs typeface="Arial" panose="020B0604020202020204" pitchFamily="34" charset="0"/>
              </a:rPr>
              <a:t>cas </a:t>
            </a:r>
            <a:r>
              <a:rPr sz="2800" b="0" dirty="0">
                <a:latin typeface="Arial" panose="020B0604020202020204" pitchFamily="34" charset="0"/>
                <a:cs typeface="Arial" panose="020B0604020202020204" pitchFamily="34" charset="0"/>
              </a:rPr>
              <a:t>de</a:t>
            </a:r>
            <a:r>
              <a:rPr sz="2800" b="0" spc="-130" dirty="0">
                <a:latin typeface="Arial" panose="020B0604020202020204" pitchFamily="34" charset="0"/>
                <a:cs typeface="Arial" panose="020B0604020202020204" pitchFamily="34" charset="0"/>
              </a:rPr>
              <a:t> </a:t>
            </a:r>
            <a:r>
              <a:rPr sz="2800" b="0" dirty="0">
                <a:latin typeface="Arial" panose="020B0604020202020204" pitchFamily="34" charset="0"/>
                <a:cs typeface="Arial" panose="020B0604020202020204" pitchFamily="34" charset="0"/>
              </a:rPr>
              <a:t>M.A.J</a:t>
            </a:r>
            <a:endParaRPr sz="2800" dirty="0">
              <a:latin typeface="Arial" panose="020B0604020202020204" pitchFamily="34" charset="0"/>
              <a:cs typeface="Arial" panose="020B0604020202020204" pitchFamily="34" charset="0"/>
            </a:endParaRPr>
          </a:p>
        </p:txBody>
      </p:sp>
      <p:sp>
        <p:nvSpPr>
          <p:cNvPr id="11" name="object 5">
            <a:extLst>
              <a:ext uri="{FF2B5EF4-FFF2-40B4-BE49-F238E27FC236}">
                <a16:creationId xmlns:a16="http://schemas.microsoft.com/office/drawing/2014/main" id="{DD80609B-A0B8-4633-984F-9E937A9691B2}"/>
              </a:ext>
            </a:extLst>
          </p:cNvPr>
          <p:cNvSpPr txBox="1">
            <a:spLocks noGrp="1"/>
          </p:cNvSpPr>
          <p:nvPr>
            <p:ph type="ftr" sz="quarter" idx="5"/>
          </p:nvPr>
        </p:nvSpPr>
        <p:spPr>
          <a:xfrm>
            <a:off x="157307" y="6629400"/>
            <a:ext cx="11044093" cy="176330"/>
          </a:xfrm>
          <a:prstGeom prst="rect">
            <a:avLst/>
          </a:prstGeom>
        </p:spPr>
        <p:txBody>
          <a:bodyPr vert="horz" wrap="square" lIns="0" tIns="22225" rIns="0" bIns="0" rtlCol="0">
            <a:spAutoFit/>
          </a:bodyPr>
          <a:lstStyle/>
          <a:p>
            <a:pPr marL="12700">
              <a:lnSpc>
                <a:spcPct val="100000"/>
              </a:lnSpc>
              <a:spcBef>
                <a:spcPts val="175"/>
              </a:spcBef>
            </a:pPr>
            <a:r>
              <a:rPr lang="fr-FR" spc="-10" dirty="0"/>
              <a:t>Septembre 2018                                                                            Conception des bases de données – INSYS2S </a:t>
            </a:r>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75466" y="22606"/>
            <a:ext cx="455295"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7</a:t>
            </a:r>
            <a:endParaRPr sz="1200">
              <a:latin typeface="Segoe UI Light"/>
              <a:cs typeface="Segoe UI Light"/>
            </a:endParaRPr>
          </a:p>
        </p:txBody>
      </p:sp>
      <p:sp>
        <p:nvSpPr>
          <p:cNvPr id="4" name="object 4"/>
          <p:cNvSpPr txBox="1"/>
          <p:nvPr/>
        </p:nvSpPr>
        <p:spPr>
          <a:xfrm>
            <a:off x="178409" y="656920"/>
            <a:ext cx="11598275" cy="4683462"/>
          </a:xfrm>
          <a:prstGeom prst="rect">
            <a:avLst/>
          </a:prstGeom>
        </p:spPr>
        <p:txBody>
          <a:bodyPr vert="horz" wrap="square" lIns="0" tIns="13335" rIns="0" bIns="0" rtlCol="0">
            <a:spAutoFit/>
          </a:bodyPr>
          <a:lstStyle/>
          <a:p>
            <a:pPr marL="12700">
              <a:lnSpc>
                <a:spcPct val="100000"/>
              </a:lnSpc>
              <a:spcBef>
                <a:spcPts val="105"/>
              </a:spcBef>
            </a:pPr>
            <a:r>
              <a:rPr sz="4400" b="0" spc="-114" dirty="0">
                <a:solidFill>
                  <a:srgbClr val="B8131A"/>
                </a:solidFill>
                <a:latin typeface="Segoe UI Light"/>
                <a:cs typeface="Segoe UI Light"/>
              </a:rPr>
              <a:t>Principe</a:t>
            </a:r>
            <a:endParaRPr sz="4400" dirty="0">
              <a:latin typeface="Segoe UI Light"/>
              <a:cs typeface="Segoe UI Light"/>
            </a:endParaRPr>
          </a:p>
          <a:p>
            <a:pPr marL="469900" indent="-457200">
              <a:lnSpc>
                <a:spcPts val="3565"/>
              </a:lnSpc>
              <a:spcBef>
                <a:spcPts val="5"/>
              </a:spcBef>
              <a:buFont typeface="Arial"/>
              <a:buChar char="•"/>
              <a:tabLst>
                <a:tab pos="469265" algn="l"/>
                <a:tab pos="469900" algn="l"/>
              </a:tabLst>
            </a:pPr>
            <a:r>
              <a:rPr sz="2800" b="0" spc="-5" dirty="0">
                <a:latin typeface="Arial" panose="020B0604020202020204" pitchFamily="34" charset="0"/>
                <a:cs typeface="Arial" panose="020B0604020202020204" pitchFamily="34" charset="0"/>
              </a:rPr>
              <a:t>La </a:t>
            </a:r>
            <a:r>
              <a:rPr sz="2800" b="0" dirty="0">
                <a:latin typeface="Arial" panose="020B0604020202020204" pitchFamily="34" charset="0"/>
                <a:cs typeface="Arial" panose="020B0604020202020204" pitchFamily="34" charset="0"/>
              </a:rPr>
              <a:t>théorie </a:t>
            </a:r>
            <a:r>
              <a:rPr sz="2800" b="0" spc="-5" dirty="0">
                <a:latin typeface="Arial" panose="020B0604020202020204" pitchFamily="34" charset="0"/>
                <a:cs typeface="Arial" panose="020B0604020202020204" pitchFamily="34" charset="0"/>
              </a:rPr>
              <a:t>de la </a:t>
            </a:r>
            <a:r>
              <a:rPr sz="2800" b="0" spc="-10" dirty="0">
                <a:latin typeface="Arial" panose="020B0604020202020204" pitchFamily="34" charset="0"/>
                <a:cs typeface="Arial" panose="020B0604020202020204" pitchFamily="34" charset="0"/>
              </a:rPr>
              <a:t>normalisation repose </a:t>
            </a:r>
            <a:r>
              <a:rPr sz="2800" b="0" spc="-5" dirty="0">
                <a:latin typeface="Arial" panose="020B0604020202020204" pitchFamily="34" charset="0"/>
                <a:cs typeface="Arial" panose="020B0604020202020204" pitchFamily="34" charset="0"/>
              </a:rPr>
              <a:t>sur </a:t>
            </a:r>
            <a:r>
              <a:rPr sz="2800" b="0" spc="-35" dirty="0">
                <a:latin typeface="Arial" panose="020B0604020202020204" pitchFamily="34" charset="0"/>
                <a:cs typeface="Arial" panose="020B0604020202020204" pitchFamily="34" charset="0"/>
              </a:rPr>
              <a:t>l’analyse</a:t>
            </a:r>
            <a:r>
              <a:rPr sz="2800" b="0" spc="-135" dirty="0">
                <a:latin typeface="Arial" panose="020B0604020202020204" pitchFamily="34" charset="0"/>
                <a:cs typeface="Arial" panose="020B0604020202020204" pitchFamily="34" charset="0"/>
              </a:rPr>
              <a:t> </a:t>
            </a:r>
            <a:r>
              <a:rPr sz="2800" b="0" spc="-5" dirty="0">
                <a:latin typeface="Arial" panose="020B0604020202020204" pitchFamily="34" charset="0"/>
                <a:cs typeface="Arial" panose="020B0604020202020204" pitchFamily="34" charset="0"/>
              </a:rPr>
              <a:t>des</a:t>
            </a:r>
            <a:endParaRPr sz="2800" dirty="0">
              <a:latin typeface="Arial" panose="020B0604020202020204" pitchFamily="34" charset="0"/>
              <a:cs typeface="Arial" panose="020B0604020202020204" pitchFamily="34" charset="0"/>
            </a:endParaRPr>
          </a:p>
          <a:p>
            <a:pPr marL="469900">
              <a:lnSpc>
                <a:spcPts val="3565"/>
              </a:lnSpc>
            </a:pPr>
            <a:r>
              <a:rPr sz="2800" b="0" spc="-5" dirty="0">
                <a:latin typeface="Arial" panose="020B0604020202020204" pitchFamily="34" charset="0"/>
                <a:cs typeface="Arial" panose="020B0604020202020204" pitchFamily="34" charset="0"/>
              </a:rPr>
              <a:t>dépendances </a:t>
            </a:r>
            <a:r>
              <a:rPr sz="2800" b="0" spc="-15" dirty="0">
                <a:latin typeface="Arial" panose="020B0604020202020204" pitchFamily="34" charset="0"/>
                <a:cs typeface="Arial" panose="020B0604020202020204" pitchFamily="34" charset="0"/>
              </a:rPr>
              <a:t>entre</a:t>
            </a:r>
            <a:r>
              <a:rPr sz="2800" b="0" spc="-65" dirty="0">
                <a:latin typeface="Arial" panose="020B0604020202020204" pitchFamily="34" charset="0"/>
                <a:cs typeface="Arial" panose="020B0604020202020204" pitchFamily="34" charset="0"/>
              </a:rPr>
              <a:t> </a:t>
            </a:r>
            <a:r>
              <a:rPr sz="2800" b="0" spc="-5" dirty="0">
                <a:latin typeface="Arial" panose="020B0604020202020204" pitchFamily="34" charset="0"/>
                <a:cs typeface="Arial" panose="020B0604020202020204" pitchFamily="34" charset="0"/>
              </a:rPr>
              <a:t>attributs.</a:t>
            </a:r>
            <a:endParaRPr sz="2800" dirty="0">
              <a:latin typeface="Arial" panose="020B0604020202020204" pitchFamily="34" charset="0"/>
              <a:cs typeface="Arial" panose="020B0604020202020204" pitchFamily="34" charset="0"/>
            </a:endParaRPr>
          </a:p>
          <a:p>
            <a:pPr marL="469900" marR="5080" indent="-457200">
              <a:lnSpc>
                <a:spcPts val="3170"/>
              </a:lnSpc>
              <a:spcBef>
                <a:spcPts val="765"/>
              </a:spcBef>
              <a:buFont typeface="Arial"/>
              <a:buChar char="•"/>
              <a:tabLst>
                <a:tab pos="469265" algn="l"/>
                <a:tab pos="469900" algn="l"/>
              </a:tabLst>
            </a:pPr>
            <a:r>
              <a:rPr sz="2800" b="0" dirty="0">
                <a:latin typeface="Arial" panose="020B0604020202020204" pitchFamily="34" charset="0"/>
                <a:cs typeface="Arial" panose="020B0604020202020204" pitchFamily="34" charset="0"/>
              </a:rPr>
              <a:t>Elle </a:t>
            </a:r>
            <a:r>
              <a:rPr sz="2800" b="0" spc="-15" dirty="0">
                <a:latin typeface="Arial" panose="020B0604020202020204" pitchFamily="34" charset="0"/>
                <a:cs typeface="Arial" panose="020B0604020202020204" pitchFamily="34" charset="0"/>
              </a:rPr>
              <a:t>propose </a:t>
            </a:r>
            <a:r>
              <a:rPr sz="2800" b="0" spc="-5" dirty="0">
                <a:latin typeface="Arial" panose="020B0604020202020204" pitchFamily="34" charset="0"/>
                <a:cs typeface="Arial" panose="020B0604020202020204" pitchFamily="34" charset="0"/>
              </a:rPr>
              <a:t>des </a:t>
            </a:r>
            <a:r>
              <a:rPr sz="2800" b="0" dirty="0">
                <a:latin typeface="Arial" panose="020B0604020202020204" pitchFamily="34" charset="0"/>
                <a:cs typeface="Arial" panose="020B0604020202020204" pitchFamily="34" charset="0"/>
              </a:rPr>
              <a:t>méthodes </a:t>
            </a:r>
            <a:r>
              <a:rPr sz="2800" b="0" spc="-5" dirty="0">
                <a:latin typeface="Arial" panose="020B0604020202020204" pitchFamily="34" charset="0"/>
                <a:cs typeface="Arial" panose="020B0604020202020204" pitchFamily="34" charset="0"/>
              </a:rPr>
              <a:t>systématiques pour décomposer les  </a:t>
            </a:r>
            <a:r>
              <a:rPr sz="2800" b="0" spc="-10" dirty="0">
                <a:latin typeface="Arial" panose="020B0604020202020204" pitchFamily="34" charset="0"/>
                <a:cs typeface="Arial" panose="020B0604020202020204" pitchFamily="34" charset="0"/>
              </a:rPr>
              <a:t>relations</a:t>
            </a:r>
            <a:r>
              <a:rPr sz="2800" b="0" spc="-50" dirty="0">
                <a:latin typeface="Arial" panose="020B0604020202020204" pitchFamily="34" charset="0"/>
                <a:cs typeface="Arial" panose="020B0604020202020204" pitchFamily="34" charset="0"/>
              </a:rPr>
              <a:t> </a:t>
            </a:r>
            <a:r>
              <a:rPr sz="2800" b="0" spc="-10" dirty="0">
                <a:latin typeface="Arial" panose="020B0604020202020204" pitchFamily="34" charset="0"/>
                <a:cs typeface="Arial" panose="020B0604020202020204" pitchFamily="34" charset="0"/>
              </a:rPr>
              <a:t>incriminées.</a:t>
            </a:r>
            <a:endParaRPr sz="2800" dirty="0">
              <a:latin typeface="Arial" panose="020B0604020202020204" pitchFamily="34" charset="0"/>
              <a:cs typeface="Arial" panose="020B0604020202020204" pitchFamily="34" charset="0"/>
            </a:endParaRPr>
          </a:p>
          <a:p>
            <a:pPr marL="469900" marR="19685" indent="-457200">
              <a:lnSpc>
                <a:spcPct val="80000"/>
              </a:lnSpc>
              <a:spcBef>
                <a:spcPts val="820"/>
              </a:spcBef>
              <a:buFont typeface="Arial"/>
              <a:buChar char="•"/>
              <a:tabLst>
                <a:tab pos="469265" algn="l"/>
                <a:tab pos="469900" algn="l"/>
              </a:tabLst>
            </a:pPr>
            <a:r>
              <a:rPr sz="2800" b="0" spc="-5" dirty="0">
                <a:latin typeface="Arial" panose="020B0604020202020204" pitchFamily="34" charset="0"/>
                <a:cs typeface="Arial" panose="020B0604020202020204" pitchFamily="34" charset="0"/>
              </a:rPr>
              <a:t>Il </a:t>
            </a:r>
            <a:r>
              <a:rPr sz="2800" b="0" spc="-10" dirty="0">
                <a:latin typeface="Arial" panose="020B0604020202020204" pitchFamily="34" charset="0"/>
                <a:cs typeface="Arial" panose="020B0604020202020204" pitchFamily="34" charset="0"/>
              </a:rPr>
              <a:t>doit </a:t>
            </a:r>
            <a:r>
              <a:rPr sz="2800" b="0" dirty="0">
                <a:latin typeface="Arial" panose="020B0604020202020204" pitchFamily="34" charset="0"/>
                <a:cs typeface="Arial" panose="020B0604020202020204" pitchFamily="34" charset="0"/>
              </a:rPr>
              <a:t>toujours </a:t>
            </a:r>
            <a:r>
              <a:rPr sz="2800" b="0" spc="-15" dirty="0">
                <a:latin typeface="Arial" panose="020B0604020202020204" pitchFamily="34" charset="0"/>
                <a:cs typeface="Arial" panose="020B0604020202020204" pitchFamily="34" charset="0"/>
              </a:rPr>
              <a:t>être </a:t>
            </a:r>
            <a:r>
              <a:rPr sz="2800" b="0" spc="-5" dirty="0">
                <a:latin typeface="Arial" panose="020B0604020202020204" pitchFamily="34" charset="0"/>
                <a:cs typeface="Arial" panose="020B0604020202020204" pitchFamily="34" charset="0"/>
              </a:rPr>
              <a:t>possible de </a:t>
            </a:r>
            <a:r>
              <a:rPr sz="2800" b="0" spc="-10" dirty="0">
                <a:latin typeface="Arial" panose="020B0604020202020204" pitchFamily="34" charset="0"/>
                <a:cs typeface="Arial" panose="020B0604020202020204" pitchFamily="34" charset="0"/>
              </a:rPr>
              <a:t>reconstituer </a:t>
            </a:r>
            <a:r>
              <a:rPr sz="2800" b="0" spc="-5" dirty="0">
                <a:latin typeface="Arial" panose="020B0604020202020204" pitchFamily="34" charset="0"/>
                <a:cs typeface="Arial" panose="020B0604020202020204" pitchFamily="34" charset="0"/>
              </a:rPr>
              <a:t>la </a:t>
            </a:r>
            <a:r>
              <a:rPr sz="2800" b="0" spc="-10" dirty="0">
                <a:latin typeface="Arial" panose="020B0604020202020204" pitchFamily="34" charset="0"/>
                <a:cs typeface="Arial" panose="020B0604020202020204" pitchFamily="34" charset="0"/>
              </a:rPr>
              <a:t>relation </a:t>
            </a:r>
            <a:r>
              <a:rPr sz="2800" b="0" spc="-5" dirty="0">
                <a:latin typeface="Arial" panose="020B0604020202020204" pitchFamily="34" charset="0"/>
                <a:cs typeface="Arial" panose="020B0604020202020204" pitchFamily="34" charset="0"/>
              </a:rPr>
              <a:t>originelle  par</a:t>
            </a:r>
            <a:r>
              <a:rPr sz="2800" b="0" spc="-25" dirty="0">
                <a:latin typeface="Arial" panose="020B0604020202020204" pitchFamily="34" charset="0"/>
                <a:cs typeface="Arial" panose="020B0604020202020204" pitchFamily="34" charset="0"/>
              </a:rPr>
              <a:t> </a:t>
            </a:r>
            <a:r>
              <a:rPr sz="2800" b="0" spc="-15" dirty="0">
                <a:latin typeface="Arial" panose="020B0604020202020204" pitchFamily="34" charset="0"/>
                <a:cs typeface="Arial" panose="020B0604020202020204" pitchFamily="34" charset="0"/>
              </a:rPr>
              <a:t>jointure.</a:t>
            </a:r>
            <a:endParaRPr sz="2800" dirty="0">
              <a:latin typeface="Arial" panose="020B0604020202020204" pitchFamily="34" charset="0"/>
              <a:cs typeface="Arial" panose="020B0604020202020204" pitchFamily="34" charset="0"/>
            </a:endParaRPr>
          </a:p>
          <a:p>
            <a:pPr marL="469900" indent="-457200">
              <a:lnSpc>
                <a:spcPct val="100000"/>
              </a:lnSpc>
              <a:buFont typeface="Arial"/>
              <a:buChar char="•"/>
              <a:tabLst>
                <a:tab pos="469265" algn="l"/>
                <a:tab pos="469900" algn="l"/>
              </a:tabLst>
            </a:pPr>
            <a:r>
              <a:rPr sz="2800" b="0" spc="-5" dirty="0">
                <a:latin typeface="Arial" panose="020B0604020202020204" pitchFamily="34" charset="0"/>
                <a:cs typeface="Arial" panose="020B0604020202020204" pitchFamily="34" charset="0"/>
              </a:rPr>
              <a:t>Ces </a:t>
            </a:r>
            <a:r>
              <a:rPr sz="2800" b="0" dirty="0">
                <a:latin typeface="Arial" panose="020B0604020202020204" pitchFamily="34" charset="0"/>
                <a:cs typeface="Arial" panose="020B0604020202020204" pitchFamily="34" charset="0"/>
              </a:rPr>
              <a:t>méthodes </a:t>
            </a:r>
            <a:r>
              <a:rPr sz="2800" b="0" spc="-5" dirty="0">
                <a:latin typeface="Arial" panose="020B0604020202020204" pitchFamily="34" charset="0"/>
                <a:cs typeface="Arial" panose="020B0604020202020204" pitchFamily="34" charset="0"/>
              </a:rPr>
              <a:t>conduisent </a:t>
            </a:r>
            <a:r>
              <a:rPr sz="2800" b="0" dirty="0">
                <a:latin typeface="Arial" panose="020B0604020202020204" pitchFamily="34" charset="0"/>
                <a:cs typeface="Arial" panose="020B0604020202020204" pitchFamily="34" charset="0"/>
              </a:rPr>
              <a:t>à </a:t>
            </a:r>
            <a:r>
              <a:rPr sz="2800" b="0" spc="-5" dirty="0">
                <a:latin typeface="Arial" panose="020B0604020202020204" pitchFamily="34" charset="0"/>
                <a:cs typeface="Arial" panose="020B0604020202020204" pitchFamily="34" charset="0"/>
              </a:rPr>
              <a:t>des </a:t>
            </a:r>
            <a:r>
              <a:rPr sz="2800" b="0" spc="-10" dirty="0">
                <a:latin typeface="Arial" panose="020B0604020202020204" pitchFamily="34" charset="0"/>
                <a:cs typeface="Arial" panose="020B0604020202020204" pitchFamily="34" charset="0"/>
              </a:rPr>
              <a:t>résultats</a:t>
            </a:r>
            <a:r>
              <a:rPr sz="2800" b="0" spc="-135" dirty="0">
                <a:latin typeface="Arial" panose="020B0604020202020204" pitchFamily="34" charset="0"/>
                <a:cs typeface="Arial" panose="020B0604020202020204" pitchFamily="34" charset="0"/>
              </a:rPr>
              <a:t> </a:t>
            </a:r>
            <a:r>
              <a:rPr sz="2800" b="0" spc="-5" dirty="0">
                <a:latin typeface="Arial" panose="020B0604020202020204" pitchFamily="34" charset="0"/>
                <a:cs typeface="Arial" panose="020B0604020202020204" pitchFamily="34" charset="0"/>
              </a:rPr>
              <a:t>"normaux".</a:t>
            </a:r>
            <a:endParaRPr sz="2800" dirty="0">
              <a:latin typeface="Arial" panose="020B0604020202020204" pitchFamily="34" charset="0"/>
              <a:cs typeface="Arial" panose="020B0604020202020204" pitchFamily="34" charset="0"/>
            </a:endParaRPr>
          </a:p>
          <a:p>
            <a:pPr marL="469900" marR="610870" indent="-457200">
              <a:lnSpc>
                <a:spcPts val="3170"/>
              </a:lnSpc>
              <a:spcBef>
                <a:spcPts val="765"/>
              </a:spcBef>
              <a:buFont typeface="Arial"/>
              <a:buChar char="•"/>
              <a:tabLst>
                <a:tab pos="469265" algn="l"/>
                <a:tab pos="469900" algn="l"/>
              </a:tabLst>
            </a:pPr>
            <a:r>
              <a:rPr sz="2800" b="0" spc="-10" dirty="0">
                <a:latin typeface="Arial" panose="020B0604020202020204" pitchFamily="34" charset="0"/>
                <a:cs typeface="Arial" panose="020B0604020202020204" pitchFamily="34" charset="0"/>
              </a:rPr>
              <a:t>Attention </a:t>
            </a:r>
            <a:r>
              <a:rPr sz="2800" b="0" dirty="0">
                <a:latin typeface="Arial" panose="020B0604020202020204" pitchFamily="34" charset="0"/>
                <a:cs typeface="Arial" panose="020B0604020202020204" pitchFamily="34" charset="0"/>
              </a:rPr>
              <a:t>à </a:t>
            </a:r>
            <a:r>
              <a:rPr sz="2800" b="0" spc="-5" dirty="0">
                <a:latin typeface="Arial" panose="020B0604020202020204" pitchFamily="34" charset="0"/>
                <a:cs typeface="Arial" panose="020B0604020202020204" pitchFamily="34" charset="0"/>
              </a:rPr>
              <a:t>vouloir normaliser </a:t>
            </a:r>
            <a:r>
              <a:rPr sz="2800" b="0" dirty="0">
                <a:latin typeface="Arial" panose="020B0604020202020204" pitchFamily="34" charset="0"/>
                <a:cs typeface="Arial" panose="020B0604020202020204" pitchFamily="34" charset="0"/>
              </a:rPr>
              <a:t>en toutes </a:t>
            </a:r>
            <a:r>
              <a:rPr sz="2800" b="0" spc="-10" dirty="0">
                <a:latin typeface="Arial" panose="020B0604020202020204" pitchFamily="34" charset="0"/>
                <a:cs typeface="Arial" panose="020B0604020202020204" pitchFamily="34" charset="0"/>
              </a:rPr>
              <a:t>circonstances </a:t>
            </a:r>
            <a:r>
              <a:rPr sz="2800" b="0" dirty="0">
                <a:latin typeface="Arial" panose="020B0604020202020204" pitchFamily="34" charset="0"/>
                <a:cs typeface="Arial" panose="020B0604020202020204" pitchFamily="34" charset="0"/>
              </a:rPr>
              <a:t>:</a:t>
            </a:r>
            <a:r>
              <a:rPr sz="2800" b="0" spc="-145" dirty="0">
                <a:latin typeface="Arial" panose="020B0604020202020204" pitchFamily="34" charset="0"/>
                <a:cs typeface="Arial" panose="020B0604020202020204" pitchFamily="34" charset="0"/>
              </a:rPr>
              <a:t> </a:t>
            </a:r>
            <a:r>
              <a:rPr sz="2800" b="0" spc="-5" dirty="0">
                <a:latin typeface="Arial" panose="020B0604020202020204" pitchFamily="34" charset="0"/>
                <a:cs typeface="Arial" panose="020B0604020202020204" pitchFamily="34" charset="0"/>
              </a:rPr>
              <a:t>dans  </a:t>
            </a:r>
            <a:r>
              <a:rPr sz="2800" b="0" spc="15" dirty="0">
                <a:latin typeface="Arial" panose="020B0604020202020204" pitchFamily="34" charset="0"/>
                <a:cs typeface="Arial" panose="020B0604020202020204" pitchFamily="34" charset="0"/>
              </a:rPr>
              <a:t>certaines </a:t>
            </a:r>
            <a:r>
              <a:rPr sz="2800" b="0" spc="-5" dirty="0">
                <a:latin typeface="Arial" panose="020B0604020202020204" pitchFamily="34" charset="0"/>
                <a:cs typeface="Arial" panose="020B0604020202020204" pitchFamily="34" charset="0"/>
              </a:rPr>
              <a:t>situations, on </a:t>
            </a:r>
            <a:r>
              <a:rPr sz="2800" b="0" dirty="0">
                <a:latin typeface="Arial" panose="020B0604020202020204" pitchFamily="34" charset="0"/>
                <a:cs typeface="Arial" panose="020B0604020202020204" pitchFamily="34" charset="0"/>
              </a:rPr>
              <a:t>est </a:t>
            </a:r>
            <a:r>
              <a:rPr sz="2800" b="0" spc="-5" dirty="0">
                <a:latin typeface="Arial" panose="020B0604020202020204" pitchFamily="34" charset="0"/>
                <a:cs typeface="Arial" panose="020B0604020202020204" pitchFamily="34" charset="0"/>
              </a:rPr>
              <a:t>amené </a:t>
            </a:r>
            <a:r>
              <a:rPr sz="2800" b="0" dirty="0">
                <a:latin typeface="Arial" panose="020B0604020202020204" pitchFamily="34" charset="0"/>
                <a:cs typeface="Arial" panose="020B0604020202020204" pitchFamily="34" charset="0"/>
              </a:rPr>
              <a:t>à</a:t>
            </a:r>
            <a:r>
              <a:rPr sz="2800" b="0" spc="-135" dirty="0">
                <a:latin typeface="Arial" panose="020B0604020202020204" pitchFamily="34" charset="0"/>
                <a:cs typeface="Arial" panose="020B0604020202020204" pitchFamily="34" charset="0"/>
              </a:rPr>
              <a:t> </a:t>
            </a:r>
            <a:r>
              <a:rPr sz="2800" b="0" spc="-40" dirty="0">
                <a:latin typeface="Arial" panose="020B0604020202020204" pitchFamily="34" charset="0"/>
                <a:cs typeface="Arial" panose="020B0604020202020204" pitchFamily="34" charset="0"/>
              </a:rPr>
              <a:t>dénormaliser.</a:t>
            </a:r>
            <a:endParaRPr sz="2800" dirty="0">
              <a:latin typeface="Arial" panose="020B0604020202020204" pitchFamily="34" charset="0"/>
              <a:cs typeface="Arial" panose="020B0604020202020204" pitchFamily="34" charset="0"/>
            </a:endParaRPr>
          </a:p>
        </p:txBody>
      </p:sp>
      <p:sp>
        <p:nvSpPr>
          <p:cNvPr id="11" name="object 5">
            <a:extLst>
              <a:ext uri="{FF2B5EF4-FFF2-40B4-BE49-F238E27FC236}">
                <a16:creationId xmlns:a16="http://schemas.microsoft.com/office/drawing/2014/main" id="{68C192C5-2648-4913-B916-3F92E09C2EDC}"/>
              </a:ext>
            </a:extLst>
          </p:cNvPr>
          <p:cNvSpPr txBox="1">
            <a:spLocks noGrp="1"/>
          </p:cNvSpPr>
          <p:nvPr>
            <p:ph type="ftr" sz="quarter" idx="5"/>
          </p:nvPr>
        </p:nvSpPr>
        <p:spPr>
          <a:xfrm>
            <a:off x="157307" y="6629400"/>
            <a:ext cx="11044093" cy="176330"/>
          </a:xfrm>
          <a:prstGeom prst="rect">
            <a:avLst/>
          </a:prstGeom>
        </p:spPr>
        <p:txBody>
          <a:bodyPr vert="horz" wrap="square" lIns="0" tIns="22225" rIns="0" bIns="0" rtlCol="0">
            <a:spAutoFit/>
          </a:bodyPr>
          <a:lstStyle/>
          <a:p>
            <a:pPr marL="12700">
              <a:lnSpc>
                <a:spcPct val="100000"/>
              </a:lnSpc>
              <a:spcBef>
                <a:spcPts val="175"/>
              </a:spcBef>
            </a:pPr>
            <a:r>
              <a:rPr lang="fr-FR" spc="-10" dirty="0"/>
              <a:t>Septembre 2018                                                                            Conception des bases de données – INSYS2S </a:t>
            </a:r>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75466" y="22606"/>
            <a:ext cx="457834" cy="208279"/>
          </a:xfrm>
          <a:prstGeom prst="rect">
            <a:avLst/>
          </a:prstGeom>
        </p:spPr>
        <p:txBody>
          <a:bodyPr vert="horz" wrap="square" lIns="0" tIns="12700" rIns="0" bIns="0" rtlCol="0">
            <a:spAutoFit/>
          </a:bodyPr>
          <a:lstStyle/>
          <a:p>
            <a:pPr marL="12700">
              <a:lnSpc>
                <a:spcPct val="100000"/>
              </a:lnSpc>
              <a:spcBef>
                <a:spcPts val="100"/>
              </a:spcBef>
            </a:pPr>
            <a:r>
              <a:rPr sz="1200" b="0" spc="-20" dirty="0">
                <a:solidFill>
                  <a:srgbClr val="FFFFFF"/>
                </a:solidFill>
                <a:latin typeface="Segoe UI Light"/>
                <a:cs typeface="Segoe UI Light"/>
              </a:rPr>
              <a:t>Page</a:t>
            </a:r>
            <a:r>
              <a:rPr sz="1200" b="0" spc="-75" dirty="0">
                <a:solidFill>
                  <a:srgbClr val="FFFFFF"/>
                </a:solidFill>
                <a:latin typeface="Segoe UI Light"/>
                <a:cs typeface="Segoe UI Light"/>
              </a:rPr>
              <a:t> </a:t>
            </a:r>
            <a:r>
              <a:rPr sz="1200" b="0" dirty="0">
                <a:solidFill>
                  <a:srgbClr val="FFFFFF"/>
                </a:solidFill>
                <a:latin typeface="Segoe UI Light"/>
                <a:cs typeface="Segoe UI Light"/>
              </a:rPr>
              <a:t>8</a:t>
            </a:r>
            <a:endParaRPr sz="1200">
              <a:latin typeface="Segoe UI Light"/>
              <a:cs typeface="Segoe UI Light"/>
            </a:endParaRPr>
          </a:p>
        </p:txBody>
      </p:sp>
      <p:sp>
        <p:nvSpPr>
          <p:cNvPr id="8" name="object 8"/>
          <p:cNvSpPr txBox="1"/>
          <p:nvPr/>
        </p:nvSpPr>
        <p:spPr>
          <a:xfrm>
            <a:off x="178409" y="613196"/>
            <a:ext cx="10811510" cy="5512728"/>
          </a:xfrm>
          <a:prstGeom prst="rect">
            <a:avLst/>
          </a:prstGeom>
        </p:spPr>
        <p:txBody>
          <a:bodyPr vert="horz" wrap="square" lIns="0" tIns="57150" rIns="0" bIns="0" rtlCol="0">
            <a:spAutoFit/>
          </a:bodyPr>
          <a:lstStyle/>
          <a:p>
            <a:pPr marL="12700">
              <a:lnSpc>
                <a:spcPct val="150000"/>
              </a:lnSpc>
              <a:spcBef>
                <a:spcPts val="450"/>
              </a:spcBef>
            </a:pPr>
            <a:r>
              <a:rPr sz="3600" spc="-140" dirty="0">
                <a:solidFill>
                  <a:srgbClr val="B8131A"/>
                </a:solidFill>
                <a:latin typeface="Arial" panose="020B0604020202020204" pitchFamily="34" charset="0"/>
                <a:cs typeface="Arial" panose="020B0604020202020204" pitchFamily="34" charset="0"/>
              </a:rPr>
              <a:t>Première </a:t>
            </a:r>
            <a:r>
              <a:rPr sz="3600" spc="-105" dirty="0">
                <a:solidFill>
                  <a:srgbClr val="B8131A"/>
                </a:solidFill>
                <a:latin typeface="Arial" panose="020B0604020202020204" pitchFamily="34" charset="0"/>
                <a:cs typeface="Arial" panose="020B0604020202020204" pitchFamily="34" charset="0"/>
              </a:rPr>
              <a:t>forme</a:t>
            </a:r>
            <a:r>
              <a:rPr sz="3600" spc="-434" dirty="0">
                <a:solidFill>
                  <a:srgbClr val="B8131A"/>
                </a:solidFill>
                <a:latin typeface="Arial" panose="020B0604020202020204" pitchFamily="34" charset="0"/>
                <a:cs typeface="Arial" panose="020B0604020202020204" pitchFamily="34" charset="0"/>
              </a:rPr>
              <a:t> </a:t>
            </a:r>
            <a:r>
              <a:rPr sz="3600" spc="-114" dirty="0">
                <a:solidFill>
                  <a:srgbClr val="B8131A"/>
                </a:solidFill>
                <a:latin typeface="Arial" panose="020B0604020202020204" pitchFamily="34" charset="0"/>
                <a:cs typeface="Arial" panose="020B0604020202020204" pitchFamily="34" charset="0"/>
              </a:rPr>
              <a:t>normale</a:t>
            </a:r>
            <a:endParaRPr sz="3600" dirty="0">
              <a:solidFill>
                <a:srgbClr val="B8131A"/>
              </a:solidFill>
              <a:latin typeface="Arial" panose="020B0604020202020204" pitchFamily="34" charset="0"/>
              <a:cs typeface="Arial" panose="020B0604020202020204" pitchFamily="34" charset="0"/>
            </a:endParaRPr>
          </a:p>
          <a:p>
            <a:pPr marL="469900" marR="286385" indent="-457200">
              <a:lnSpc>
                <a:spcPct val="150000"/>
              </a:lnSpc>
              <a:spcBef>
                <a:spcPts val="835"/>
              </a:spcBef>
              <a:buFont typeface="Arial"/>
              <a:buChar char="•"/>
              <a:tabLst>
                <a:tab pos="469265" algn="l"/>
                <a:tab pos="469900" algn="l"/>
              </a:tabLst>
            </a:pPr>
            <a:r>
              <a:rPr sz="2800" b="0" dirty="0">
                <a:latin typeface="Arial" panose="020B0604020202020204" pitchFamily="34" charset="0"/>
                <a:cs typeface="Arial" panose="020B0604020202020204" pitchFamily="34" charset="0"/>
              </a:rPr>
              <a:t>Une </a:t>
            </a:r>
            <a:r>
              <a:rPr sz="2800" b="0" spc="-15" dirty="0">
                <a:latin typeface="Arial" panose="020B0604020202020204" pitchFamily="34" charset="0"/>
                <a:cs typeface="Arial" panose="020B0604020202020204" pitchFamily="34" charset="0"/>
              </a:rPr>
              <a:t>relation </a:t>
            </a:r>
            <a:r>
              <a:rPr sz="2800" b="0" dirty="0">
                <a:latin typeface="Arial" panose="020B0604020202020204" pitchFamily="34" charset="0"/>
                <a:cs typeface="Arial" panose="020B0604020202020204" pitchFamily="34" charset="0"/>
              </a:rPr>
              <a:t>est en </a:t>
            </a:r>
            <a:r>
              <a:rPr sz="2800" b="0" spc="-20" dirty="0">
                <a:latin typeface="Arial" panose="020B0604020202020204" pitchFamily="34" charset="0"/>
                <a:cs typeface="Arial" panose="020B0604020202020204" pitchFamily="34" charset="0"/>
              </a:rPr>
              <a:t>première </a:t>
            </a:r>
            <a:r>
              <a:rPr sz="2800" b="0" spc="-5" dirty="0">
                <a:latin typeface="Arial" panose="020B0604020202020204" pitchFamily="34" charset="0"/>
                <a:cs typeface="Arial" panose="020B0604020202020204" pitchFamily="34" charset="0"/>
              </a:rPr>
              <a:t>forme normale si </a:t>
            </a:r>
            <a:r>
              <a:rPr sz="2800" b="0" dirty="0">
                <a:latin typeface="Arial" panose="020B0604020202020204" pitchFamily="34" charset="0"/>
                <a:cs typeface="Arial" panose="020B0604020202020204" pitchFamily="34" charset="0"/>
              </a:rPr>
              <a:t>et  </a:t>
            </a:r>
            <a:r>
              <a:rPr sz="2800" b="0" spc="-5" dirty="0">
                <a:latin typeface="Arial" panose="020B0604020202020204" pitchFamily="34" charset="0"/>
                <a:cs typeface="Arial" panose="020B0604020202020204" pitchFamily="34" charset="0"/>
              </a:rPr>
              <a:t>seulement si</a:t>
            </a:r>
            <a:r>
              <a:rPr sz="2800" b="0" spc="-10" dirty="0">
                <a:latin typeface="Arial" panose="020B0604020202020204" pitchFamily="34" charset="0"/>
                <a:cs typeface="Arial" panose="020B0604020202020204" pitchFamily="34" charset="0"/>
              </a:rPr>
              <a:t> </a:t>
            </a:r>
            <a:r>
              <a:rPr sz="2800" b="0" dirty="0">
                <a:latin typeface="Arial" panose="020B0604020202020204" pitchFamily="34" charset="0"/>
                <a:cs typeface="Arial" panose="020B0604020202020204" pitchFamily="34" charset="0"/>
              </a:rPr>
              <a:t>:</a:t>
            </a:r>
            <a:endParaRPr sz="2800" dirty="0">
              <a:latin typeface="Arial" panose="020B0604020202020204" pitchFamily="34" charset="0"/>
              <a:cs typeface="Arial" panose="020B0604020202020204" pitchFamily="34" charset="0"/>
            </a:endParaRPr>
          </a:p>
          <a:p>
            <a:pPr marL="1003300" lvl="1" indent="-381000">
              <a:lnSpc>
                <a:spcPct val="150000"/>
              </a:lnSpc>
              <a:spcBef>
                <a:spcPts val="330"/>
              </a:spcBef>
              <a:buFont typeface="Arial"/>
              <a:buChar char="–"/>
              <a:tabLst>
                <a:tab pos="1002665" algn="l"/>
                <a:tab pos="1003300" algn="l"/>
              </a:tabLst>
            </a:pPr>
            <a:r>
              <a:rPr lang="fr-FR" sz="2800" spc="-10" dirty="0">
                <a:latin typeface="Arial" panose="020B0604020202020204" pitchFamily="34" charset="0"/>
                <a:cs typeface="Arial" panose="020B0604020202020204" pitchFamily="34" charset="0"/>
              </a:rPr>
              <a:t>T</a:t>
            </a:r>
            <a:r>
              <a:rPr sz="2800" spc="-10" dirty="0" err="1">
                <a:latin typeface="Arial" panose="020B0604020202020204" pitchFamily="34" charset="0"/>
                <a:cs typeface="Arial" panose="020B0604020202020204" pitchFamily="34" charset="0"/>
              </a:rPr>
              <a:t>ou</a:t>
            </a:r>
            <a:r>
              <a:rPr lang="fr-FR" sz="2800" spc="-10" dirty="0">
                <a:latin typeface="Arial" panose="020B0604020202020204" pitchFamily="34" charset="0"/>
                <a:cs typeface="Arial" panose="020B0604020202020204" pitchFamily="34" charset="0"/>
              </a:rPr>
              <a:t>te</a:t>
            </a:r>
            <a:r>
              <a:rPr sz="2800" spc="-10" dirty="0">
                <a:latin typeface="Arial" panose="020B0604020202020204" pitchFamily="34" charset="0"/>
                <a:cs typeface="Arial" panose="020B0604020202020204" pitchFamily="34" charset="0"/>
              </a:rPr>
              <a:t>s </a:t>
            </a:r>
            <a:r>
              <a:rPr sz="2800" dirty="0">
                <a:latin typeface="Arial" panose="020B0604020202020204" pitchFamily="34" charset="0"/>
                <a:cs typeface="Arial" panose="020B0604020202020204" pitchFamily="34" charset="0"/>
              </a:rPr>
              <a:t>les </a:t>
            </a:r>
            <a:r>
              <a:rPr lang="fr-FR" sz="2800" dirty="0">
                <a:latin typeface="Arial" panose="020B0604020202020204" pitchFamily="34" charset="0"/>
                <a:cs typeface="Arial" panose="020B0604020202020204" pitchFamily="34" charset="0"/>
              </a:rPr>
              <a:t>colonnes</a:t>
            </a:r>
            <a:r>
              <a:rPr sz="2800" dirty="0">
                <a:latin typeface="Arial" panose="020B0604020202020204" pitchFamily="34" charset="0"/>
                <a:cs typeface="Arial" panose="020B0604020202020204" pitchFamily="34" charset="0"/>
              </a:rPr>
              <a:t> ont une </a:t>
            </a:r>
            <a:r>
              <a:rPr sz="2800" spc="-10" dirty="0">
                <a:latin typeface="Arial" panose="020B0604020202020204" pitchFamily="34" charset="0"/>
                <a:cs typeface="Arial" panose="020B0604020202020204" pitchFamily="34" charset="0"/>
              </a:rPr>
              <a:t>valeur</a:t>
            </a:r>
            <a:r>
              <a:rPr sz="2800" spc="-20"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atomique</a:t>
            </a:r>
            <a:endParaRPr sz="2800" dirty="0">
              <a:latin typeface="Arial" panose="020B0604020202020204" pitchFamily="34" charset="0"/>
              <a:cs typeface="Arial" panose="020B0604020202020204" pitchFamily="34" charset="0"/>
            </a:endParaRPr>
          </a:p>
          <a:p>
            <a:pPr marL="1003300" lvl="1" indent="-381000">
              <a:lnSpc>
                <a:spcPct val="150000"/>
              </a:lnSpc>
              <a:spcBef>
                <a:spcPts val="330"/>
              </a:spcBef>
              <a:buFont typeface="Arial"/>
              <a:buChar char="–"/>
              <a:tabLst>
                <a:tab pos="1002665" algn="l"/>
                <a:tab pos="1003300" algn="l"/>
              </a:tabLst>
            </a:pPr>
            <a:r>
              <a:rPr lang="fr-FR" sz="2800" spc="-10" dirty="0">
                <a:latin typeface="Arial" panose="020B0604020202020204" pitchFamily="34" charset="0"/>
                <a:cs typeface="Arial" panose="020B0604020202020204" pitchFamily="34" charset="0"/>
              </a:rPr>
              <a:t>Toutes les colonnes du tableau contiennent des valeurs identiques</a:t>
            </a:r>
            <a:endParaRPr sz="2800" dirty="0">
              <a:latin typeface="Arial" panose="020B0604020202020204" pitchFamily="34" charset="0"/>
              <a:cs typeface="Arial" panose="020B0604020202020204" pitchFamily="34" charset="0"/>
            </a:endParaRPr>
          </a:p>
          <a:p>
            <a:pPr>
              <a:lnSpc>
                <a:spcPct val="150000"/>
              </a:lnSpc>
              <a:spcBef>
                <a:spcPts val="35"/>
              </a:spcBef>
            </a:pPr>
            <a:endParaRPr sz="2800" dirty="0">
              <a:latin typeface="Arial" panose="020B0604020202020204" pitchFamily="34" charset="0"/>
              <a:cs typeface="Arial" panose="020B0604020202020204" pitchFamily="34" charset="0"/>
            </a:endParaRPr>
          </a:p>
          <a:p>
            <a:pPr marL="12700">
              <a:lnSpc>
                <a:spcPct val="150000"/>
              </a:lnSpc>
            </a:pPr>
            <a:r>
              <a:rPr sz="2800" b="0" spc="-5" dirty="0">
                <a:latin typeface="Arial" panose="020B0604020202020204" pitchFamily="34" charset="0"/>
                <a:cs typeface="Arial" panose="020B0604020202020204" pitchFamily="34" charset="0"/>
              </a:rPr>
              <a:t>Client(</a:t>
            </a:r>
            <a:r>
              <a:rPr sz="2800" b="0" u="heavy" spc="-5" dirty="0">
                <a:uFill>
                  <a:solidFill>
                    <a:srgbClr val="404040"/>
                  </a:solidFill>
                </a:uFill>
                <a:latin typeface="Arial" panose="020B0604020202020204" pitchFamily="34" charset="0"/>
                <a:cs typeface="Arial" panose="020B0604020202020204" pitchFamily="34" charset="0"/>
              </a:rPr>
              <a:t>numclient</a:t>
            </a:r>
            <a:r>
              <a:rPr sz="2800" b="0" spc="-5" dirty="0">
                <a:latin typeface="Arial" panose="020B0604020202020204" pitchFamily="34" charset="0"/>
                <a:cs typeface="Arial" panose="020B0604020202020204" pitchFamily="34" charset="0"/>
              </a:rPr>
              <a:t>, nom, </a:t>
            </a:r>
            <a:r>
              <a:rPr sz="2800" b="0" dirty="0">
                <a:latin typeface="Arial" panose="020B0604020202020204" pitchFamily="34" charset="0"/>
                <a:cs typeface="Arial" panose="020B0604020202020204" pitchFamily="34" charset="0"/>
              </a:rPr>
              <a:t>age, </a:t>
            </a:r>
            <a:r>
              <a:rPr sz="2800" b="0" spc="-10" dirty="0">
                <a:latin typeface="Arial" panose="020B0604020202020204" pitchFamily="34" charset="0"/>
                <a:cs typeface="Arial" panose="020B0604020202020204" pitchFamily="34" charset="0"/>
              </a:rPr>
              <a:t>adresse, </a:t>
            </a:r>
            <a:r>
              <a:rPr sz="2800" b="0" dirty="0">
                <a:latin typeface="Arial" panose="020B0604020202020204" pitchFamily="34" charset="0"/>
                <a:cs typeface="Arial" panose="020B0604020202020204" pitchFamily="34" charset="0"/>
              </a:rPr>
              <a:t>tel)</a:t>
            </a:r>
            <a:r>
              <a:rPr sz="2800" b="0" spc="-80" dirty="0">
                <a:latin typeface="Arial" panose="020B0604020202020204" pitchFamily="34" charset="0"/>
                <a:cs typeface="Arial" panose="020B0604020202020204" pitchFamily="34" charset="0"/>
              </a:rPr>
              <a:t> </a:t>
            </a:r>
            <a:r>
              <a:rPr sz="2800" b="0" i="1" dirty="0">
                <a:latin typeface="Arial" panose="020B0604020202020204" pitchFamily="34" charset="0"/>
                <a:cs typeface="Arial" panose="020B0604020202020204" pitchFamily="34" charset="0"/>
              </a:rPr>
              <a:t>→</a:t>
            </a:r>
            <a:endParaRPr sz="2800" dirty="0">
              <a:latin typeface="Arial" panose="020B0604020202020204" pitchFamily="34" charset="0"/>
              <a:cs typeface="Arial" panose="020B0604020202020204" pitchFamily="34" charset="0"/>
            </a:endParaRPr>
          </a:p>
          <a:p>
            <a:pPr marL="12700">
              <a:lnSpc>
                <a:spcPct val="150000"/>
              </a:lnSpc>
            </a:pPr>
            <a:r>
              <a:rPr sz="2800" b="0" spc="-5" dirty="0">
                <a:latin typeface="Arial" panose="020B0604020202020204" pitchFamily="34" charset="0"/>
                <a:cs typeface="Arial" panose="020B0604020202020204" pitchFamily="34" charset="0"/>
              </a:rPr>
              <a:t>Client(</a:t>
            </a:r>
            <a:r>
              <a:rPr sz="2800" b="0" u="heavy" spc="-5" dirty="0">
                <a:uFill>
                  <a:solidFill>
                    <a:srgbClr val="404040"/>
                  </a:solidFill>
                </a:uFill>
                <a:latin typeface="Arial" panose="020B0604020202020204" pitchFamily="34" charset="0"/>
                <a:cs typeface="Arial" panose="020B0604020202020204" pitchFamily="34" charset="0"/>
              </a:rPr>
              <a:t>numclient</a:t>
            </a:r>
            <a:r>
              <a:rPr sz="2800" b="0" spc="-5" dirty="0">
                <a:latin typeface="Arial" panose="020B0604020202020204" pitchFamily="34" charset="0"/>
                <a:cs typeface="Arial" panose="020B0604020202020204" pitchFamily="34" charset="0"/>
              </a:rPr>
              <a:t>, nom, date_nais, </a:t>
            </a:r>
            <a:r>
              <a:rPr sz="2800" b="0" spc="-10" dirty="0">
                <a:latin typeface="Arial" panose="020B0604020202020204" pitchFamily="34" charset="0"/>
                <a:cs typeface="Arial" panose="020B0604020202020204" pitchFamily="34" charset="0"/>
              </a:rPr>
              <a:t>adresse, </a:t>
            </a:r>
            <a:r>
              <a:rPr sz="2800" b="0" dirty="0">
                <a:latin typeface="Arial" panose="020B0604020202020204" pitchFamily="34" charset="0"/>
                <a:cs typeface="Arial" panose="020B0604020202020204" pitchFamily="34" charset="0"/>
              </a:rPr>
              <a:t>code_postal, </a:t>
            </a:r>
            <a:r>
              <a:rPr sz="2800" b="0" spc="-5" dirty="0">
                <a:latin typeface="Arial" panose="020B0604020202020204" pitchFamily="34" charset="0"/>
                <a:cs typeface="Arial" panose="020B0604020202020204" pitchFamily="34" charset="0"/>
              </a:rPr>
              <a:t>ville,</a:t>
            </a:r>
            <a:r>
              <a:rPr sz="2800" b="0" spc="5" dirty="0">
                <a:latin typeface="Arial" panose="020B0604020202020204" pitchFamily="34" charset="0"/>
                <a:cs typeface="Arial" panose="020B0604020202020204" pitchFamily="34" charset="0"/>
              </a:rPr>
              <a:t> </a:t>
            </a:r>
            <a:r>
              <a:rPr sz="2800" b="0" dirty="0">
                <a:latin typeface="Arial" panose="020B0604020202020204" pitchFamily="34" charset="0"/>
                <a:cs typeface="Arial" panose="020B0604020202020204" pitchFamily="34" charset="0"/>
              </a:rPr>
              <a:t>tel)</a:t>
            </a:r>
            <a:endParaRPr sz="2800" dirty="0">
              <a:latin typeface="Arial" panose="020B0604020202020204" pitchFamily="34" charset="0"/>
              <a:cs typeface="Arial" panose="020B0604020202020204" pitchFamily="34" charset="0"/>
            </a:endParaRPr>
          </a:p>
        </p:txBody>
      </p:sp>
      <p:sp>
        <p:nvSpPr>
          <p:cNvPr id="11" name="object 5">
            <a:extLst>
              <a:ext uri="{FF2B5EF4-FFF2-40B4-BE49-F238E27FC236}">
                <a16:creationId xmlns:a16="http://schemas.microsoft.com/office/drawing/2014/main" id="{C68F0195-7077-417F-A628-A2A729EF1FAF}"/>
              </a:ext>
            </a:extLst>
          </p:cNvPr>
          <p:cNvSpPr txBox="1">
            <a:spLocks noGrp="1"/>
          </p:cNvSpPr>
          <p:nvPr>
            <p:ph type="ftr" sz="quarter" idx="5"/>
          </p:nvPr>
        </p:nvSpPr>
        <p:spPr>
          <a:xfrm>
            <a:off x="157307" y="6629400"/>
            <a:ext cx="11044093" cy="176330"/>
          </a:xfrm>
          <a:prstGeom prst="rect">
            <a:avLst/>
          </a:prstGeom>
        </p:spPr>
        <p:txBody>
          <a:bodyPr vert="horz" wrap="square" lIns="0" tIns="22225" rIns="0" bIns="0" rtlCol="0">
            <a:spAutoFit/>
          </a:bodyPr>
          <a:lstStyle/>
          <a:p>
            <a:pPr marL="12700">
              <a:lnSpc>
                <a:spcPct val="100000"/>
              </a:lnSpc>
              <a:spcBef>
                <a:spcPts val="175"/>
              </a:spcBef>
            </a:pPr>
            <a:r>
              <a:rPr lang="fr-FR" spc="-10" dirty="0"/>
              <a:t>Septembre 2018                                                                            Conception des bases de données – INSYS2S </a:t>
            </a:r>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1BE674-0433-4BA1-A5EE-A92BFAF4DA5D}"/>
              </a:ext>
            </a:extLst>
          </p:cNvPr>
          <p:cNvSpPr/>
          <p:nvPr/>
        </p:nvSpPr>
        <p:spPr>
          <a:xfrm>
            <a:off x="228600" y="76200"/>
            <a:ext cx="11734800" cy="1018227"/>
          </a:xfrm>
          <a:prstGeom prst="rect">
            <a:avLst/>
          </a:prstGeom>
        </p:spPr>
        <p:txBody>
          <a:bodyPr wrap="square">
            <a:spAutoFit/>
          </a:bodyPr>
          <a:lstStyle/>
          <a:p>
            <a:pPr marL="12700">
              <a:spcBef>
                <a:spcPts val="450"/>
              </a:spcBef>
            </a:pPr>
            <a:r>
              <a:rPr lang="fr-FR" sz="3200" spc="-140" dirty="0">
                <a:solidFill>
                  <a:srgbClr val="B8131A"/>
                </a:solidFill>
                <a:latin typeface="Arial" panose="020B0604020202020204" pitchFamily="34" charset="0"/>
                <a:cs typeface="Arial" panose="020B0604020202020204" pitchFamily="34" charset="0"/>
              </a:rPr>
              <a:t>Première </a:t>
            </a:r>
            <a:r>
              <a:rPr lang="fr-FR" sz="3200" spc="-105" dirty="0">
                <a:solidFill>
                  <a:srgbClr val="B8131A"/>
                </a:solidFill>
                <a:latin typeface="Arial" panose="020B0604020202020204" pitchFamily="34" charset="0"/>
                <a:cs typeface="Arial" panose="020B0604020202020204" pitchFamily="34" charset="0"/>
              </a:rPr>
              <a:t>forme</a:t>
            </a:r>
            <a:r>
              <a:rPr lang="fr-FR" sz="3200" spc="-434" dirty="0">
                <a:solidFill>
                  <a:srgbClr val="B8131A"/>
                </a:solidFill>
                <a:latin typeface="Arial" panose="020B0604020202020204" pitchFamily="34" charset="0"/>
                <a:cs typeface="Arial" panose="020B0604020202020204" pitchFamily="34" charset="0"/>
              </a:rPr>
              <a:t> </a:t>
            </a:r>
            <a:r>
              <a:rPr lang="fr-FR" sz="3200" spc="-114" dirty="0">
                <a:solidFill>
                  <a:srgbClr val="B8131A"/>
                </a:solidFill>
                <a:latin typeface="Arial" panose="020B0604020202020204" pitchFamily="34" charset="0"/>
                <a:cs typeface="Arial" panose="020B0604020202020204" pitchFamily="34" charset="0"/>
              </a:rPr>
              <a:t>normale : </a:t>
            </a:r>
          </a:p>
          <a:p>
            <a:pPr marL="12700">
              <a:spcBef>
                <a:spcPts val="450"/>
              </a:spcBef>
            </a:pPr>
            <a:r>
              <a:rPr lang="fr-FR" sz="2400" spc="-114" dirty="0">
                <a:solidFill>
                  <a:srgbClr val="B8131A"/>
                </a:solidFill>
                <a:latin typeface="Arial" panose="020B0604020202020204" pitchFamily="34" charset="0"/>
                <a:cs typeface="Arial" panose="020B0604020202020204" pitchFamily="34" charset="0"/>
              </a:rPr>
              <a:t>Le </a:t>
            </a:r>
            <a:r>
              <a:rPr lang="fr-FR" sz="2400" spc="-114" dirty="0" err="1">
                <a:solidFill>
                  <a:srgbClr val="B8131A"/>
                </a:solidFill>
                <a:latin typeface="Arial" panose="020B0604020202020204" pitchFamily="34" charset="0"/>
                <a:cs typeface="Arial" panose="020B0604020202020204" pitchFamily="34" charset="0"/>
              </a:rPr>
              <a:t>probléme</a:t>
            </a:r>
            <a:endParaRPr lang="fr-FR" sz="2400" dirty="0">
              <a:solidFill>
                <a:srgbClr val="B8131A"/>
              </a:solidFill>
              <a:latin typeface="Arial" panose="020B0604020202020204" pitchFamily="34" charset="0"/>
              <a:cs typeface="Arial" panose="020B0604020202020204" pitchFamily="34" charset="0"/>
            </a:endParaRPr>
          </a:p>
        </p:txBody>
      </p:sp>
      <p:pic>
        <p:nvPicPr>
          <p:cNvPr id="3" name="Image 2">
            <a:extLst>
              <a:ext uri="{FF2B5EF4-FFF2-40B4-BE49-F238E27FC236}">
                <a16:creationId xmlns:a16="http://schemas.microsoft.com/office/drawing/2014/main" id="{99A4600C-A735-4CFD-B626-178C8FF4F072}"/>
              </a:ext>
            </a:extLst>
          </p:cNvPr>
          <p:cNvPicPr>
            <a:picLocks noChangeAspect="1"/>
          </p:cNvPicPr>
          <p:nvPr/>
        </p:nvPicPr>
        <p:blipFill>
          <a:blip r:embed="rId2"/>
          <a:stretch>
            <a:fillRect/>
          </a:stretch>
        </p:blipFill>
        <p:spPr>
          <a:xfrm>
            <a:off x="762000" y="1295401"/>
            <a:ext cx="10591800" cy="4800600"/>
          </a:xfrm>
          <a:prstGeom prst="rect">
            <a:avLst/>
          </a:prstGeom>
        </p:spPr>
      </p:pic>
    </p:spTree>
    <p:extLst>
      <p:ext uri="{BB962C8B-B14F-4D97-AF65-F5344CB8AC3E}">
        <p14:creationId xmlns:p14="http://schemas.microsoft.com/office/powerpoint/2010/main" val="250575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C74CAE18-EA57-474D-82EC-5C48D31E6005}"/>
              </a:ext>
            </a:extLst>
          </p:cNvPr>
          <p:cNvPicPr>
            <a:picLocks noChangeAspect="1"/>
          </p:cNvPicPr>
          <p:nvPr/>
        </p:nvPicPr>
        <p:blipFill>
          <a:blip r:embed="rId2"/>
          <a:stretch>
            <a:fillRect/>
          </a:stretch>
        </p:blipFill>
        <p:spPr>
          <a:xfrm>
            <a:off x="762000" y="1371600"/>
            <a:ext cx="10820400" cy="4572000"/>
          </a:xfrm>
          <a:prstGeom prst="rect">
            <a:avLst/>
          </a:prstGeom>
        </p:spPr>
      </p:pic>
      <p:sp>
        <p:nvSpPr>
          <p:cNvPr id="3" name="Rectangle 2">
            <a:extLst>
              <a:ext uri="{FF2B5EF4-FFF2-40B4-BE49-F238E27FC236}">
                <a16:creationId xmlns:a16="http://schemas.microsoft.com/office/drawing/2014/main" id="{121DDDC8-673C-4141-8990-26371C2BCB7C}"/>
              </a:ext>
            </a:extLst>
          </p:cNvPr>
          <p:cNvSpPr/>
          <p:nvPr/>
        </p:nvSpPr>
        <p:spPr>
          <a:xfrm>
            <a:off x="228600" y="76200"/>
            <a:ext cx="11734800" cy="1018227"/>
          </a:xfrm>
          <a:prstGeom prst="rect">
            <a:avLst/>
          </a:prstGeom>
        </p:spPr>
        <p:txBody>
          <a:bodyPr wrap="square">
            <a:spAutoFit/>
          </a:bodyPr>
          <a:lstStyle/>
          <a:p>
            <a:pPr marL="12700">
              <a:spcBef>
                <a:spcPts val="450"/>
              </a:spcBef>
            </a:pPr>
            <a:r>
              <a:rPr lang="fr-FR" sz="3200" spc="-140" dirty="0">
                <a:solidFill>
                  <a:srgbClr val="B8131A"/>
                </a:solidFill>
                <a:latin typeface="Arial" panose="020B0604020202020204" pitchFamily="34" charset="0"/>
                <a:cs typeface="Arial" panose="020B0604020202020204" pitchFamily="34" charset="0"/>
              </a:rPr>
              <a:t>Première </a:t>
            </a:r>
            <a:r>
              <a:rPr lang="fr-FR" sz="3200" spc="-105" dirty="0">
                <a:solidFill>
                  <a:srgbClr val="B8131A"/>
                </a:solidFill>
                <a:latin typeface="Arial" panose="020B0604020202020204" pitchFamily="34" charset="0"/>
                <a:cs typeface="Arial" panose="020B0604020202020204" pitchFamily="34" charset="0"/>
              </a:rPr>
              <a:t>forme</a:t>
            </a:r>
            <a:r>
              <a:rPr lang="fr-FR" sz="3200" spc="-434" dirty="0">
                <a:solidFill>
                  <a:srgbClr val="B8131A"/>
                </a:solidFill>
                <a:latin typeface="Arial" panose="020B0604020202020204" pitchFamily="34" charset="0"/>
                <a:cs typeface="Arial" panose="020B0604020202020204" pitchFamily="34" charset="0"/>
              </a:rPr>
              <a:t> </a:t>
            </a:r>
            <a:r>
              <a:rPr lang="fr-FR" sz="3200" spc="-114" dirty="0">
                <a:solidFill>
                  <a:srgbClr val="B8131A"/>
                </a:solidFill>
                <a:latin typeface="Arial" panose="020B0604020202020204" pitchFamily="34" charset="0"/>
                <a:cs typeface="Arial" panose="020B0604020202020204" pitchFamily="34" charset="0"/>
              </a:rPr>
              <a:t>normale : </a:t>
            </a:r>
          </a:p>
          <a:p>
            <a:pPr marL="12700">
              <a:spcBef>
                <a:spcPts val="450"/>
              </a:spcBef>
            </a:pPr>
            <a:r>
              <a:rPr lang="fr-FR" sz="2400" spc="-114" dirty="0">
                <a:solidFill>
                  <a:srgbClr val="B8131A"/>
                </a:solidFill>
                <a:latin typeface="Arial" panose="020B0604020202020204" pitchFamily="34" charset="0"/>
                <a:cs typeface="Arial" panose="020B0604020202020204" pitchFamily="34" charset="0"/>
              </a:rPr>
              <a:t>La solution</a:t>
            </a:r>
            <a:endParaRPr lang="fr-FR" sz="2400" dirty="0">
              <a:solidFill>
                <a:srgbClr val="B8131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4466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589</Words>
  <Application>Microsoft Office PowerPoint</Application>
  <PresentationFormat>Grand écran</PresentationFormat>
  <Paragraphs>89</Paragraphs>
  <Slides>21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Arial</vt:lpstr>
      <vt:lpstr>Calibri</vt:lpstr>
      <vt:lpstr>Segoe UI</vt:lpstr>
      <vt:lpstr>Segoe UI Light</vt:lpstr>
      <vt:lpstr>Office Theme</vt:lpstr>
      <vt:lpstr>Conception des  bases de données               -------         La normalisation</vt:lpstr>
      <vt:lpstr>Objectifs du cours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romain.casteres@microsoft.com</dc:creator>
  <cp:lastModifiedBy>BENSARI</cp:lastModifiedBy>
  <cp:revision>21</cp:revision>
  <dcterms:created xsi:type="dcterms:W3CDTF">2018-10-01T21:02:02Z</dcterms:created>
  <dcterms:modified xsi:type="dcterms:W3CDTF">2019-09-06T07:06:26Z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2016-11-07T00:00:00Z</vt:filetime>
  </property>
  <property fmtid="{D5CDD505-2E9C-101B-9397-08002B2CF9AE}" pid="3" name="Creator">
    <vt:lpwstr>Microsoft® PowerPoint® 2016</vt:lpwstr>
  </property>
  <property fmtid="{D5CDD505-2E9C-101B-9397-08002B2CF9AE}" pid="4" name="LastSaved">
    <vt:filetime>2018-10-01T00:00:00Z</vt:filetime>
  </property>
</Properties>
</file>