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 hasCustomPrompt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  <a:endParaRPr lang="fr-FR"/>
          </a:p>
          <a:p>
            <a:pPr lvl="1" eaLnBrk="1" latinLnBrk="0" hangingPunct="1"/>
            <a:r>
              <a:rPr lang="fr-FR"/>
              <a:t>Deuxième niveau</a:t>
            </a:r>
            <a:endParaRPr lang="fr-FR"/>
          </a:p>
          <a:p>
            <a:pPr lvl="2" eaLnBrk="1" latinLnBrk="0" hangingPunct="1"/>
            <a:r>
              <a:rPr lang="fr-FR"/>
              <a:t>Troisième niveau</a:t>
            </a:r>
            <a:endParaRPr lang="fr-FR"/>
          </a:p>
          <a:p>
            <a:pPr lvl="3" eaLnBrk="1" latinLnBrk="0" hangingPunct="1"/>
            <a:r>
              <a:rPr lang="fr-FR"/>
              <a:t>Quatrième niveau</a:t>
            </a:r>
            <a:endParaRPr lang="fr-FR"/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  <a:endParaRPr lang="fr-FR"/>
          </a:p>
          <a:p>
            <a:pPr lvl="1" eaLnBrk="1" latinLnBrk="0" hangingPunct="1"/>
            <a:r>
              <a:rPr lang="fr-FR"/>
              <a:t>Deuxième niveau</a:t>
            </a:r>
            <a:endParaRPr lang="fr-FR"/>
          </a:p>
          <a:p>
            <a:pPr lvl="2" eaLnBrk="1" latinLnBrk="0" hangingPunct="1"/>
            <a:r>
              <a:rPr lang="fr-FR"/>
              <a:t>Troisième niveau</a:t>
            </a:r>
            <a:endParaRPr lang="fr-FR"/>
          </a:p>
          <a:p>
            <a:pPr lvl="3" eaLnBrk="1" latinLnBrk="0" hangingPunct="1"/>
            <a:r>
              <a:rPr lang="fr-FR"/>
              <a:t>Quatrième niveau</a:t>
            </a:r>
            <a:endParaRPr lang="fr-FR"/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 hasCustomPrompt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  <a:endParaRPr lang="fr-FR"/>
          </a:p>
          <a:p>
            <a:pPr lvl="1" eaLnBrk="1" latinLnBrk="0" hangingPunct="1"/>
            <a:r>
              <a:rPr lang="fr-FR"/>
              <a:t>Deuxième niveau</a:t>
            </a:r>
            <a:endParaRPr lang="fr-FR"/>
          </a:p>
          <a:p>
            <a:pPr lvl="2" eaLnBrk="1" latinLnBrk="0" hangingPunct="1"/>
            <a:r>
              <a:rPr lang="fr-FR"/>
              <a:t>Troisième niveau</a:t>
            </a:r>
            <a:endParaRPr lang="fr-FR"/>
          </a:p>
          <a:p>
            <a:pPr lvl="3" eaLnBrk="1" latinLnBrk="0" hangingPunct="1"/>
            <a:r>
              <a:rPr lang="fr-FR"/>
              <a:t>Quatrième niveau</a:t>
            </a:r>
            <a:endParaRPr lang="fr-FR"/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  <a:endParaRPr kumimoji="0"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 hasCustomPrompt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  <a:endParaRPr lang="fr-FR"/>
          </a:p>
          <a:p>
            <a:pPr lvl="1" eaLnBrk="1" latinLnBrk="0" hangingPunct="1"/>
            <a:r>
              <a:rPr lang="fr-FR"/>
              <a:t>Deuxième niveau</a:t>
            </a:r>
            <a:endParaRPr lang="fr-FR"/>
          </a:p>
          <a:p>
            <a:pPr lvl="2" eaLnBrk="1" latinLnBrk="0" hangingPunct="1"/>
            <a:r>
              <a:rPr lang="fr-FR"/>
              <a:t>Troisième niveau</a:t>
            </a:r>
            <a:endParaRPr lang="fr-FR"/>
          </a:p>
          <a:p>
            <a:pPr lvl="3" eaLnBrk="1" latinLnBrk="0" hangingPunct="1"/>
            <a:r>
              <a:rPr lang="fr-FR"/>
              <a:t>Quatrième niveau</a:t>
            </a:r>
            <a:endParaRPr lang="fr-FR"/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 hasCustomPrompt="1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  <a:endParaRPr lang="fr-FR"/>
          </a:p>
          <a:p>
            <a:pPr lvl="1" eaLnBrk="1" latinLnBrk="0" hangingPunct="1"/>
            <a:r>
              <a:rPr lang="fr-FR"/>
              <a:t>Deuxième niveau</a:t>
            </a:r>
            <a:endParaRPr lang="fr-FR"/>
          </a:p>
          <a:p>
            <a:pPr lvl="2" eaLnBrk="1" latinLnBrk="0" hangingPunct="1"/>
            <a:r>
              <a:rPr lang="fr-FR"/>
              <a:t>Troisième niveau</a:t>
            </a:r>
            <a:endParaRPr lang="fr-FR"/>
          </a:p>
          <a:p>
            <a:pPr lvl="3" eaLnBrk="1" latinLnBrk="0" hangingPunct="1"/>
            <a:r>
              <a:rPr lang="fr-FR"/>
              <a:t>Quatrième niveau</a:t>
            </a:r>
            <a:endParaRPr lang="fr-FR"/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  <a:endParaRPr kumimoji="0"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 hasCustomPrompt="1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  <a:endParaRPr kumimoji="0"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 hasCustomPrompt="1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  <a:endParaRPr lang="fr-FR"/>
          </a:p>
          <a:p>
            <a:pPr lvl="1" eaLnBrk="1" latinLnBrk="0" hangingPunct="1"/>
            <a:r>
              <a:rPr lang="fr-FR"/>
              <a:t>Deuxième niveau</a:t>
            </a:r>
            <a:endParaRPr lang="fr-FR"/>
          </a:p>
          <a:p>
            <a:pPr lvl="2" eaLnBrk="1" latinLnBrk="0" hangingPunct="1"/>
            <a:r>
              <a:rPr lang="fr-FR"/>
              <a:t>Troisième niveau</a:t>
            </a:r>
            <a:endParaRPr lang="fr-FR"/>
          </a:p>
          <a:p>
            <a:pPr lvl="3" eaLnBrk="1" latinLnBrk="0" hangingPunct="1"/>
            <a:r>
              <a:rPr lang="fr-FR"/>
              <a:t>Quatrième niveau</a:t>
            </a:r>
            <a:endParaRPr lang="fr-FR"/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 hasCustomPrompt="1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  <a:endParaRPr lang="fr-FR"/>
          </a:p>
          <a:p>
            <a:pPr lvl="1" eaLnBrk="1" latinLnBrk="0" hangingPunct="1"/>
            <a:r>
              <a:rPr lang="fr-FR"/>
              <a:t>Deuxième niveau</a:t>
            </a:r>
            <a:endParaRPr lang="fr-FR"/>
          </a:p>
          <a:p>
            <a:pPr lvl="2" eaLnBrk="1" latinLnBrk="0" hangingPunct="1"/>
            <a:r>
              <a:rPr lang="fr-FR"/>
              <a:t>Troisième niveau</a:t>
            </a:r>
            <a:endParaRPr lang="fr-FR"/>
          </a:p>
          <a:p>
            <a:pPr lvl="3" eaLnBrk="1" latinLnBrk="0" hangingPunct="1"/>
            <a:r>
              <a:rPr lang="fr-FR"/>
              <a:t>Quatrième niveau</a:t>
            </a:r>
            <a:endParaRPr lang="fr-FR"/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 hasCustomPrompt="1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  <a:endParaRPr kumimoji="0"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 hasCustomPrompt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/>
              <a:t>Modifiez les styles du texte du masque</a:t>
            </a:r>
            <a:endParaRPr lang="fr-FR"/>
          </a:p>
          <a:p>
            <a:pPr lvl="1" eaLnBrk="1" latinLnBrk="0" hangingPunct="1"/>
            <a:r>
              <a:rPr lang="fr-FR"/>
              <a:t>Deuxième niveau</a:t>
            </a:r>
            <a:endParaRPr lang="fr-FR"/>
          </a:p>
          <a:p>
            <a:pPr lvl="2" eaLnBrk="1" latinLnBrk="0" hangingPunct="1"/>
            <a:r>
              <a:rPr lang="fr-FR"/>
              <a:t>Troisième niveau</a:t>
            </a:r>
            <a:endParaRPr lang="fr-FR"/>
          </a:p>
          <a:p>
            <a:pPr lvl="3" eaLnBrk="1" latinLnBrk="0" hangingPunct="1"/>
            <a:r>
              <a:rPr lang="fr-FR"/>
              <a:t>Quatrième niveau</a:t>
            </a:r>
            <a:endParaRPr lang="fr-FR"/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  <a:endParaRPr kumimoji="0"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668DC-857F-487D-BFFA-8C0CA5037977}" type="slidenum">
              <a:rPr lang="fr-BE" smtClean="0"/>
            </a:fld>
            <a:endParaRPr lang="fr-BE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  <a:endParaRPr kumimoji="0" lang="fr-FR"/>
          </a:p>
          <a:p>
            <a:pPr lvl="1" eaLnBrk="1" latinLnBrk="0" hangingPunct="1"/>
            <a:r>
              <a:rPr kumimoji="0" lang="fr-FR"/>
              <a:t>Deuxième niveau</a:t>
            </a:r>
            <a:endParaRPr kumimoji="0" lang="fr-FR"/>
          </a:p>
          <a:p>
            <a:pPr lvl="2" eaLnBrk="1" latinLnBrk="0" hangingPunct="1"/>
            <a:r>
              <a:rPr kumimoji="0" lang="fr-FR"/>
              <a:t>Troisième niveau</a:t>
            </a:r>
            <a:endParaRPr kumimoji="0" lang="fr-FR"/>
          </a:p>
          <a:p>
            <a:pPr lvl="3" eaLnBrk="1" latinLnBrk="0" hangingPunct="1"/>
            <a:r>
              <a:rPr kumimoji="0" lang="fr-FR"/>
              <a:t>Quatrième niveau</a:t>
            </a:r>
            <a:endParaRPr kumimoji="0" lang="fr-FR"/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F4668DC-857F-487D-BFFA-8C0CA5037977}" type="slidenum">
              <a:rPr lang="fr-BE" smtClean="0"/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-scm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C</a:t>
            </a:r>
            <a:r>
              <a:rPr lang="fr-FR" dirty="0"/>
              <a:t>.BENSARI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Découverte de GIT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772400" cy="724942"/>
          </a:xfrm>
        </p:spPr>
        <p:txBody>
          <a:bodyPr>
            <a:normAutofit fontScale="90000"/>
          </a:bodyPr>
          <a:lstStyle/>
          <a:p>
            <a:r>
              <a:rPr lang="fr-FR" dirty="0"/>
              <a:t>Et pour le travail d’équipe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1560" y="1196752"/>
            <a:ext cx="8075240" cy="5112568"/>
          </a:xfrm>
        </p:spPr>
        <p:txBody>
          <a:bodyPr/>
          <a:lstStyle/>
          <a:p>
            <a:r>
              <a:rPr lang="fr-FR" dirty="0"/>
              <a:t>Avec Git, il est possible de partager un projet dans un dépôt distant où il peut être récupéré par d’autres collaborateurs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Organigramme : Multidocument 3"/>
          <p:cNvSpPr/>
          <p:nvPr/>
        </p:nvSpPr>
        <p:spPr>
          <a:xfrm rot="10800000">
            <a:off x="1364431" y="3861048"/>
            <a:ext cx="792088" cy="61493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184035" y="4531186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Dépôt local</a:t>
            </a:r>
            <a:endParaRPr lang="fr-FR" dirty="0"/>
          </a:p>
        </p:txBody>
      </p:sp>
      <p:sp>
        <p:nvSpPr>
          <p:cNvPr id="6" name="Organigramme : Multidocument 5"/>
          <p:cNvSpPr/>
          <p:nvPr/>
        </p:nvSpPr>
        <p:spPr>
          <a:xfrm rot="10800000">
            <a:off x="3995936" y="3861048"/>
            <a:ext cx="792088" cy="614936"/>
          </a:xfrm>
          <a:prstGeom prst="flowChartMultidocumen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732984" y="4531186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Dépôt distant</a:t>
            </a:r>
            <a:endParaRPr lang="fr-FR" dirty="0"/>
          </a:p>
        </p:txBody>
      </p:sp>
      <p:sp>
        <p:nvSpPr>
          <p:cNvPr id="8" name="Organigramme : Multidocument 7"/>
          <p:cNvSpPr/>
          <p:nvPr/>
        </p:nvSpPr>
        <p:spPr>
          <a:xfrm rot="10800000">
            <a:off x="6516216" y="3861048"/>
            <a:ext cx="792088" cy="61493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Multidocument 8"/>
          <p:cNvSpPr/>
          <p:nvPr/>
        </p:nvSpPr>
        <p:spPr>
          <a:xfrm rot="10800000">
            <a:off x="6516216" y="2492896"/>
            <a:ext cx="792088" cy="61493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Multidocument 9"/>
          <p:cNvSpPr/>
          <p:nvPr/>
        </p:nvSpPr>
        <p:spPr>
          <a:xfrm rot="10800000">
            <a:off x="6516214" y="5360996"/>
            <a:ext cx="792088" cy="61493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335817" y="5975933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Dépôts locaux</a:t>
            </a:r>
            <a:endParaRPr lang="fr-FR" dirty="0"/>
          </a:p>
        </p:txBody>
      </p:sp>
      <p:sp>
        <p:nvSpPr>
          <p:cNvPr id="12" name="Flèche courbée vers le bas 11"/>
          <p:cNvSpPr/>
          <p:nvPr/>
        </p:nvSpPr>
        <p:spPr>
          <a:xfrm>
            <a:off x="2156519" y="3645024"/>
            <a:ext cx="1839416" cy="5234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 rot="19737587">
            <a:off x="4748648" y="3119777"/>
            <a:ext cx="1718354" cy="523492"/>
          </a:xfrm>
          <a:prstGeom prst="rightArrow">
            <a:avLst>
              <a:gd name="adj1" fmla="val 25892"/>
              <a:gd name="adj2" fmla="val 32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 rot="2429962">
            <a:off x="4748648" y="4809002"/>
            <a:ext cx="1718354" cy="523492"/>
          </a:xfrm>
          <a:prstGeom prst="rightArrow">
            <a:avLst>
              <a:gd name="adj1" fmla="val 25892"/>
              <a:gd name="adj2" fmla="val 32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>
            <a:off x="4915795" y="3906770"/>
            <a:ext cx="1420022" cy="477770"/>
          </a:xfrm>
          <a:prstGeom prst="rightArrow">
            <a:avLst>
              <a:gd name="adj1" fmla="val 25892"/>
              <a:gd name="adj2" fmla="val 32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652934"/>
          </a:xfrm>
        </p:spPr>
        <p:txBody>
          <a:bodyPr>
            <a:normAutofit fontScale="90000"/>
          </a:bodyPr>
          <a:lstStyle/>
          <a:p>
            <a:r>
              <a:rPr lang="fr-FR" dirty="0"/>
              <a:t>Le dépôt distant: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23528" y="836712"/>
            <a:ext cx="8496944" cy="5688632"/>
          </a:xfrm>
        </p:spPr>
        <p:txBody>
          <a:bodyPr>
            <a:normAutofit/>
          </a:bodyPr>
          <a:lstStyle/>
          <a:p>
            <a:r>
              <a:rPr lang="fr-FR" dirty="0"/>
              <a:t>Pour déposer un projet dans un dépôt distant, il faut créer un compte utilisateur sur le site </a:t>
            </a:r>
            <a:r>
              <a:rPr lang="fr-FR" u="sng" dirty="0">
                <a:solidFill>
                  <a:srgbClr val="002060"/>
                </a:solidFill>
              </a:rPr>
              <a:t>https://github.com </a:t>
            </a:r>
            <a:endParaRPr lang="fr-FR" u="sng" dirty="0">
              <a:solidFill>
                <a:srgbClr val="002060"/>
              </a:solidFill>
            </a:endParaRPr>
          </a:p>
          <a:p>
            <a:r>
              <a:rPr lang="fr-FR" dirty="0"/>
              <a:t>Créer un nouveau </a:t>
            </a:r>
            <a:r>
              <a:rPr lang="fr-FR" dirty="0" err="1"/>
              <a:t>repository</a:t>
            </a:r>
            <a:r>
              <a:rPr lang="fr-FR" dirty="0"/>
              <a:t> (dépôt) avec un nom court et mémorisable</a:t>
            </a:r>
            <a:endParaRPr lang="fr-FR" dirty="0"/>
          </a:p>
          <a:p>
            <a:r>
              <a:rPr lang="fr-FR" dirty="0"/>
              <a:t>Pour créer un lien (pont) entre notre dépôt distant et le dépôt local, utiliser la commande:</a:t>
            </a:r>
            <a:endParaRPr lang="fr-FR" dirty="0"/>
          </a:p>
          <a:p>
            <a:pPr marL="320040" lvl="1" indent="0">
              <a:buNone/>
            </a:pPr>
            <a:r>
              <a:rPr lang="fr-FR" b="1" dirty="0"/>
              <a:t>git </a:t>
            </a:r>
            <a:r>
              <a:rPr lang="fr-FR" b="1" dirty="0" err="1"/>
              <a:t>remote</a:t>
            </a:r>
            <a:r>
              <a:rPr lang="fr-FR" b="1" dirty="0"/>
              <a:t> </a:t>
            </a:r>
            <a:r>
              <a:rPr lang="fr-FR" b="1" dirty="0" err="1"/>
              <a:t>add</a:t>
            </a:r>
            <a:r>
              <a:rPr lang="fr-FR" dirty="0"/>
              <a:t> </a:t>
            </a:r>
            <a:r>
              <a:rPr lang="fr-FR" dirty="0" err="1"/>
              <a:t>label_depot_distant</a:t>
            </a:r>
            <a:r>
              <a:rPr lang="fr-FR" dirty="0"/>
              <a:t>(</a:t>
            </a:r>
            <a:r>
              <a:rPr lang="fr-FR" dirty="0" err="1">
                <a:solidFill>
                  <a:srgbClr val="FF0000"/>
                </a:solidFill>
              </a:rPr>
              <a:t>origin</a:t>
            </a:r>
            <a:r>
              <a:rPr lang="fr-FR" dirty="0"/>
              <a:t>) </a:t>
            </a:r>
            <a:r>
              <a:rPr lang="fr-FR" dirty="0" err="1"/>
              <a:t>url_vers_depot_distant</a:t>
            </a:r>
            <a:endParaRPr lang="fr-FR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fr-FR" sz="2600" dirty="0"/>
              <a:t>On peut vérifier à tout moment les dépôts distants du projet en utilisant la commande </a:t>
            </a:r>
            <a:r>
              <a:rPr lang="fr-FR" sz="2600" b="1" dirty="0"/>
              <a:t>git </a:t>
            </a:r>
            <a:r>
              <a:rPr lang="fr-FR" sz="2600" b="1" dirty="0" err="1"/>
              <a:t>remote</a:t>
            </a:r>
            <a:r>
              <a:rPr lang="fr-FR" sz="2600" dirty="0"/>
              <a:t>.</a:t>
            </a:r>
            <a:endParaRPr lang="fr-FR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fr-FR" sz="2600" dirty="0"/>
              <a:t>Une fois le lien établit, il sera possible d’envoyer le contenu du dépôt local vers le dépôt distance avec la commande </a:t>
            </a:r>
            <a:endParaRPr lang="fr-FR" sz="2600" dirty="0"/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fr-FR" sz="2200" dirty="0"/>
              <a:t>	</a:t>
            </a:r>
            <a:r>
              <a:rPr lang="fr-FR" sz="2200" b="1" dirty="0"/>
              <a:t>git push</a:t>
            </a:r>
            <a:r>
              <a:rPr lang="fr-FR" sz="2200" dirty="0"/>
              <a:t> </a:t>
            </a:r>
            <a:r>
              <a:rPr lang="fr-FR" sz="2200" dirty="0" err="1">
                <a:solidFill>
                  <a:srgbClr val="FF0000"/>
                </a:solidFill>
              </a:rPr>
              <a:t>origin</a:t>
            </a:r>
            <a:r>
              <a:rPr lang="fr-FR" sz="2200" dirty="0"/>
              <a:t> </a:t>
            </a:r>
            <a:r>
              <a:rPr lang="fr-FR" sz="2200" dirty="0" err="1"/>
              <a:t>branche_courente</a:t>
            </a:r>
            <a:r>
              <a:rPr lang="fr-FR" sz="2200" dirty="0"/>
              <a:t>(master) </a:t>
            </a:r>
            <a:endParaRPr lang="fr-FR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fr-FR" sz="2600" dirty="0"/>
          </a:p>
          <a:p>
            <a:pPr marL="320040" lvl="1" indent="0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648072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GitHub</a:t>
            </a:r>
            <a:r>
              <a:rPr lang="fr-FR" dirty="0"/>
              <a:t>: gestion d’accès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79512" y="836712"/>
            <a:ext cx="8784976" cy="576064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Afin d’autoriser d’autres personnes à modifier les fichiers du projet partagé, il faut suivre les étapes suivantes : </a:t>
            </a:r>
            <a:endParaRPr lang="fr-FR" dirty="0"/>
          </a:p>
          <a:p>
            <a:pPr lvl="1"/>
            <a:r>
              <a:rPr lang="fr-FR" dirty="0"/>
              <a:t>Aller sur l’onglet « settings » de la page du dépôt distant</a:t>
            </a:r>
            <a:endParaRPr lang="fr-FR" dirty="0"/>
          </a:p>
          <a:p>
            <a:pPr lvl="1"/>
            <a:r>
              <a:rPr lang="fr-FR" dirty="0"/>
              <a:t>Sur le menu « collaborateurs », saisir le nom d’utilisateur du collaborateur dans le champs input et cliquer sur le bouton « 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collaborator</a:t>
            </a:r>
            <a:r>
              <a:rPr lang="fr-FR" dirty="0"/>
              <a:t> »</a:t>
            </a:r>
            <a:endParaRPr lang="fr-FR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fr-FR" sz="2600" dirty="0"/>
              <a:t>Pour récupérer le contenu du dépôt distant, le collaborateur doit: </a:t>
            </a:r>
            <a:endParaRPr lang="fr-FR" sz="2600" dirty="0"/>
          </a:p>
          <a:p>
            <a:pPr lvl="1"/>
            <a:r>
              <a:rPr lang="fr-FR" dirty="0"/>
              <a:t> Créer son dépôt local</a:t>
            </a:r>
            <a:endParaRPr lang="fr-FR" dirty="0"/>
          </a:p>
          <a:p>
            <a:pPr lvl="1"/>
            <a:r>
              <a:rPr lang="fr-FR" dirty="0"/>
              <a:t>Créer un pont avec </a:t>
            </a:r>
            <a:r>
              <a:rPr lang="fr-FR" b="1" dirty="0"/>
              <a:t>git </a:t>
            </a:r>
            <a:r>
              <a:rPr lang="fr-FR" b="1" dirty="0" err="1"/>
              <a:t>remote</a:t>
            </a:r>
            <a:r>
              <a:rPr lang="fr-FR" b="1" dirty="0"/>
              <a:t> </a:t>
            </a:r>
            <a:r>
              <a:rPr lang="fr-FR" b="1" dirty="0" err="1"/>
              <a:t>add</a:t>
            </a:r>
            <a:r>
              <a:rPr lang="fr-FR" dirty="0"/>
              <a:t> </a:t>
            </a:r>
            <a:r>
              <a:rPr lang="fr-FR" dirty="0" err="1">
                <a:solidFill>
                  <a:srgbClr val="FF0000"/>
                </a:solidFill>
              </a:rPr>
              <a:t>origin</a:t>
            </a:r>
            <a:r>
              <a:rPr lang="fr-FR" dirty="0"/>
              <a:t> </a:t>
            </a:r>
            <a:r>
              <a:rPr lang="fr-FR" dirty="0" err="1"/>
              <a:t>url_depot_distant</a:t>
            </a:r>
            <a:endParaRPr lang="fr-FR" dirty="0"/>
          </a:p>
          <a:p>
            <a:pPr lvl="1"/>
            <a:r>
              <a:rPr lang="fr-FR" dirty="0"/>
              <a:t>Exécuter la commande </a:t>
            </a:r>
            <a:r>
              <a:rPr lang="fr-FR" b="1" dirty="0"/>
              <a:t>git pull</a:t>
            </a:r>
            <a:r>
              <a:rPr lang="fr-FR" dirty="0"/>
              <a:t> </a:t>
            </a:r>
            <a:r>
              <a:rPr lang="fr-FR" dirty="0" err="1">
                <a:solidFill>
                  <a:srgbClr val="FF0000"/>
                </a:solidFill>
              </a:rPr>
              <a:t>origin</a:t>
            </a:r>
            <a:r>
              <a:rPr lang="fr-FR" dirty="0"/>
              <a:t> </a:t>
            </a:r>
            <a:r>
              <a:rPr lang="fr-FR" dirty="0">
                <a:solidFill>
                  <a:srgbClr val="00B0F0"/>
                </a:solidFill>
              </a:rPr>
              <a:t>master</a:t>
            </a:r>
            <a:r>
              <a:rPr lang="fr-FR" dirty="0"/>
              <a:t> afin de récupérer le contenu du dépôt distant (cette commande doit être utilisée par chaque collaborateur afin d’avoir une version à jour du projet)</a:t>
            </a:r>
            <a:endParaRPr lang="fr-FR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fr-FR" sz="2600" dirty="0"/>
              <a:t>Les collaborateurs peuvent rapatrier leur modification sur le dépôt distant avec la commande </a:t>
            </a:r>
            <a:r>
              <a:rPr lang="fr-FR" sz="2600" b="1" dirty="0"/>
              <a:t>git push</a:t>
            </a:r>
            <a:r>
              <a:rPr lang="fr-FR" sz="2600" dirty="0"/>
              <a:t> </a:t>
            </a:r>
            <a:r>
              <a:rPr lang="fr-FR" sz="2600" dirty="0" err="1">
                <a:solidFill>
                  <a:srgbClr val="FF0000"/>
                </a:solidFill>
              </a:rPr>
              <a:t>origin</a:t>
            </a:r>
            <a:r>
              <a:rPr lang="fr-FR" sz="2600" dirty="0"/>
              <a:t> </a:t>
            </a:r>
            <a:r>
              <a:rPr lang="fr-FR" sz="2600" dirty="0">
                <a:solidFill>
                  <a:srgbClr val="00B0F0"/>
                </a:solidFill>
              </a:rPr>
              <a:t>master</a:t>
            </a:r>
            <a:endParaRPr lang="fr-FR" sz="2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772400" cy="796950"/>
          </a:xfrm>
        </p:spPr>
        <p:txBody>
          <a:bodyPr/>
          <a:lstStyle/>
          <a:p>
            <a:r>
              <a:rPr lang="fr-FR" dirty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19256" cy="5400600"/>
          </a:xfrm>
        </p:spPr>
        <p:txBody>
          <a:bodyPr>
            <a:normAutofit/>
          </a:bodyPr>
          <a:lstStyle/>
          <a:p>
            <a:r>
              <a:rPr lang="fr-FR" dirty="0"/>
              <a:t>Un projet est un ensemble de fichiers (*.php, *.html, *.sql, ..)</a:t>
            </a:r>
            <a:endParaRPr lang="fr-FR" dirty="0"/>
          </a:p>
          <a:p>
            <a:r>
              <a:rPr lang="fr-FR" dirty="0"/>
              <a:t>En développement informatique nous sommes amenés à développer en équipe et chaque développeur est amené à modifier des fichiers du projet que porte l’équipe</a:t>
            </a:r>
            <a:endParaRPr lang="fr-FR" dirty="0"/>
          </a:p>
          <a:p>
            <a:r>
              <a:rPr lang="fr-FR" dirty="0"/>
              <a:t>Il est nécessaire d’avoir l’historique des modifications d’un fichier</a:t>
            </a:r>
            <a:endParaRPr lang="fr-FR" dirty="0"/>
          </a:p>
          <a:p>
            <a:r>
              <a:rPr lang="fr-FR" dirty="0"/>
              <a:t>Il est nécessaire de pouvoir gérer les modifications de plusieurs personnes sur le même fichier (gestion de conflits)</a:t>
            </a:r>
            <a:endParaRPr lang="fr-FR" dirty="0"/>
          </a:p>
          <a:p>
            <a:r>
              <a:rPr lang="fr-FR" b="1" dirty="0"/>
              <a:t>Git</a:t>
            </a:r>
            <a:r>
              <a:rPr lang="fr-FR" dirty="0"/>
              <a:t> est un outil de </a:t>
            </a:r>
            <a:r>
              <a:rPr lang="fr-FR" dirty="0" err="1"/>
              <a:t>versionning</a:t>
            </a:r>
            <a:r>
              <a:rPr lang="fr-FR" dirty="0"/>
              <a:t> qui va s’occuper de gérer l’historique des modifications et les conflits et encore plus !</a:t>
            </a:r>
            <a:endParaRPr lang="fr-FR" dirty="0"/>
          </a:p>
          <a:p>
            <a:r>
              <a:rPr lang="fr-FR" dirty="0"/>
              <a:t>Il existe d’autres outils de </a:t>
            </a:r>
            <a:r>
              <a:rPr lang="fr-FR" dirty="0" err="1"/>
              <a:t>versionning</a:t>
            </a:r>
            <a:r>
              <a:rPr lang="fr-FR" dirty="0"/>
              <a:t> comme SVN, CVS, ..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r>
              <a:rPr lang="fr-FR" dirty="0"/>
              <a:t>À Quoi sert GIT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83260" y="1125220"/>
            <a:ext cx="7776845" cy="52565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Tracer l’historique des modifications des fichiers</a:t>
            </a: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/>
              <a:t>Revenir à une version antérieure d’un fichier </a:t>
            </a: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/>
              <a:t>Récupérer les modifications faites par d’autres personnes tierces (PULL)</a:t>
            </a: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/>
              <a:t>Envoyer les modifications (PUSH)</a:t>
            </a: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/>
              <a:t>Créer des branches pour des fonctionnalités spécifiques et avoir différentes version du projet</a:t>
            </a: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/>
              <a:t>Gestion des conflits</a:t>
            </a:r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de 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21665" y="1447800"/>
            <a:ext cx="8065135" cy="4572000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Aller à l’url </a:t>
            </a:r>
            <a:r>
              <a:rPr lang="fr-FR" dirty="0">
                <a:hlinkClick r:id="rId1"/>
              </a:rPr>
              <a:t>https://git-scm.com</a:t>
            </a:r>
            <a:endParaRPr lang="fr-FR" dirty="0"/>
          </a:p>
          <a:p>
            <a:r>
              <a:rPr lang="fr-FR" dirty="0"/>
              <a:t>Télécharger et installer Git</a:t>
            </a:r>
            <a:endParaRPr lang="fr-FR" dirty="0"/>
          </a:p>
          <a:p>
            <a:r>
              <a:rPr lang="fr-FR" dirty="0"/>
              <a:t>Lancer un terminal </a:t>
            </a:r>
            <a:r>
              <a:rPr lang="fr-FR" sz="2800" b="1" dirty="0"/>
              <a:t>git </a:t>
            </a:r>
            <a:r>
              <a:rPr lang="fr-FR" sz="2800" b="1" dirty="0" err="1"/>
              <a:t>bash</a:t>
            </a:r>
            <a:r>
              <a:rPr lang="fr-FR" dirty="0"/>
              <a:t> et vérifier si Git a bien été installé grâce à la commande: </a:t>
            </a:r>
            <a:r>
              <a:rPr lang="fr-FR" sz="3200" b="1" dirty="0"/>
              <a:t>git --version</a:t>
            </a:r>
            <a:endParaRPr lang="fr-FR" b="1" dirty="0"/>
          </a:p>
          <a:p>
            <a:r>
              <a:rPr lang="fr-FR" dirty="0"/>
              <a:t>Configurer Git en lui fournissant le nom de la personne qui va l’utiliser sur cette machine: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800" b="1" dirty="0"/>
              <a:t>     </a:t>
            </a:r>
            <a:r>
              <a:rPr lang="fr-FR" sz="3200" b="1" dirty="0"/>
              <a:t>git config --global</a:t>
            </a:r>
            <a:r>
              <a:rPr lang="fr-FR" sz="3200" dirty="0"/>
              <a:t> </a:t>
            </a:r>
            <a:r>
              <a:rPr lang="fr-FR" sz="3200" b="1" dirty="0"/>
              <a:t>user</a:t>
            </a:r>
            <a:r>
              <a:rPr lang="fr-FR" sz="3200" dirty="0"/>
              <a:t>.</a:t>
            </a:r>
            <a:r>
              <a:rPr lang="fr-FR" sz="3200" dirty="0">
                <a:solidFill>
                  <a:srgbClr val="00B0F0"/>
                </a:solidFill>
              </a:rPr>
              <a:t>name</a:t>
            </a:r>
            <a:r>
              <a:rPr lang="fr-FR" sz="3200" dirty="0"/>
              <a:t> “nom_personne’’</a:t>
            </a:r>
            <a:endParaRPr lang="fr-FR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fr-FR" dirty="0"/>
              <a:t>Utiliser 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539552" y="1268760"/>
            <a:ext cx="8147248" cy="511256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Créer un répertoire avec le nom de votre choix (éviter les caractères spéciaux et les espacer)</a:t>
            </a:r>
            <a:endParaRPr lang="fr-FR" dirty="0"/>
          </a:p>
          <a:p>
            <a:pPr lvl="1"/>
            <a:r>
              <a:rPr lang="fr-FR" dirty="0"/>
              <a:t>Sur le terminal avec la commande: </a:t>
            </a:r>
            <a:r>
              <a:rPr lang="fr-FR" b="1" dirty="0" err="1"/>
              <a:t>mkdir</a:t>
            </a:r>
            <a:r>
              <a:rPr lang="fr-FR" dirty="0"/>
              <a:t> </a:t>
            </a:r>
            <a:r>
              <a:rPr lang="fr-FR" dirty="0" err="1"/>
              <a:t>nom_repertoire</a:t>
            </a:r>
            <a:endParaRPr lang="fr-FR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fr-FR" sz="2600" dirty="0"/>
              <a:t>Se déplacer dans le répertoire (commande </a:t>
            </a:r>
            <a:r>
              <a:rPr lang="fr-FR" sz="2600" b="1" dirty="0"/>
              <a:t>cd </a:t>
            </a:r>
            <a:r>
              <a:rPr lang="fr-FR" sz="2600" dirty="0" err="1"/>
              <a:t>nom_repertoire</a:t>
            </a:r>
            <a:r>
              <a:rPr lang="fr-FR" sz="2600" dirty="0"/>
              <a:t>) créé et exécuter la commande </a:t>
            </a:r>
            <a:r>
              <a:rPr lang="fr-FR" sz="2800" b="1" dirty="0"/>
              <a:t>git </a:t>
            </a:r>
            <a:r>
              <a:rPr lang="fr-FR" sz="2800" b="1" dirty="0" err="1"/>
              <a:t>init</a:t>
            </a:r>
            <a:r>
              <a:rPr lang="fr-FR" dirty="0" err="1"/>
              <a:t> : permet d'initialiser le dossier sous Git</a:t>
            </a:r>
            <a:endParaRPr lang="fr-FR" sz="2600" b="1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fr-FR" sz="2600" dirty="0"/>
              <a:t>Exécuter la commande</a:t>
            </a:r>
            <a:r>
              <a:rPr lang="fr-FR" sz="2800" b="1" dirty="0"/>
              <a:t> git </a:t>
            </a:r>
            <a:r>
              <a:rPr lang="fr-FR" sz="2800" b="1" dirty="0" err="1"/>
              <a:t>status</a:t>
            </a:r>
            <a:r>
              <a:rPr lang="fr-FR" sz="2800" b="1" dirty="0"/>
              <a:t> </a:t>
            </a:r>
            <a:endParaRPr lang="fr-FR" sz="2600" b="1" dirty="0"/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fr-FR" sz="2200" dirty="0"/>
              <a:t>Nothing to commit  =&gt; répertoire vide</a:t>
            </a:r>
            <a:endParaRPr lang="fr-FR" sz="2200" dirty="0"/>
          </a:p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fr-FR" sz="2600" dirty="0"/>
              <a:t>Créer un fichier HTML/PHP dans le répertoire avec un contenu basique</a:t>
            </a:r>
            <a:endParaRPr lang="fr-FR" sz="2600" dirty="0"/>
          </a:p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fr-FR" sz="2600" dirty="0"/>
              <a:t>Exécuter la commande </a:t>
            </a:r>
            <a:r>
              <a:rPr lang="fr-FR" sz="2800" b="1" dirty="0"/>
              <a:t>git </a:t>
            </a:r>
            <a:r>
              <a:rPr lang="fr-FR" sz="2800" b="1" dirty="0" err="1"/>
              <a:t>add</a:t>
            </a:r>
            <a:r>
              <a:rPr lang="fr-FR" sz="2600" dirty="0"/>
              <a:t> </a:t>
            </a:r>
            <a:r>
              <a:rPr lang="fr-FR" sz="2600" dirty="0" err="1"/>
              <a:t>nom_fichier</a:t>
            </a:r>
            <a:r>
              <a:rPr lang="fr-FR" sz="2600" dirty="0"/>
              <a:t> : permet d’ajouter le fichier dans le système Git</a:t>
            </a:r>
            <a:endParaRPr lang="fr-FR" sz="2600" dirty="0"/>
          </a:p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fr-FR" sz="2600" dirty="0"/>
              <a:t>Exécuter la commande </a:t>
            </a:r>
            <a:r>
              <a:rPr lang="fr-FR" sz="2600" b="1" dirty="0"/>
              <a:t>git commit –m </a:t>
            </a:r>
            <a:r>
              <a:rPr lang="fr-FR" sz="2600" dirty="0"/>
              <a:t>``ma </a:t>
            </a:r>
            <a:r>
              <a:rPr lang="fr-FR" sz="2600" dirty="0" err="1"/>
              <a:t>modif</a:t>
            </a:r>
            <a:r>
              <a:rPr lang="fr-FR" sz="2600" dirty="0"/>
              <a:t> porte sur ..``: permet d’enregistrer l’état des modifications dans le système Git</a:t>
            </a:r>
            <a:endParaRPr lang="fr-FR" sz="2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fr-FR" dirty="0"/>
              <a:t>Utiliser 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8496944" cy="4789512"/>
          </a:xfrm>
        </p:spPr>
        <p:txBody>
          <a:bodyPr/>
          <a:lstStyle/>
          <a:p>
            <a:r>
              <a:rPr lang="fr-FR" dirty="0"/>
              <a:t>Modifier le fichier HTML ensuite faire la même opération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(</a:t>
            </a:r>
            <a:r>
              <a:rPr lang="fr-FR" b="1" dirty="0"/>
              <a:t>git </a:t>
            </a:r>
            <a:r>
              <a:rPr lang="fr-FR" b="1" dirty="0" err="1"/>
              <a:t>add</a:t>
            </a:r>
            <a:r>
              <a:rPr lang="fr-FR" dirty="0"/>
              <a:t> .. ensuite </a:t>
            </a:r>
            <a:r>
              <a:rPr lang="fr-FR" b="1" dirty="0"/>
              <a:t>git commit</a:t>
            </a:r>
            <a:r>
              <a:rPr lang="fr-FR" dirty="0"/>
              <a:t> ..)</a:t>
            </a:r>
            <a:endParaRPr lang="fr-FR" dirty="0"/>
          </a:p>
          <a:p>
            <a:r>
              <a:rPr lang="fr-FR" dirty="0"/>
              <a:t>Exécuter la commande </a:t>
            </a:r>
            <a:r>
              <a:rPr lang="fr-FR" b="1" dirty="0"/>
              <a:t>git log</a:t>
            </a:r>
            <a:r>
              <a:rPr lang="fr-FR" dirty="0"/>
              <a:t> : permet d’afficher l’historique des modifications du répertoire</a:t>
            </a:r>
            <a:endParaRPr lang="fr-FR" dirty="0"/>
          </a:p>
          <a:p>
            <a:r>
              <a:rPr lang="fr-FR" dirty="0"/>
              <a:t>Workflow (Cycle de vie) d’un fichier sur Git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5" name="Carré corné 4"/>
          <p:cNvSpPr/>
          <p:nvPr/>
        </p:nvSpPr>
        <p:spPr>
          <a:xfrm rot="16200000">
            <a:off x="1115616" y="4667200"/>
            <a:ext cx="914400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arré corné 6"/>
          <p:cNvSpPr/>
          <p:nvPr/>
        </p:nvSpPr>
        <p:spPr>
          <a:xfrm rot="16200000">
            <a:off x="3059832" y="4667200"/>
            <a:ext cx="914400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arré corné 7"/>
          <p:cNvSpPr/>
          <p:nvPr/>
        </p:nvSpPr>
        <p:spPr>
          <a:xfrm rot="16200000">
            <a:off x="5004048" y="4667199"/>
            <a:ext cx="914400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arré corné 8"/>
          <p:cNvSpPr/>
          <p:nvPr/>
        </p:nvSpPr>
        <p:spPr>
          <a:xfrm rot="16200000">
            <a:off x="6948264" y="4667200"/>
            <a:ext cx="914400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>
            <a:stCxn id="5" idx="2"/>
            <a:endCxn id="7" idx="0"/>
          </p:cNvCxnSpPr>
          <p:nvPr/>
        </p:nvCxnSpPr>
        <p:spPr>
          <a:xfrm>
            <a:off x="2030016" y="5124400"/>
            <a:ext cx="10298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3974232" y="5124398"/>
            <a:ext cx="10298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918447" y="5097678"/>
            <a:ext cx="10298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116792" y="5755054"/>
            <a:ext cx="9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059238" y="575505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Commit 1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902696" y="575505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Commit 2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883525" y="5755054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Commit final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539552" y="5124398"/>
            <a:ext cx="57606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9" idx="2"/>
          </p:cNvCxnSpPr>
          <p:nvPr/>
        </p:nvCxnSpPr>
        <p:spPr>
          <a:xfrm flipV="1">
            <a:off x="7862664" y="5124398"/>
            <a:ext cx="88580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des branches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79512" y="908720"/>
            <a:ext cx="8712968" cy="5688632"/>
          </a:xfrm>
        </p:spPr>
        <p:txBody>
          <a:bodyPr/>
          <a:lstStyle/>
          <a:p>
            <a:r>
              <a:rPr lang="fr-FR" dirty="0"/>
              <a:t>Une branche est une copie du projet qui peut être gérée indépendamment de la branche principale</a:t>
            </a:r>
            <a:endParaRPr lang="fr-FR" dirty="0"/>
          </a:p>
          <a:p>
            <a:r>
              <a:rPr lang="fr-FR" dirty="0"/>
              <a:t>La branche principale d’un projet sous Git s’appelle  </a:t>
            </a:r>
            <a:r>
              <a:rPr lang="fr-FR" b="1" dirty="0"/>
              <a:t>master</a:t>
            </a:r>
            <a:endParaRPr lang="fr-FR" b="1" dirty="0"/>
          </a:p>
          <a:p>
            <a:r>
              <a:rPr lang="fr-FR" dirty="0"/>
              <a:t>Il est possible avec Git de créer d’autres branches qui peuvent être utilisées pour des évolutions du projets ou des correctifs d’une version de l’application déjà en Production</a:t>
            </a:r>
            <a:endParaRPr lang="fr-FR" dirty="0"/>
          </a:p>
          <a:p>
            <a:r>
              <a:rPr lang="fr-FR" dirty="0"/>
              <a:t>Une branche peut être crée à partir de n’importe quelle image (état d’un projet)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792088"/>
          </a:xfrm>
        </p:spPr>
        <p:txBody>
          <a:bodyPr>
            <a:normAutofit/>
          </a:bodyPr>
          <a:lstStyle/>
          <a:p>
            <a:r>
              <a:rPr lang="fr-FR" dirty="0"/>
              <a:t>Gestion de branches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8496944" cy="5112568"/>
          </a:xfrm>
        </p:spPr>
        <p:txBody>
          <a:bodyPr/>
          <a:lstStyle/>
          <a:p>
            <a:r>
              <a:rPr lang="fr-FR" dirty="0"/>
              <a:t>Pour créer une nouvelle branche, exécuter la commande: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 </a:t>
            </a:r>
            <a:r>
              <a:rPr lang="fr-FR" b="1" dirty="0"/>
              <a:t>git </a:t>
            </a:r>
            <a:r>
              <a:rPr lang="fr-FR" b="1" dirty="0" err="1"/>
              <a:t>branch</a:t>
            </a:r>
            <a:r>
              <a:rPr lang="fr-FR" dirty="0"/>
              <a:t> </a:t>
            </a:r>
            <a:r>
              <a:rPr lang="fr-FR" dirty="0" err="1"/>
              <a:t>nom_nouvelle_branche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C:\Users\Utilisateur\Downloads\folder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648072" cy="76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tilisateur\Downloads\folder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08920"/>
            <a:ext cx="648072" cy="76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Utilisateur\Downloads\folder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09120"/>
            <a:ext cx="648072" cy="76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tilisateur\Downloads\folder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509120"/>
            <a:ext cx="648072" cy="76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Utilisateur\Downloads\folder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08920"/>
            <a:ext cx="648072" cy="76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1475656" y="2924944"/>
            <a:ext cx="1584176" cy="167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3707904" y="2924944"/>
            <a:ext cx="1584176" cy="167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Double flèche verticale 8"/>
          <p:cNvSpPr/>
          <p:nvPr/>
        </p:nvSpPr>
        <p:spPr>
          <a:xfrm>
            <a:off x="3203848" y="3475880"/>
            <a:ext cx="180020" cy="10332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3707904" y="4725144"/>
            <a:ext cx="1584176" cy="167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6084168" y="2924944"/>
            <a:ext cx="1584176" cy="167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>
            <a:off x="6084168" y="4731536"/>
            <a:ext cx="1584176" cy="167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852503" y="282400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Master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003796" y="229324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Commit 1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29682" y="2293242"/>
            <a:ext cx="9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5094178" y="229324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Commit 2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1312109" y="3681068"/>
            <a:ext cx="1747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 de la</a:t>
            </a:r>
            <a:endParaRPr lang="fr-FR" dirty="0"/>
          </a:p>
          <a:p>
            <a:r>
              <a:rPr lang="fr-FR" dirty="0"/>
              <a:t> branche feature_2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864255" y="4630598"/>
            <a:ext cx="102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Feature_2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926371" y="5445224"/>
            <a:ext cx="9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Création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5040292" y="544522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Commit 1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724942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des branches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23528" y="908720"/>
            <a:ext cx="8496944" cy="5544616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Pour lister la liste des branches, utiliser la commande </a:t>
            </a:r>
            <a:r>
              <a:rPr lang="fr-FR" b="1" dirty="0"/>
              <a:t>git </a:t>
            </a:r>
            <a:r>
              <a:rPr lang="fr-FR" b="1" dirty="0" err="1"/>
              <a:t>branch</a:t>
            </a:r>
            <a:endParaRPr lang="fr-FR" b="1" dirty="0"/>
          </a:p>
          <a:p>
            <a:pPr lvl="1"/>
            <a:r>
              <a:rPr lang="fr-FR" dirty="0"/>
              <a:t>Lorsque Git liste les branches, il affichera la branche master avec un couleur différente et mettra un astérisque devant la branche actuelle</a:t>
            </a:r>
            <a:endParaRPr lang="fr-FR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fr-FR" sz="2600" dirty="0"/>
              <a:t>Pour basculer d’une branche à une autre, utiliser la commande </a:t>
            </a:r>
            <a:r>
              <a:rPr lang="fr-FR" sz="2600" b="1" dirty="0"/>
              <a:t>git </a:t>
            </a:r>
            <a:r>
              <a:rPr lang="fr-FR" sz="2600" b="1" dirty="0" err="1"/>
              <a:t>checkout</a:t>
            </a:r>
            <a:r>
              <a:rPr lang="fr-FR" sz="2600" dirty="0"/>
              <a:t> </a:t>
            </a:r>
            <a:r>
              <a:rPr lang="fr-FR" sz="2600" dirty="0" err="1"/>
              <a:t>nom_branche</a:t>
            </a:r>
            <a:r>
              <a:rPr lang="fr-FR" sz="2600" dirty="0"/>
              <a:t>. A partir de ce moment on peut faire des modifications et des </a:t>
            </a:r>
            <a:r>
              <a:rPr lang="fr-FR" sz="2600" dirty="0" err="1"/>
              <a:t>commits</a:t>
            </a:r>
            <a:r>
              <a:rPr lang="fr-FR" sz="2600" dirty="0"/>
              <a:t> sur cette branche </a:t>
            </a:r>
            <a:endParaRPr lang="fr-FR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fr-FR" sz="2600" dirty="0"/>
              <a:t>Lors de l’exécution de la commande </a:t>
            </a:r>
            <a:r>
              <a:rPr lang="fr-FR" sz="2600" b="1" dirty="0"/>
              <a:t>git log</a:t>
            </a:r>
            <a:r>
              <a:rPr lang="fr-FR" sz="2600" dirty="0"/>
              <a:t> sur la nouvelle branche, Git affichera le même historique que celui de la branche initiale (Master)</a:t>
            </a:r>
            <a:endParaRPr lang="fr-FR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fr-FR" sz="2600" dirty="0"/>
              <a:t>Pour rapatrier les modifications sur la branche principale (Master) :</a:t>
            </a:r>
            <a:endParaRPr lang="fr-FR" sz="26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fr-FR" sz="2200" dirty="0"/>
              <a:t>Se positionner sur la branche Master (git </a:t>
            </a:r>
            <a:r>
              <a:rPr lang="fr-FR" sz="2200" dirty="0" err="1"/>
              <a:t>checkout</a:t>
            </a:r>
            <a:r>
              <a:rPr lang="fr-FR" sz="2200" dirty="0"/>
              <a:t> master)</a:t>
            </a:r>
            <a:endParaRPr lang="fr-FR" sz="22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fr-FR" sz="2200" dirty="0"/>
              <a:t>Exécuter la commande : </a:t>
            </a:r>
            <a:r>
              <a:rPr lang="fr-FR" sz="2200" b="1" dirty="0"/>
              <a:t>git </a:t>
            </a:r>
            <a:r>
              <a:rPr lang="fr-FR" sz="2200" b="1" dirty="0" err="1"/>
              <a:t>merge</a:t>
            </a:r>
            <a:r>
              <a:rPr lang="fr-FR" sz="2200" dirty="0"/>
              <a:t> feature_2</a:t>
            </a:r>
            <a:endParaRPr lang="fr-FR" sz="22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fr-FR" sz="2200" dirty="0"/>
              <a:t>Supprimer (facultatif) la branche feature_2 avec la commande </a:t>
            </a:r>
            <a:r>
              <a:rPr lang="fr-FR" sz="2200" b="1" dirty="0"/>
              <a:t>git </a:t>
            </a:r>
            <a:r>
              <a:rPr lang="fr-FR" sz="2200" b="1" dirty="0" err="1"/>
              <a:t>branch</a:t>
            </a:r>
            <a:r>
              <a:rPr lang="fr-FR" sz="2200" b="1" dirty="0"/>
              <a:t> –d</a:t>
            </a:r>
            <a:r>
              <a:rPr lang="fr-FR" sz="2200" dirty="0"/>
              <a:t> feature_2</a:t>
            </a:r>
            <a:endParaRPr lang="fr-FR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fr-FR" sz="2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5234</Words>
  <Application>WPS Presentation</Application>
  <PresentationFormat>Affichage à l'écran (4:3)</PresentationFormat>
  <Paragraphs>139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Wingdings 2</vt:lpstr>
      <vt:lpstr>Perpetua</vt:lpstr>
      <vt:lpstr>Franklin Gothic Book</vt:lpstr>
      <vt:lpstr>Microsoft YaHei</vt:lpstr>
      <vt:lpstr/>
      <vt:lpstr>Arial Unicode MS</vt:lpstr>
      <vt:lpstr>Calibri</vt:lpstr>
      <vt:lpstr>Segoe Print</vt:lpstr>
      <vt:lpstr>Capitaux</vt:lpstr>
      <vt:lpstr>Découverte de GIT</vt:lpstr>
      <vt:lpstr>Introduction</vt:lpstr>
      <vt:lpstr>À Quoi sert GIT ?</vt:lpstr>
      <vt:lpstr>Installation de GIT</vt:lpstr>
      <vt:lpstr>Utiliser Git</vt:lpstr>
      <vt:lpstr>Utiliser Git</vt:lpstr>
      <vt:lpstr>Gestion des branches</vt:lpstr>
      <vt:lpstr>Gestion de branches</vt:lpstr>
      <vt:lpstr>Gestion des branches</vt:lpstr>
      <vt:lpstr>Et pour le travail d’équipe ?</vt:lpstr>
      <vt:lpstr>Le dépôt distant: GitHub</vt:lpstr>
      <vt:lpstr>GitHub: gestion d’accès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BENSARI</cp:lastModifiedBy>
  <cp:revision>45</cp:revision>
  <dcterms:created xsi:type="dcterms:W3CDTF">2019-07-07T13:35:00Z</dcterms:created>
  <dcterms:modified xsi:type="dcterms:W3CDTF">2019-09-23T12:39:27Z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